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10.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1.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2.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3.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14.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5.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6.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7.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theme/theme18.xml" ContentType="application/vnd.openxmlformats-officedocument.theme+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3.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84" r:id="rId5"/>
    <p:sldMasterId id="2147483709" r:id="rId6"/>
    <p:sldMasterId id="2147483713" r:id="rId7"/>
    <p:sldMasterId id="2147483753" r:id="rId8"/>
    <p:sldMasterId id="2147483777" r:id="rId9"/>
    <p:sldMasterId id="2147483815" r:id="rId10"/>
    <p:sldMasterId id="2147483841" r:id="rId11"/>
    <p:sldMasterId id="2147483857" r:id="rId12"/>
    <p:sldMasterId id="2147483909" r:id="rId13"/>
    <p:sldMasterId id="2147483935" r:id="rId14"/>
    <p:sldMasterId id="2147483963" r:id="rId15"/>
    <p:sldMasterId id="2147483985" r:id="rId16"/>
    <p:sldMasterId id="2147484004" r:id="rId17"/>
    <p:sldMasterId id="2147484023" r:id="rId18"/>
    <p:sldMasterId id="2147484043" r:id="rId19"/>
    <p:sldMasterId id="2147484053" r:id="rId20"/>
    <p:sldMasterId id="2147484073" r:id="rId21"/>
    <p:sldMasterId id="2147484095" r:id="rId22"/>
  </p:sldMasterIdLst>
  <p:notesMasterIdLst>
    <p:notesMasterId r:id="rId89"/>
  </p:notesMasterIdLst>
  <p:sldIdLst>
    <p:sldId id="2215" r:id="rId23"/>
    <p:sldId id="262" r:id="rId24"/>
    <p:sldId id="263" r:id="rId25"/>
    <p:sldId id="394" r:id="rId26"/>
    <p:sldId id="395" r:id="rId27"/>
    <p:sldId id="396" r:id="rId28"/>
    <p:sldId id="397" r:id="rId29"/>
    <p:sldId id="398" r:id="rId30"/>
    <p:sldId id="399" r:id="rId31"/>
    <p:sldId id="356" r:id="rId32"/>
    <p:sldId id="417" r:id="rId33"/>
    <p:sldId id="421" r:id="rId34"/>
    <p:sldId id="372" r:id="rId35"/>
    <p:sldId id="378" r:id="rId36"/>
    <p:sldId id="2198" r:id="rId37"/>
    <p:sldId id="401" r:id="rId38"/>
    <p:sldId id="402" r:id="rId39"/>
    <p:sldId id="403" r:id="rId40"/>
    <p:sldId id="404" r:id="rId41"/>
    <p:sldId id="405" r:id="rId42"/>
    <p:sldId id="2199" r:id="rId43"/>
    <p:sldId id="381" r:id="rId44"/>
    <p:sldId id="371" r:id="rId45"/>
    <p:sldId id="379" r:id="rId46"/>
    <p:sldId id="373" r:id="rId47"/>
    <p:sldId id="408" r:id="rId48"/>
    <p:sldId id="409" r:id="rId49"/>
    <p:sldId id="285" r:id="rId50"/>
    <p:sldId id="407" r:id="rId51"/>
    <p:sldId id="2207" r:id="rId52"/>
    <p:sldId id="424" r:id="rId53"/>
    <p:sldId id="2208" r:id="rId54"/>
    <p:sldId id="426" r:id="rId55"/>
    <p:sldId id="425" r:id="rId56"/>
    <p:sldId id="2209" r:id="rId57"/>
    <p:sldId id="2210" r:id="rId58"/>
    <p:sldId id="2211" r:id="rId59"/>
    <p:sldId id="2212" r:id="rId60"/>
    <p:sldId id="2213" r:id="rId61"/>
    <p:sldId id="2214" r:id="rId62"/>
    <p:sldId id="351" r:id="rId63"/>
    <p:sldId id="287" r:id="rId64"/>
    <p:sldId id="374" r:id="rId65"/>
    <p:sldId id="410" r:id="rId66"/>
    <p:sldId id="387" r:id="rId67"/>
    <p:sldId id="388" r:id="rId68"/>
    <p:sldId id="389" r:id="rId69"/>
    <p:sldId id="333" r:id="rId70"/>
    <p:sldId id="337" r:id="rId71"/>
    <p:sldId id="422" r:id="rId72"/>
    <p:sldId id="383" r:id="rId73"/>
    <p:sldId id="2205" r:id="rId74"/>
    <p:sldId id="300" r:id="rId75"/>
    <p:sldId id="364" r:id="rId76"/>
    <p:sldId id="365" r:id="rId77"/>
    <p:sldId id="375" r:id="rId78"/>
    <p:sldId id="366" r:id="rId79"/>
    <p:sldId id="363" r:id="rId80"/>
    <p:sldId id="360" r:id="rId81"/>
    <p:sldId id="361" r:id="rId82"/>
    <p:sldId id="362" r:id="rId83"/>
    <p:sldId id="385" r:id="rId84"/>
    <p:sldId id="384" r:id="rId85"/>
    <p:sldId id="357" r:id="rId86"/>
    <p:sldId id="311" r:id="rId87"/>
    <p:sldId id="313"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981C760-9835-496D-9C40-DEF4807D34B9}">
          <p14:sldIdLst>
            <p14:sldId id="2215"/>
            <p14:sldId id="262"/>
            <p14:sldId id="263"/>
            <p14:sldId id="394"/>
            <p14:sldId id="395"/>
            <p14:sldId id="396"/>
            <p14:sldId id="397"/>
            <p14:sldId id="398"/>
            <p14:sldId id="399"/>
            <p14:sldId id="356"/>
            <p14:sldId id="417"/>
            <p14:sldId id="421"/>
          </p14:sldIdLst>
        </p14:section>
        <p14:section name="PowerApps" id="{3675AAFD-BBA4-4895-9646-3470A9CEEA0D}">
          <p14:sldIdLst>
            <p14:sldId id="372"/>
            <p14:sldId id="378"/>
            <p14:sldId id="2198"/>
            <p14:sldId id="401"/>
            <p14:sldId id="402"/>
            <p14:sldId id="403"/>
            <p14:sldId id="404"/>
            <p14:sldId id="405"/>
            <p14:sldId id="2199"/>
            <p14:sldId id="381"/>
          </p14:sldIdLst>
        </p14:section>
        <p14:section name="Flow" id="{BB9A5FA8-24AE-4B18-A3BB-F2A4B8D438C6}">
          <p14:sldIdLst>
            <p14:sldId id="371"/>
            <p14:sldId id="379"/>
            <p14:sldId id="373"/>
            <p14:sldId id="408"/>
            <p14:sldId id="409"/>
            <p14:sldId id="285"/>
            <p14:sldId id="407"/>
            <p14:sldId id="2207"/>
            <p14:sldId id="424"/>
            <p14:sldId id="2208"/>
            <p14:sldId id="426"/>
            <p14:sldId id="425"/>
            <p14:sldId id="2209"/>
            <p14:sldId id="2210"/>
            <p14:sldId id="2211"/>
            <p14:sldId id="2212"/>
            <p14:sldId id="2213"/>
            <p14:sldId id="2214"/>
            <p14:sldId id="351"/>
            <p14:sldId id="287"/>
          </p14:sldIdLst>
        </p14:section>
        <p14:section name="CDS" id="{BDC7CD88-7D2C-474E-8F16-244FD40AAE39}">
          <p14:sldIdLst>
            <p14:sldId id="374"/>
            <p14:sldId id="410"/>
            <p14:sldId id="387"/>
            <p14:sldId id="388"/>
            <p14:sldId id="389"/>
            <p14:sldId id="333"/>
            <p14:sldId id="337"/>
            <p14:sldId id="422"/>
            <p14:sldId id="383"/>
            <p14:sldId id="2205"/>
            <p14:sldId id="300"/>
            <p14:sldId id="364"/>
            <p14:sldId id="365"/>
            <p14:sldId id="375"/>
            <p14:sldId id="366"/>
            <p14:sldId id="363"/>
            <p14:sldId id="360"/>
            <p14:sldId id="361"/>
            <p14:sldId id="362"/>
            <p14:sldId id="385"/>
            <p14:sldId id="384"/>
            <p14:sldId id="357"/>
            <p14:sldId id="311"/>
            <p14:sldId id="31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078D7"/>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5E27E2-C637-44DB-8F27-227E7FE6C66A}" v="10" dt="2019-06-05T13:03:50.1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5" autoAdjust="0"/>
    <p:restoredTop sz="94660"/>
  </p:normalViewPr>
  <p:slideViewPr>
    <p:cSldViewPr snapToGrid="0">
      <p:cViewPr varScale="1">
        <p:scale>
          <a:sx n="97" d="100"/>
          <a:sy n="97" d="100"/>
        </p:scale>
        <p:origin x="86"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18.xml"/><Relationship Id="rId42" Type="http://schemas.openxmlformats.org/officeDocument/2006/relationships/slide" Target="slides/slide20.xml"/><Relationship Id="rId47" Type="http://schemas.openxmlformats.org/officeDocument/2006/relationships/slide" Target="slides/slide25.xml"/><Relationship Id="rId63" Type="http://schemas.openxmlformats.org/officeDocument/2006/relationships/slide" Target="slides/slide41.xml"/><Relationship Id="rId68" Type="http://schemas.openxmlformats.org/officeDocument/2006/relationships/slide" Target="slides/slide46.xml"/><Relationship Id="rId84" Type="http://schemas.openxmlformats.org/officeDocument/2006/relationships/slide" Target="slides/slide62.xml"/><Relationship Id="rId89" Type="http://schemas.openxmlformats.org/officeDocument/2006/relationships/notesMaster" Target="notesMasters/notesMaster1.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0.xml"/><Relationship Id="rId37" Type="http://schemas.openxmlformats.org/officeDocument/2006/relationships/slide" Target="slides/slide15.xml"/><Relationship Id="rId53" Type="http://schemas.openxmlformats.org/officeDocument/2006/relationships/slide" Target="slides/slide31.xml"/><Relationship Id="rId58" Type="http://schemas.openxmlformats.org/officeDocument/2006/relationships/slide" Target="slides/slide36.xml"/><Relationship Id="rId74" Type="http://schemas.openxmlformats.org/officeDocument/2006/relationships/slide" Target="slides/slide52.xml"/><Relationship Id="rId79" Type="http://schemas.openxmlformats.org/officeDocument/2006/relationships/slide" Target="slides/slide57.xml"/><Relationship Id="rId5" Type="http://schemas.openxmlformats.org/officeDocument/2006/relationships/slideMaster" Target="slideMasters/slideMaster2.xml"/><Relationship Id="rId90" Type="http://schemas.openxmlformats.org/officeDocument/2006/relationships/commentAuthors" Target="commentAuthors.xml"/><Relationship Id="rId95" Type="http://schemas.microsoft.com/office/2015/10/relationships/revisionInfo" Target="revisionInfo.xml"/><Relationship Id="rId22" Type="http://schemas.openxmlformats.org/officeDocument/2006/relationships/slideMaster" Target="slideMasters/slideMaster19.xml"/><Relationship Id="rId27" Type="http://schemas.openxmlformats.org/officeDocument/2006/relationships/slide" Target="slides/slide5.xml"/><Relationship Id="rId43" Type="http://schemas.openxmlformats.org/officeDocument/2006/relationships/slide" Target="slides/slide21.xml"/><Relationship Id="rId48" Type="http://schemas.openxmlformats.org/officeDocument/2006/relationships/slide" Target="slides/slide26.xml"/><Relationship Id="rId64" Type="http://schemas.openxmlformats.org/officeDocument/2006/relationships/slide" Target="slides/slide42.xml"/><Relationship Id="rId69" Type="http://schemas.openxmlformats.org/officeDocument/2006/relationships/slide" Target="slides/slide47.xml"/><Relationship Id="rId8" Type="http://schemas.openxmlformats.org/officeDocument/2006/relationships/slideMaster" Target="slideMasters/slideMaster5.xml"/><Relationship Id="rId51" Type="http://schemas.openxmlformats.org/officeDocument/2006/relationships/slide" Target="slides/slide29.xml"/><Relationship Id="rId72" Type="http://schemas.openxmlformats.org/officeDocument/2006/relationships/slide" Target="slides/slide50.xml"/><Relationship Id="rId80" Type="http://schemas.openxmlformats.org/officeDocument/2006/relationships/slide" Target="slides/slide58.xml"/><Relationship Id="rId85" Type="http://schemas.openxmlformats.org/officeDocument/2006/relationships/slide" Target="slides/slide63.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openxmlformats.org/officeDocument/2006/relationships/slide" Target="slides/slide45.xml"/><Relationship Id="rId20" Type="http://schemas.openxmlformats.org/officeDocument/2006/relationships/slideMaster" Target="slideMasters/slideMaster17.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slide" Target="slides/slide40.xml"/><Relationship Id="rId70" Type="http://schemas.openxmlformats.org/officeDocument/2006/relationships/slide" Target="slides/slide48.xml"/><Relationship Id="rId75" Type="http://schemas.openxmlformats.org/officeDocument/2006/relationships/slide" Target="slides/slide53.xml"/><Relationship Id="rId83" Type="http://schemas.openxmlformats.org/officeDocument/2006/relationships/slide" Target="slides/slide61.xml"/><Relationship Id="rId88" Type="http://schemas.openxmlformats.org/officeDocument/2006/relationships/slide" Target="slides/slide66.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10" Type="http://schemas.openxmlformats.org/officeDocument/2006/relationships/slideMaster" Target="slideMasters/slideMaster7.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slide" Target="slides/slide38.xml"/><Relationship Id="rId65" Type="http://schemas.openxmlformats.org/officeDocument/2006/relationships/slide" Target="slides/slide43.xml"/><Relationship Id="rId73" Type="http://schemas.openxmlformats.org/officeDocument/2006/relationships/slide" Target="slides/slide51.xml"/><Relationship Id="rId78" Type="http://schemas.openxmlformats.org/officeDocument/2006/relationships/slide" Target="slides/slide56.xml"/><Relationship Id="rId81" Type="http://schemas.openxmlformats.org/officeDocument/2006/relationships/slide" Target="slides/slide59.xml"/><Relationship Id="rId86" Type="http://schemas.openxmlformats.org/officeDocument/2006/relationships/slide" Target="slides/slide64.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7.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slide" Target="slides/slide33.xml"/><Relationship Id="rId76" Type="http://schemas.openxmlformats.org/officeDocument/2006/relationships/slide" Target="slides/slide54.xml"/><Relationship Id="rId7" Type="http://schemas.openxmlformats.org/officeDocument/2006/relationships/slideMaster" Target="slideMasters/slideMaster4.xml"/><Relationship Id="rId71" Type="http://schemas.openxmlformats.org/officeDocument/2006/relationships/slide" Target="slides/slide49.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7.xml"/><Relationship Id="rId24" Type="http://schemas.openxmlformats.org/officeDocument/2006/relationships/slide" Target="slides/slide2.xml"/><Relationship Id="rId40" Type="http://schemas.openxmlformats.org/officeDocument/2006/relationships/slide" Target="slides/slide18.xml"/><Relationship Id="rId45" Type="http://schemas.openxmlformats.org/officeDocument/2006/relationships/slide" Target="slides/slide23.xml"/><Relationship Id="rId66" Type="http://schemas.openxmlformats.org/officeDocument/2006/relationships/slide" Target="slides/slide44.xml"/><Relationship Id="rId87" Type="http://schemas.openxmlformats.org/officeDocument/2006/relationships/slide" Target="slides/slide65.xml"/><Relationship Id="rId61" Type="http://schemas.openxmlformats.org/officeDocument/2006/relationships/slide" Target="slides/slide39.xml"/><Relationship Id="rId82" Type="http://schemas.openxmlformats.org/officeDocument/2006/relationships/slide" Target="slides/slide60.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8.xml"/><Relationship Id="rId35" Type="http://schemas.openxmlformats.org/officeDocument/2006/relationships/slide" Target="slides/slide13.xml"/><Relationship Id="rId56" Type="http://schemas.openxmlformats.org/officeDocument/2006/relationships/slide" Target="slides/slide34.xml"/><Relationship Id="rId77" Type="http://schemas.openxmlformats.org/officeDocument/2006/relationships/slide" Target="slides/slide5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85E88E-992F-458C-AB9B-C6AF81F4A89A}" type="datetimeFigureOut">
              <a:rPr lang="en-US" smtClean="0"/>
              <a:t>6/5/2019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DAEC8D-F438-4DF8-BE58-CDDE70A546E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eweek.com/mobile/slideshows/why-the-enterprise-mobile-app-development-market-is-about-to-explode.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Bart : Kickoff &amp; Strategy slides (1-10)</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AEC8D-F438-4DF8-BE58-CDDE70A54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684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Developing customer software to if often privileged for a handful of business</a:t>
            </a:r>
            <a:r>
              <a:rPr lang="en-US" baseline="0"/>
              <a:t> apps, as building customer applications to meet enterprise requirement has its own challenges : </a:t>
            </a:r>
          </a:p>
          <a:p>
            <a:pPr marL="171450" lvl="0" indent="-171450" fontAlgn="ctr">
              <a:buFont typeface="Arial" panose="020B0604020202020204" pitchFamily="34" charset="0"/>
              <a:buChar char="•"/>
            </a:pPr>
            <a:r>
              <a:rPr lang="en-US" sz="900" kern="1200">
                <a:solidFill>
                  <a:schemeClr val="tx1"/>
                </a:solidFill>
                <a:effectLst/>
                <a:latin typeface="Segoe UI Light" pitchFamily="34" charset="0"/>
                <a:ea typeface="+mn-ea"/>
                <a:cs typeface="+mn-cs"/>
              </a:rPr>
              <a:t>Time consuming</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  developing of a customer mobile app can take anywhere from 3 to 12 months for a single project, depending on the app complexity (source ADT magazine).  This becomes challenging in situation where LOB wants to respond and implement improvements quickly </a:t>
            </a:r>
          </a:p>
          <a:p>
            <a:pPr marL="171450" indent="-171450">
              <a:buFont typeface="Arial" panose="020B0604020202020204" pitchFamily="34" charset="0"/>
              <a:buChar char="•"/>
            </a:pPr>
            <a:r>
              <a:rPr lang="en-US"/>
              <a:t>Cost prohibitive</a:t>
            </a:r>
            <a:r>
              <a:rPr lang="en-US" baseline="0"/>
              <a:t> : driven by a shortage of specialized resourcing : </a:t>
            </a:r>
            <a:r>
              <a:rPr lang="en-US" sz="900" kern="1200">
                <a:solidFill>
                  <a:schemeClr val="tx1"/>
                </a:solidFill>
                <a:effectLst/>
                <a:latin typeface="Segoe UI Light" pitchFamily="34" charset="0"/>
                <a:ea typeface="+mn-ea"/>
                <a:cs typeface="+mn-cs"/>
              </a:rPr>
              <a:t>94% of the enterprise organization have</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a shortage of App developers, as</a:t>
            </a:r>
            <a:r>
              <a:rPr lang="en-US" sz="900" kern="1200" baseline="0">
                <a:solidFill>
                  <a:schemeClr val="tx1"/>
                </a:solidFill>
                <a:effectLst/>
                <a:latin typeface="Segoe UI Light" pitchFamily="34" charset="0"/>
                <a:ea typeface="+mn-ea"/>
                <a:cs typeface="+mn-cs"/>
              </a:rPr>
              <a:t> a lot of App developers still prioritize consumer facing Apps (Source ADT Magazine &amp; Vision Mobile)</a:t>
            </a:r>
            <a:endParaRPr lang="en-US" sz="900" kern="120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a:t>Off-the-shelf</a:t>
            </a:r>
            <a:r>
              <a:rPr lang="en-US" baseline="0"/>
              <a:t> SaaS can only solve so many problems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a:t>Most ‘off-the-shelf’ SaaS solutions are targeted as solving specific problems` and often come with their own mobile App. </a:t>
            </a:r>
            <a:r>
              <a:rPr lang="en-US" sz="900" kern="1200">
                <a:solidFill>
                  <a:schemeClr val="tx1"/>
                </a:solidFill>
                <a:effectLst/>
                <a:latin typeface="Segoe UI Light" pitchFamily="34" charset="0"/>
                <a:ea typeface="+mn-ea"/>
                <a:cs typeface="+mn-cs"/>
              </a:rPr>
              <a:t>These apps provide a mobilize experience of these specific SaaS solutions. </a:t>
            </a:r>
            <a:endParaRPr lang="en-US" baseline="0"/>
          </a:p>
          <a:p>
            <a:pPr marL="171450" lvl="0" indent="-171450" fontAlgn="ctr">
              <a:buFont typeface="Arial" panose="020B0604020202020204" pitchFamily="34" charset="0"/>
              <a:buChar char="•"/>
            </a:pPr>
            <a:r>
              <a:rPr lang="en-US" sz="900" kern="1200">
                <a:solidFill>
                  <a:schemeClr val="tx1"/>
                </a:solidFill>
                <a:effectLst/>
                <a:latin typeface="Segoe UI Light" pitchFamily="34" charset="0"/>
                <a:ea typeface="+mn-ea"/>
                <a:cs typeface="+mn-cs"/>
              </a:rPr>
              <a:t>However, the onslaught of information from these individual often disconnected SaaS services will virtually make it impossible for workers to follow everyday business processes. More and more business process will span multiple applications and SaaS services. (Source: </a:t>
            </a:r>
            <a:r>
              <a:rPr lang="en-US" sz="900" u="sng" kern="1200" err="1">
                <a:solidFill>
                  <a:schemeClr val="tx1"/>
                </a:solidFill>
                <a:effectLst/>
                <a:latin typeface="Segoe UI Light" pitchFamily="34" charset="0"/>
                <a:ea typeface="+mn-ea"/>
                <a:cs typeface="+mn-cs"/>
                <a:hlinkClick r:id="rId3"/>
              </a:rPr>
              <a:t>eWeek</a:t>
            </a:r>
            <a:r>
              <a:rPr lang="en-US" sz="900" kern="1200">
                <a:solidFill>
                  <a:schemeClr val="tx1"/>
                </a:solidFill>
                <a:effectLst/>
                <a:latin typeface="Segoe UI Light" pitchFamily="34" charset="0"/>
                <a:ea typeface="+mn-ea"/>
                <a:cs typeface="+mn-cs"/>
              </a:rPr>
              <a:t>)</a:t>
            </a:r>
          </a:p>
          <a:p>
            <a:pPr marL="171450" lvl="0" indent="-171450" fontAlgn="ctr">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0" lvl="0" indent="0" fontAlgn="ctr">
              <a:buFont typeface="Arial" panose="020B0604020202020204" pitchFamily="34" charset="0"/>
              <a:buNone/>
            </a:pP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1888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6/5/2019 8:01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3364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8F6FAC-F5C0-448A-B437-73148C9302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4330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Karen: PowerApps, Flow+ SharePoint demo(11-25) </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3518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A34235-D9D1-4983-A25E-EDE308AEFC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405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Arial Unicode MS" pitchFamily="34" charset="-128"/>
                <a:cs typeface="Arial Unicode MS" pitchFamily="34" charset="-128"/>
              </a:rPr>
              <a:pPr marL="0" marR="0" lvl="0" indent="0" algn="r" defTabSz="932742" rtl="0" eaLnBrk="1" fontAlgn="auto" latinLnBrk="0" hangingPunct="1">
                <a:lnSpc>
                  <a:spcPct val="100000"/>
                </a:lnSpc>
                <a:spcBef>
                  <a:spcPts val="0"/>
                </a:spcBef>
                <a:spcAft>
                  <a:spcPts val="0"/>
                </a:spcAft>
                <a:buClrTx/>
                <a:buSzTx/>
                <a:buFontTx/>
                <a:buNone/>
                <a:tabLst/>
                <a:defRPr/>
              </a:pPr>
              <a:t>6/5/2019 8:01 AM</a:t>
            </a:fld>
            <a:endPar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Arial Unicode MS" pitchFamily="34" charset="-128"/>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Arial Unicode MS" pitchFamily="34" charset="-128"/>
                <a:cs typeface="Arial Unicode MS" pitchFamily="34" charset="-128"/>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Arial Unicode MS" pitchFamily="34" charset="-128"/>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956919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IN the past tools for power users often ended up becoming a nightmare for IT. IT meant users were creating business critical apps or databases, but ran them on a computer under their desk, and a kicked out ethernet cable could have a huge impact.</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PowerApps and Flow have been built with an understanding of the needs of IT from the ground up. So we make sure that </a:t>
            </a:r>
            <a:r>
              <a:rPr lang="en-US" sz="900" kern="1200" err="1">
                <a:solidFill>
                  <a:schemeClr val="tx1"/>
                </a:solidFill>
                <a:effectLst/>
                <a:latin typeface="Segoe UI Light" pitchFamily="34" charset="0"/>
                <a:ea typeface="+mn-ea"/>
                <a:cs typeface="+mn-cs"/>
              </a:rPr>
              <a:t>Powerusers</a:t>
            </a:r>
            <a:r>
              <a:rPr lang="en-US" sz="900" kern="1200">
                <a:solidFill>
                  <a:schemeClr val="tx1"/>
                </a:solidFill>
                <a:effectLst/>
                <a:latin typeface="Segoe UI Light" pitchFamily="34" charset="0"/>
                <a:ea typeface="+mn-ea"/>
                <a:cs typeface="+mn-cs"/>
              </a:rPr>
              <a:t> can easily be productive and solve problems and optimize what they do, but also make sure that Tenant admins have full visibility on what apps and flows are running in the  company, how much they are used etc.</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 have DLP policies to enforce restrictions about data flow for example, to restrict which data sources or connectors can be used with that SQL server (yes we of course can connect to SQL as well!)</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 also have brought the concepts of </a:t>
            </a:r>
            <a:r>
              <a:rPr lang="en-US" sz="900" kern="1200" err="1">
                <a:solidFill>
                  <a:schemeClr val="tx1"/>
                </a:solidFill>
                <a:effectLst/>
                <a:latin typeface="Segoe UI Light" pitchFamily="34" charset="0"/>
                <a:ea typeface="+mn-ea"/>
                <a:cs typeface="+mn-cs"/>
              </a:rPr>
              <a:t>enviroments</a:t>
            </a:r>
            <a:r>
              <a:rPr lang="en-US" sz="900" kern="1200">
                <a:solidFill>
                  <a:schemeClr val="tx1"/>
                </a:solidFill>
                <a:effectLst/>
                <a:latin typeface="Segoe UI Light" pitchFamily="34" charset="0"/>
                <a:ea typeface="+mn-ea"/>
                <a:cs typeface="+mn-cs"/>
              </a:rPr>
              <a:t> to the platform, to make sure a team can easily </a:t>
            </a:r>
            <a:r>
              <a:rPr lang="en-US" sz="900" kern="1200" err="1">
                <a:solidFill>
                  <a:schemeClr val="tx1"/>
                </a:solidFill>
                <a:effectLst/>
                <a:latin typeface="Segoe UI Light" pitchFamily="34" charset="0"/>
                <a:ea typeface="+mn-ea"/>
                <a:cs typeface="+mn-cs"/>
              </a:rPr>
              <a:t>adminsitrer</a:t>
            </a:r>
            <a:r>
              <a:rPr lang="en-US" sz="900" kern="1200">
                <a:solidFill>
                  <a:schemeClr val="tx1"/>
                </a:solidFill>
                <a:effectLst/>
                <a:latin typeface="Segoe UI Light" pitchFamily="34" charset="0"/>
                <a:ea typeface="+mn-ea"/>
                <a:cs typeface="+mn-cs"/>
              </a:rPr>
              <a:t> data, flows and apps for their world (and yes, tenant </a:t>
            </a:r>
            <a:r>
              <a:rPr lang="en-US" sz="900" kern="1200" err="1">
                <a:solidFill>
                  <a:schemeClr val="tx1"/>
                </a:solidFill>
                <a:effectLst/>
                <a:latin typeface="Segoe UI Light" pitchFamily="34" charset="0"/>
                <a:ea typeface="+mn-ea"/>
                <a:cs typeface="+mn-cs"/>
              </a:rPr>
              <a:t>admisn</a:t>
            </a:r>
            <a:r>
              <a:rPr lang="en-US" sz="900" kern="1200">
                <a:solidFill>
                  <a:schemeClr val="tx1"/>
                </a:solidFill>
                <a:effectLst/>
                <a:latin typeface="Segoe UI Light" pitchFamily="34" charset="0"/>
                <a:ea typeface="+mn-ea"/>
                <a:cs typeface="+mn-cs"/>
              </a:rPr>
              <a:t> of course can see and manage all of those </a:t>
            </a:r>
            <a:r>
              <a:rPr lang="en-US" sz="900" kern="1200" err="1">
                <a:solidFill>
                  <a:schemeClr val="tx1"/>
                </a:solidFill>
                <a:effectLst/>
                <a:latin typeface="Segoe UI Light" pitchFamily="34" charset="0"/>
                <a:ea typeface="+mn-ea"/>
                <a:cs typeface="+mn-cs"/>
              </a:rPr>
              <a:t>ebvironmments</a:t>
            </a:r>
            <a:r>
              <a:rPr lang="en-US" sz="900" kern="1200">
                <a:solidFill>
                  <a:schemeClr val="tx1"/>
                </a:solidFill>
                <a:effectLst/>
                <a:latin typeface="Segoe UI Light" pitchFamily="34" charset="0"/>
                <a:ea typeface="+mn-ea"/>
                <a:cs typeface="+mn-cs"/>
              </a:rPr>
              <a:t>!) </a:t>
            </a:r>
          </a:p>
          <a:p>
            <a:pPr defTabSz="950464">
              <a:spcAft>
                <a:spcPts val="346"/>
              </a:spcAft>
              <a:defRPr/>
            </a:pPr>
            <a:endParaRPr lang="en-US" kern="0" spc="-31">
              <a:gradFill>
                <a:gsLst>
                  <a:gs pos="97872">
                    <a:schemeClr val="tx1"/>
                  </a:gs>
                  <a:gs pos="76000">
                    <a:schemeClr val="tx1"/>
                  </a:gs>
                </a:gsLst>
                <a:lin ang="5400000" scaled="0"/>
              </a:gradFill>
              <a:cs typeface="Segoe UI Semibold" panose="020B0702040204020203" pitchFamily="34" charset="0"/>
            </a:endParaRPr>
          </a:p>
          <a:p>
            <a:pPr defTabSz="950464">
              <a:spcAft>
                <a:spcPts val="346"/>
              </a:spcAft>
              <a:defRPr/>
            </a:pPr>
            <a:r>
              <a:rPr lang="en-US" kern="0" spc="-31">
                <a:gradFill>
                  <a:gsLst>
                    <a:gs pos="97872">
                      <a:schemeClr val="tx1"/>
                    </a:gs>
                    <a:gs pos="76000">
                      <a:schemeClr val="tx1"/>
                    </a:gs>
                  </a:gsLst>
                  <a:lin ang="5400000" scaled="0"/>
                </a:gradFill>
                <a:cs typeface="Segoe UI Semibold" panose="020B0702040204020203" pitchFamily="34" charset="0"/>
              </a:rPr>
              <a:t>And of course, as you expect from Microsoft we have all the expected compliance certifications you expect, </a:t>
            </a:r>
            <a:r>
              <a:rPr lang="en-US" kern="0" spc="-31" err="1">
                <a:gradFill>
                  <a:gsLst>
                    <a:gs pos="97872">
                      <a:schemeClr val="tx1"/>
                    </a:gs>
                    <a:gs pos="76000">
                      <a:schemeClr val="tx1"/>
                    </a:gs>
                  </a:gsLst>
                  <a:lin ang="5400000" scaled="0"/>
                </a:gradFill>
                <a:cs typeface="Segoe UI Semibold" panose="020B0702040204020203" pitchFamily="34" charset="0"/>
              </a:rPr>
              <a:t>suchas</a:t>
            </a:r>
            <a:r>
              <a:rPr lang="en-US" kern="0" spc="-31">
                <a:gradFill>
                  <a:gsLst>
                    <a:gs pos="97872">
                      <a:schemeClr val="tx1"/>
                    </a:gs>
                    <a:gs pos="76000">
                      <a:schemeClr val="tx1"/>
                    </a:gs>
                  </a:gsLst>
                  <a:lin ang="5400000" scaled="0"/>
                </a:gradFill>
                <a:cs typeface="Segoe UI Semibold" panose="020B0702040204020203" pitchFamily="34" charset="0"/>
              </a:rPr>
              <a:t> HIPAA, SOC, Model clause etc.</a:t>
            </a:r>
          </a:p>
          <a:p>
            <a:pPr marL="0" marR="0" lvl="0" indent="0" algn="l" defTabSz="950464" rtl="0" eaLnBrk="1" fontAlgn="auto" latinLnBrk="0" hangingPunct="1">
              <a:lnSpc>
                <a:spcPct val="90000"/>
              </a:lnSpc>
              <a:spcBef>
                <a:spcPts val="0"/>
              </a:spcBef>
              <a:spcAft>
                <a:spcPts val="346"/>
              </a:spcAft>
              <a:buClrTx/>
              <a:buSzTx/>
              <a:buFontTx/>
              <a:buNone/>
              <a:tabLst/>
              <a:defRPr/>
            </a:pPr>
            <a:endParaRPr lang="en-US" kern="0" spc="-31">
              <a:gradFill>
                <a:gsLst>
                  <a:gs pos="97872">
                    <a:schemeClr val="tx1"/>
                  </a:gs>
                  <a:gs pos="76000">
                    <a:schemeClr val="tx1"/>
                  </a:gs>
                </a:gsLst>
                <a:lin ang="5400000" scaled="0"/>
              </a:gradFill>
              <a:cs typeface="Segoe UI Semibold" panose="020B07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6/5/2019 8:01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6270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IN the past tools for power users often ended up becoming a nightmare for IT. IT meant users were creating business critical apps or databases, but ran them on a computer under their desk, and a kicked out ethernet cable could have a huge impact.</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PowerApps and Flow have been built with an understanding of the needs of IT from the ground up. So we make sure that </a:t>
            </a:r>
            <a:r>
              <a:rPr lang="en-US" sz="900" kern="1200" err="1">
                <a:solidFill>
                  <a:schemeClr val="tx1"/>
                </a:solidFill>
                <a:effectLst/>
                <a:latin typeface="Segoe UI Light" pitchFamily="34" charset="0"/>
                <a:ea typeface="+mn-ea"/>
                <a:cs typeface="+mn-cs"/>
              </a:rPr>
              <a:t>Powerusers</a:t>
            </a:r>
            <a:r>
              <a:rPr lang="en-US" sz="900" kern="1200">
                <a:solidFill>
                  <a:schemeClr val="tx1"/>
                </a:solidFill>
                <a:effectLst/>
                <a:latin typeface="Segoe UI Light" pitchFamily="34" charset="0"/>
                <a:ea typeface="+mn-ea"/>
                <a:cs typeface="+mn-cs"/>
              </a:rPr>
              <a:t> can easily be productive and solve problems and optimize what they do, but also make sure that Tenant admins have full visibility on what apps and flows are running in the  company, how much they are used etc.</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 have DLP policies to enforce restrictions about data flow for example, to restrict which data sources or connectors can be used with that SQL server (yes we of course can connect to SQL as well!)</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 also have brought the concepts of </a:t>
            </a:r>
            <a:r>
              <a:rPr lang="en-US" sz="900" kern="1200" err="1">
                <a:solidFill>
                  <a:schemeClr val="tx1"/>
                </a:solidFill>
                <a:effectLst/>
                <a:latin typeface="Segoe UI Light" pitchFamily="34" charset="0"/>
                <a:ea typeface="+mn-ea"/>
                <a:cs typeface="+mn-cs"/>
              </a:rPr>
              <a:t>enviroments</a:t>
            </a:r>
            <a:r>
              <a:rPr lang="en-US" sz="900" kern="1200">
                <a:solidFill>
                  <a:schemeClr val="tx1"/>
                </a:solidFill>
                <a:effectLst/>
                <a:latin typeface="Segoe UI Light" pitchFamily="34" charset="0"/>
                <a:ea typeface="+mn-ea"/>
                <a:cs typeface="+mn-cs"/>
              </a:rPr>
              <a:t> to the platform, to make sure a team can easily </a:t>
            </a:r>
            <a:r>
              <a:rPr lang="en-US" sz="900" kern="1200" err="1">
                <a:solidFill>
                  <a:schemeClr val="tx1"/>
                </a:solidFill>
                <a:effectLst/>
                <a:latin typeface="Segoe UI Light" pitchFamily="34" charset="0"/>
                <a:ea typeface="+mn-ea"/>
                <a:cs typeface="+mn-cs"/>
              </a:rPr>
              <a:t>adminsitrer</a:t>
            </a:r>
            <a:r>
              <a:rPr lang="en-US" sz="900" kern="1200">
                <a:solidFill>
                  <a:schemeClr val="tx1"/>
                </a:solidFill>
                <a:effectLst/>
                <a:latin typeface="Segoe UI Light" pitchFamily="34" charset="0"/>
                <a:ea typeface="+mn-ea"/>
                <a:cs typeface="+mn-cs"/>
              </a:rPr>
              <a:t> data, flows and apps for their world (and yes, tenant </a:t>
            </a:r>
            <a:r>
              <a:rPr lang="en-US" sz="900" kern="1200" err="1">
                <a:solidFill>
                  <a:schemeClr val="tx1"/>
                </a:solidFill>
                <a:effectLst/>
                <a:latin typeface="Segoe UI Light" pitchFamily="34" charset="0"/>
                <a:ea typeface="+mn-ea"/>
                <a:cs typeface="+mn-cs"/>
              </a:rPr>
              <a:t>admisn</a:t>
            </a:r>
            <a:r>
              <a:rPr lang="en-US" sz="900" kern="1200">
                <a:solidFill>
                  <a:schemeClr val="tx1"/>
                </a:solidFill>
                <a:effectLst/>
                <a:latin typeface="Segoe UI Light" pitchFamily="34" charset="0"/>
                <a:ea typeface="+mn-ea"/>
                <a:cs typeface="+mn-cs"/>
              </a:rPr>
              <a:t> of course can see and manage all of those </a:t>
            </a:r>
            <a:r>
              <a:rPr lang="en-US" sz="900" kern="1200" err="1">
                <a:solidFill>
                  <a:schemeClr val="tx1"/>
                </a:solidFill>
                <a:effectLst/>
                <a:latin typeface="Segoe UI Light" pitchFamily="34" charset="0"/>
                <a:ea typeface="+mn-ea"/>
                <a:cs typeface="+mn-cs"/>
              </a:rPr>
              <a:t>ebvironmments</a:t>
            </a:r>
            <a:r>
              <a:rPr lang="en-US" sz="900" kern="1200">
                <a:solidFill>
                  <a:schemeClr val="tx1"/>
                </a:solidFill>
                <a:effectLst/>
                <a:latin typeface="Segoe UI Light" pitchFamily="34" charset="0"/>
                <a:ea typeface="+mn-ea"/>
                <a:cs typeface="+mn-cs"/>
              </a:rPr>
              <a:t>!) </a:t>
            </a:r>
          </a:p>
          <a:p>
            <a:pPr defTabSz="950464">
              <a:spcAft>
                <a:spcPts val="346"/>
              </a:spcAft>
              <a:defRPr/>
            </a:pPr>
            <a:endParaRPr lang="en-US" kern="0" spc="-31">
              <a:gradFill>
                <a:gsLst>
                  <a:gs pos="97872">
                    <a:schemeClr val="tx1"/>
                  </a:gs>
                  <a:gs pos="76000">
                    <a:schemeClr val="tx1"/>
                  </a:gs>
                </a:gsLst>
                <a:lin ang="5400000" scaled="0"/>
              </a:gradFill>
              <a:cs typeface="Segoe UI Semibold" panose="020B0702040204020203" pitchFamily="34" charset="0"/>
            </a:endParaRPr>
          </a:p>
          <a:p>
            <a:pPr defTabSz="950464">
              <a:spcAft>
                <a:spcPts val="346"/>
              </a:spcAft>
              <a:defRPr/>
            </a:pPr>
            <a:r>
              <a:rPr lang="en-US" kern="0" spc="-31">
                <a:gradFill>
                  <a:gsLst>
                    <a:gs pos="97872">
                      <a:schemeClr val="tx1"/>
                    </a:gs>
                    <a:gs pos="76000">
                      <a:schemeClr val="tx1"/>
                    </a:gs>
                  </a:gsLst>
                  <a:lin ang="5400000" scaled="0"/>
                </a:gradFill>
                <a:cs typeface="Segoe UI Semibold" panose="020B0702040204020203" pitchFamily="34" charset="0"/>
              </a:rPr>
              <a:t>And of course, as you expect from Microsoft we have all the expected compliance certifications you expect, </a:t>
            </a:r>
            <a:r>
              <a:rPr lang="en-US" kern="0" spc="-31" err="1">
                <a:gradFill>
                  <a:gsLst>
                    <a:gs pos="97872">
                      <a:schemeClr val="tx1"/>
                    </a:gs>
                    <a:gs pos="76000">
                      <a:schemeClr val="tx1"/>
                    </a:gs>
                  </a:gsLst>
                  <a:lin ang="5400000" scaled="0"/>
                </a:gradFill>
                <a:cs typeface="Segoe UI Semibold" panose="020B0702040204020203" pitchFamily="34" charset="0"/>
              </a:rPr>
              <a:t>suchas</a:t>
            </a:r>
            <a:r>
              <a:rPr lang="en-US" kern="0" spc="-31">
                <a:gradFill>
                  <a:gsLst>
                    <a:gs pos="97872">
                      <a:schemeClr val="tx1"/>
                    </a:gs>
                    <a:gs pos="76000">
                      <a:schemeClr val="tx1"/>
                    </a:gs>
                  </a:gsLst>
                  <a:lin ang="5400000" scaled="0"/>
                </a:gradFill>
                <a:cs typeface="Segoe UI Semibold" panose="020B0702040204020203" pitchFamily="34" charset="0"/>
              </a:rPr>
              <a:t> HIPAA, SOC, Model clause etc.</a:t>
            </a:r>
          </a:p>
          <a:p>
            <a:pPr marL="0" marR="0" lvl="0" indent="0" algn="l" defTabSz="950464" rtl="0" eaLnBrk="1" fontAlgn="auto" latinLnBrk="0" hangingPunct="1">
              <a:lnSpc>
                <a:spcPct val="90000"/>
              </a:lnSpc>
              <a:spcBef>
                <a:spcPts val="0"/>
              </a:spcBef>
              <a:spcAft>
                <a:spcPts val="346"/>
              </a:spcAft>
              <a:buClrTx/>
              <a:buSzTx/>
              <a:buFontTx/>
              <a:buNone/>
              <a:tabLst/>
              <a:defRPr/>
            </a:pPr>
            <a:endParaRPr lang="en-US" kern="0" spc="-31">
              <a:gradFill>
                <a:gsLst>
                  <a:gs pos="97872">
                    <a:schemeClr val="tx1"/>
                  </a:gs>
                  <a:gs pos="76000">
                    <a:schemeClr val="tx1"/>
                  </a:gs>
                </a:gsLst>
                <a:lin ang="5400000" scaled="0"/>
              </a:gradFill>
              <a:cs typeface="Segoe UI Semibold" panose="020B07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6/5/2019 8:01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3125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IN the past tools for power users often ended up becoming a nightmare for IT. IT meant users were creating business critical apps or databases, but ran them on a computer under their desk, and a kicked out ethernet cable could have a huge impact.</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PowerApps and Flow have been built with an understanding of the needs of IT from the ground up. So we make sure that </a:t>
            </a:r>
            <a:r>
              <a:rPr lang="en-US" sz="900" kern="1200" err="1">
                <a:solidFill>
                  <a:schemeClr val="tx1"/>
                </a:solidFill>
                <a:effectLst/>
                <a:latin typeface="Segoe UI Light" pitchFamily="34" charset="0"/>
                <a:ea typeface="+mn-ea"/>
                <a:cs typeface="+mn-cs"/>
              </a:rPr>
              <a:t>Powerusers</a:t>
            </a:r>
            <a:r>
              <a:rPr lang="en-US" sz="900" kern="1200">
                <a:solidFill>
                  <a:schemeClr val="tx1"/>
                </a:solidFill>
                <a:effectLst/>
                <a:latin typeface="Segoe UI Light" pitchFamily="34" charset="0"/>
                <a:ea typeface="+mn-ea"/>
                <a:cs typeface="+mn-cs"/>
              </a:rPr>
              <a:t> can easily be productive and solve problems and optimize what they do, but also make sure that Tenant admins have full visibility on what apps and flows are running in the  company, how much they are used etc.</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 have DLP policies to enforce restrictions about data flow for example, to restrict which data sources or connectors can be used with that SQL server (yes we of course can connect to SQL as well!)</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 also have brought the concepts of </a:t>
            </a:r>
            <a:r>
              <a:rPr lang="en-US" sz="900" kern="1200" err="1">
                <a:solidFill>
                  <a:schemeClr val="tx1"/>
                </a:solidFill>
                <a:effectLst/>
                <a:latin typeface="Segoe UI Light" pitchFamily="34" charset="0"/>
                <a:ea typeface="+mn-ea"/>
                <a:cs typeface="+mn-cs"/>
              </a:rPr>
              <a:t>enviroments</a:t>
            </a:r>
            <a:r>
              <a:rPr lang="en-US" sz="900" kern="1200">
                <a:solidFill>
                  <a:schemeClr val="tx1"/>
                </a:solidFill>
                <a:effectLst/>
                <a:latin typeface="Segoe UI Light" pitchFamily="34" charset="0"/>
                <a:ea typeface="+mn-ea"/>
                <a:cs typeface="+mn-cs"/>
              </a:rPr>
              <a:t> to the platform, to make sure a team can easily </a:t>
            </a:r>
            <a:r>
              <a:rPr lang="en-US" sz="900" kern="1200" err="1">
                <a:solidFill>
                  <a:schemeClr val="tx1"/>
                </a:solidFill>
                <a:effectLst/>
                <a:latin typeface="Segoe UI Light" pitchFamily="34" charset="0"/>
                <a:ea typeface="+mn-ea"/>
                <a:cs typeface="+mn-cs"/>
              </a:rPr>
              <a:t>adminsitrer</a:t>
            </a:r>
            <a:r>
              <a:rPr lang="en-US" sz="900" kern="1200">
                <a:solidFill>
                  <a:schemeClr val="tx1"/>
                </a:solidFill>
                <a:effectLst/>
                <a:latin typeface="Segoe UI Light" pitchFamily="34" charset="0"/>
                <a:ea typeface="+mn-ea"/>
                <a:cs typeface="+mn-cs"/>
              </a:rPr>
              <a:t> data, flows and apps for their world (and yes, tenant </a:t>
            </a:r>
            <a:r>
              <a:rPr lang="en-US" sz="900" kern="1200" err="1">
                <a:solidFill>
                  <a:schemeClr val="tx1"/>
                </a:solidFill>
                <a:effectLst/>
                <a:latin typeface="Segoe UI Light" pitchFamily="34" charset="0"/>
                <a:ea typeface="+mn-ea"/>
                <a:cs typeface="+mn-cs"/>
              </a:rPr>
              <a:t>admisn</a:t>
            </a:r>
            <a:r>
              <a:rPr lang="en-US" sz="900" kern="1200">
                <a:solidFill>
                  <a:schemeClr val="tx1"/>
                </a:solidFill>
                <a:effectLst/>
                <a:latin typeface="Segoe UI Light" pitchFamily="34" charset="0"/>
                <a:ea typeface="+mn-ea"/>
                <a:cs typeface="+mn-cs"/>
              </a:rPr>
              <a:t> of course can see and manage all of those </a:t>
            </a:r>
            <a:r>
              <a:rPr lang="en-US" sz="900" kern="1200" err="1">
                <a:solidFill>
                  <a:schemeClr val="tx1"/>
                </a:solidFill>
                <a:effectLst/>
                <a:latin typeface="Segoe UI Light" pitchFamily="34" charset="0"/>
                <a:ea typeface="+mn-ea"/>
                <a:cs typeface="+mn-cs"/>
              </a:rPr>
              <a:t>ebvironmments</a:t>
            </a:r>
            <a:r>
              <a:rPr lang="en-US" sz="900" kern="1200">
                <a:solidFill>
                  <a:schemeClr val="tx1"/>
                </a:solidFill>
                <a:effectLst/>
                <a:latin typeface="Segoe UI Light" pitchFamily="34" charset="0"/>
                <a:ea typeface="+mn-ea"/>
                <a:cs typeface="+mn-cs"/>
              </a:rPr>
              <a:t>!) </a:t>
            </a:r>
          </a:p>
          <a:p>
            <a:pPr defTabSz="950464">
              <a:spcAft>
                <a:spcPts val="346"/>
              </a:spcAft>
              <a:defRPr/>
            </a:pPr>
            <a:endParaRPr lang="en-US" kern="0" spc="-31">
              <a:gradFill>
                <a:gsLst>
                  <a:gs pos="97872">
                    <a:schemeClr val="tx1"/>
                  </a:gs>
                  <a:gs pos="76000">
                    <a:schemeClr val="tx1"/>
                  </a:gs>
                </a:gsLst>
                <a:lin ang="5400000" scaled="0"/>
              </a:gradFill>
              <a:cs typeface="Segoe UI Semibold" panose="020B0702040204020203" pitchFamily="34" charset="0"/>
            </a:endParaRPr>
          </a:p>
          <a:p>
            <a:pPr defTabSz="950464">
              <a:spcAft>
                <a:spcPts val="346"/>
              </a:spcAft>
              <a:defRPr/>
            </a:pPr>
            <a:r>
              <a:rPr lang="en-US" kern="0" spc="-31">
                <a:gradFill>
                  <a:gsLst>
                    <a:gs pos="97872">
                      <a:schemeClr val="tx1"/>
                    </a:gs>
                    <a:gs pos="76000">
                      <a:schemeClr val="tx1"/>
                    </a:gs>
                  </a:gsLst>
                  <a:lin ang="5400000" scaled="0"/>
                </a:gradFill>
                <a:cs typeface="Segoe UI Semibold" panose="020B0702040204020203" pitchFamily="34" charset="0"/>
              </a:rPr>
              <a:t>And of course, as you expect from Microsoft we have all the expected compliance certifications you expect, </a:t>
            </a:r>
            <a:r>
              <a:rPr lang="en-US" kern="0" spc="-31" err="1">
                <a:gradFill>
                  <a:gsLst>
                    <a:gs pos="97872">
                      <a:schemeClr val="tx1"/>
                    </a:gs>
                    <a:gs pos="76000">
                      <a:schemeClr val="tx1"/>
                    </a:gs>
                  </a:gsLst>
                  <a:lin ang="5400000" scaled="0"/>
                </a:gradFill>
                <a:cs typeface="Segoe UI Semibold" panose="020B0702040204020203" pitchFamily="34" charset="0"/>
              </a:rPr>
              <a:t>suchas</a:t>
            </a:r>
            <a:r>
              <a:rPr lang="en-US" kern="0" spc="-31">
                <a:gradFill>
                  <a:gsLst>
                    <a:gs pos="97872">
                      <a:schemeClr val="tx1"/>
                    </a:gs>
                    <a:gs pos="76000">
                      <a:schemeClr val="tx1"/>
                    </a:gs>
                  </a:gsLst>
                  <a:lin ang="5400000" scaled="0"/>
                </a:gradFill>
                <a:cs typeface="Segoe UI Semibold" panose="020B0702040204020203" pitchFamily="34" charset="0"/>
              </a:rPr>
              <a:t> HIPAA, SOC, Model clause etc.</a:t>
            </a:r>
          </a:p>
          <a:p>
            <a:pPr marL="0" marR="0" lvl="0" indent="0" algn="l" defTabSz="950464" rtl="0" eaLnBrk="1" fontAlgn="auto" latinLnBrk="0" hangingPunct="1">
              <a:lnSpc>
                <a:spcPct val="90000"/>
              </a:lnSpc>
              <a:spcBef>
                <a:spcPts val="0"/>
              </a:spcBef>
              <a:spcAft>
                <a:spcPts val="346"/>
              </a:spcAft>
              <a:buClrTx/>
              <a:buSzTx/>
              <a:buFontTx/>
              <a:buNone/>
              <a:tabLst/>
              <a:defRPr/>
            </a:pPr>
            <a:endParaRPr lang="en-US" kern="0" spc="-31">
              <a:gradFill>
                <a:gsLst>
                  <a:gs pos="97872">
                    <a:schemeClr val="tx1"/>
                  </a:gs>
                  <a:gs pos="76000">
                    <a:schemeClr val="tx1"/>
                  </a:gs>
                </a:gsLst>
                <a:lin ang="5400000" scaled="0"/>
              </a:gradFill>
              <a:cs typeface="Segoe UI Semibold" panose="020B07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6/5/2019 8:01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3226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IN the past tools for power users often ended up becoming a nightmare for IT. IT meant users were creating business critical apps or databases, but ran them on a computer under their desk, and a kicked out ethernet cable could have a huge impact.</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PowerApps and Flow have been built with an understanding of the needs of IT from the ground up. So we make sure that </a:t>
            </a:r>
            <a:r>
              <a:rPr lang="en-US" sz="900" kern="1200" err="1">
                <a:solidFill>
                  <a:schemeClr val="tx1"/>
                </a:solidFill>
                <a:effectLst/>
                <a:latin typeface="Segoe UI Light" pitchFamily="34" charset="0"/>
                <a:ea typeface="+mn-ea"/>
                <a:cs typeface="+mn-cs"/>
              </a:rPr>
              <a:t>Powerusers</a:t>
            </a:r>
            <a:r>
              <a:rPr lang="en-US" sz="900" kern="1200">
                <a:solidFill>
                  <a:schemeClr val="tx1"/>
                </a:solidFill>
                <a:effectLst/>
                <a:latin typeface="Segoe UI Light" pitchFamily="34" charset="0"/>
                <a:ea typeface="+mn-ea"/>
                <a:cs typeface="+mn-cs"/>
              </a:rPr>
              <a:t> can easily be productive and solve problems and optimize what they do, but also make sure that Tenant admins have full visibility on what apps and flows are running in the  company, how much they are used etc.</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 have DLP policies to enforce restrictions about data flow for example, to restrict which data sources or connectors can be used with that SQL server (yes we of course can connect to SQL as well!)</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 also have brought the concepts of </a:t>
            </a:r>
            <a:r>
              <a:rPr lang="en-US" sz="900" kern="1200" err="1">
                <a:solidFill>
                  <a:schemeClr val="tx1"/>
                </a:solidFill>
                <a:effectLst/>
                <a:latin typeface="Segoe UI Light" pitchFamily="34" charset="0"/>
                <a:ea typeface="+mn-ea"/>
                <a:cs typeface="+mn-cs"/>
              </a:rPr>
              <a:t>enviroments</a:t>
            </a:r>
            <a:r>
              <a:rPr lang="en-US" sz="900" kern="1200">
                <a:solidFill>
                  <a:schemeClr val="tx1"/>
                </a:solidFill>
                <a:effectLst/>
                <a:latin typeface="Segoe UI Light" pitchFamily="34" charset="0"/>
                <a:ea typeface="+mn-ea"/>
                <a:cs typeface="+mn-cs"/>
              </a:rPr>
              <a:t> to the platform, to make sure a team can easily </a:t>
            </a:r>
            <a:r>
              <a:rPr lang="en-US" sz="900" kern="1200" err="1">
                <a:solidFill>
                  <a:schemeClr val="tx1"/>
                </a:solidFill>
                <a:effectLst/>
                <a:latin typeface="Segoe UI Light" pitchFamily="34" charset="0"/>
                <a:ea typeface="+mn-ea"/>
                <a:cs typeface="+mn-cs"/>
              </a:rPr>
              <a:t>adminsitrer</a:t>
            </a:r>
            <a:r>
              <a:rPr lang="en-US" sz="900" kern="1200">
                <a:solidFill>
                  <a:schemeClr val="tx1"/>
                </a:solidFill>
                <a:effectLst/>
                <a:latin typeface="Segoe UI Light" pitchFamily="34" charset="0"/>
                <a:ea typeface="+mn-ea"/>
                <a:cs typeface="+mn-cs"/>
              </a:rPr>
              <a:t> data, flows and apps for their world (and yes, tenant </a:t>
            </a:r>
            <a:r>
              <a:rPr lang="en-US" sz="900" kern="1200" err="1">
                <a:solidFill>
                  <a:schemeClr val="tx1"/>
                </a:solidFill>
                <a:effectLst/>
                <a:latin typeface="Segoe UI Light" pitchFamily="34" charset="0"/>
                <a:ea typeface="+mn-ea"/>
                <a:cs typeface="+mn-cs"/>
              </a:rPr>
              <a:t>admisn</a:t>
            </a:r>
            <a:r>
              <a:rPr lang="en-US" sz="900" kern="1200">
                <a:solidFill>
                  <a:schemeClr val="tx1"/>
                </a:solidFill>
                <a:effectLst/>
                <a:latin typeface="Segoe UI Light" pitchFamily="34" charset="0"/>
                <a:ea typeface="+mn-ea"/>
                <a:cs typeface="+mn-cs"/>
              </a:rPr>
              <a:t> of course can see and manage all of those </a:t>
            </a:r>
            <a:r>
              <a:rPr lang="en-US" sz="900" kern="1200" err="1">
                <a:solidFill>
                  <a:schemeClr val="tx1"/>
                </a:solidFill>
                <a:effectLst/>
                <a:latin typeface="Segoe UI Light" pitchFamily="34" charset="0"/>
                <a:ea typeface="+mn-ea"/>
                <a:cs typeface="+mn-cs"/>
              </a:rPr>
              <a:t>ebvironmments</a:t>
            </a:r>
            <a:r>
              <a:rPr lang="en-US" sz="900" kern="1200">
                <a:solidFill>
                  <a:schemeClr val="tx1"/>
                </a:solidFill>
                <a:effectLst/>
                <a:latin typeface="Segoe UI Light" pitchFamily="34" charset="0"/>
                <a:ea typeface="+mn-ea"/>
                <a:cs typeface="+mn-cs"/>
              </a:rPr>
              <a:t>!) </a:t>
            </a:r>
          </a:p>
          <a:p>
            <a:pPr defTabSz="950464">
              <a:spcAft>
                <a:spcPts val="346"/>
              </a:spcAft>
              <a:defRPr/>
            </a:pPr>
            <a:endParaRPr lang="en-US" kern="0" spc="-31">
              <a:gradFill>
                <a:gsLst>
                  <a:gs pos="97872">
                    <a:schemeClr val="tx1"/>
                  </a:gs>
                  <a:gs pos="76000">
                    <a:schemeClr val="tx1"/>
                  </a:gs>
                </a:gsLst>
                <a:lin ang="5400000" scaled="0"/>
              </a:gradFill>
              <a:cs typeface="Segoe UI Semibold" panose="020B0702040204020203" pitchFamily="34" charset="0"/>
            </a:endParaRPr>
          </a:p>
          <a:p>
            <a:pPr defTabSz="950464">
              <a:spcAft>
                <a:spcPts val="346"/>
              </a:spcAft>
              <a:defRPr/>
            </a:pPr>
            <a:r>
              <a:rPr lang="en-US" kern="0" spc="-31">
                <a:gradFill>
                  <a:gsLst>
                    <a:gs pos="97872">
                      <a:schemeClr val="tx1"/>
                    </a:gs>
                    <a:gs pos="76000">
                      <a:schemeClr val="tx1"/>
                    </a:gs>
                  </a:gsLst>
                  <a:lin ang="5400000" scaled="0"/>
                </a:gradFill>
                <a:cs typeface="Segoe UI Semibold" panose="020B0702040204020203" pitchFamily="34" charset="0"/>
              </a:rPr>
              <a:t>And of course, as you expect from Microsoft we have all the expected compliance certifications you expect, </a:t>
            </a:r>
            <a:r>
              <a:rPr lang="en-US" kern="0" spc="-31" err="1">
                <a:gradFill>
                  <a:gsLst>
                    <a:gs pos="97872">
                      <a:schemeClr val="tx1"/>
                    </a:gs>
                    <a:gs pos="76000">
                      <a:schemeClr val="tx1"/>
                    </a:gs>
                  </a:gsLst>
                  <a:lin ang="5400000" scaled="0"/>
                </a:gradFill>
                <a:cs typeface="Segoe UI Semibold" panose="020B0702040204020203" pitchFamily="34" charset="0"/>
              </a:rPr>
              <a:t>suchas</a:t>
            </a:r>
            <a:r>
              <a:rPr lang="en-US" kern="0" spc="-31">
                <a:gradFill>
                  <a:gsLst>
                    <a:gs pos="97872">
                      <a:schemeClr val="tx1"/>
                    </a:gs>
                    <a:gs pos="76000">
                      <a:schemeClr val="tx1"/>
                    </a:gs>
                  </a:gsLst>
                  <a:lin ang="5400000" scaled="0"/>
                </a:gradFill>
                <a:cs typeface="Segoe UI Semibold" panose="020B0702040204020203" pitchFamily="34" charset="0"/>
              </a:rPr>
              <a:t> HIPAA, SOC, Model clause etc.</a:t>
            </a:r>
          </a:p>
          <a:p>
            <a:pPr marL="0" marR="0" lvl="0" indent="0" algn="l" defTabSz="950464" rtl="0" eaLnBrk="1" fontAlgn="auto" latinLnBrk="0" hangingPunct="1">
              <a:lnSpc>
                <a:spcPct val="90000"/>
              </a:lnSpc>
              <a:spcBef>
                <a:spcPts val="0"/>
              </a:spcBef>
              <a:spcAft>
                <a:spcPts val="346"/>
              </a:spcAft>
              <a:buClrTx/>
              <a:buSzTx/>
              <a:buFontTx/>
              <a:buNone/>
              <a:tabLst/>
              <a:defRPr/>
            </a:pPr>
            <a:endParaRPr lang="en-US" kern="0" spc="-31">
              <a:gradFill>
                <a:gsLst>
                  <a:gs pos="97872">
                    <a:schemeClr val="tx1"/>
                  </a:gs>
                  <a:gs pos="76000">
                    <a:schemeClr val="tx1"/>
                  </a:gs>
                </a:gsLst>
                <a:lin ang="5400000" scaled="0"/>
              </a:gradFill>
              <a:cs typeface="Segoe UI Semibold" panose="020B07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6/5/2019 8:01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7173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DAEC8D-F438-4DF8-BE58-CDDE70A546ED}" type="slidenum">
              <a:rPr lang="en-US" smtClean="0"/>
              <a:t>2</a:t>
            </a:fld>
            <a:endParaRPr lang="en-US"/>
          </a:p>
        </p:txBody>
      </p:sp>
    </p:spTree>
    <p:extLst>
      <p:ext uri="{BB962C8B-B14F-4D97-AF65-F5344CB8AC3E}">
        <p14:creationId xmlns:p14="http://schemas.microsoft.com/office/powerpoint/2010/main" val="1577275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So pro </a:t>
            </a:r>
            <a:r>
              <a:rPr lang="en-US" sz="900" kern="1200" err="1">
                <a:solidFill>
                  <a:schemeClr val="tx1"/>
                </a:solidFill>
                <a:effectLst/>
                <a:latin typeface="Segoe UI Light" pitchFamily="34" charset="0"/>
                <a:ea typeface="+mn-ea"/>
                <a:cs typeface="+mn-cs"/>
              </a:rPr>
              <a:t>devs</a:t>
            </a:r>
            <a:r>
              <a:rPr lang="en-US" sz="900" kern="1200">
                <a:solidFill>
                  <a:schemeClr val="tx1"/>
                </a:solidFill>
                <a:effectLst/>
                <a:latin typeface="Segoe UI Light" pitchFamily="34" charset="0"/>
                <a:ea typeface="+mn-ea"/>
                <a:cs typeface="+mn-cs"/>
              </a:rPr>
              <a:t> can easily provide components to implement things that are best done in code!</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One great example is the ability to provide what we call “Custom connectors”. Even though we already have 160+ connectors out the box, I am sure you have some custom systems. Don’t you wish you could use them from PowerApps or Flow just like the ones we provide connectors for? Well, if it has a Rest API you can! A Swagger file is all that it takes to create a custom connector that is exposed and lets you access your custom system right there from the </a:t>
            </a:r>
            <a:r>
              <a:rPr lang="en-US" sz="900" kern="1200" err="1">
                <a:solidFill>
                  <a:schemeClr val="tx1"/>
                </a:solidFill>
                <a:effectLst/>
                <a:latin typeface="Segoe UI Light" pitchFamily="34" charset="0"/>
                <a:ea typeface="+mn-ea"/>
                <a:cs typeface="+mn-cs"/>
              </a:rPr>
              <a:t>Fow</a:t>
            </a:r>
            <a:r>
              <a:rPr lang="en-US" sz="900" kern="1200">
                <a:solidFill>
                  <a:schemeClr val="tx1"/>
                </a:solidFill>
                <a:effectLst/>
                <a:latin typeface="Segoe UI Light" pitchFamily="34" charset="0"/>
                <a:ea typeface="+mn-ea"/>
                <a:cs typeface="+mn-cs"/>
              </a:rPr>
              <a:t> editor or from PowerApps. And coming soon, custom connectors will even extend to on-premises as we are adding custom </a:t>
            </a:r>
            <a:r>
              <a:rPr lang="en-US" sz="900" kern="1200" err="1">
                <a:solidFill>
                  <a:schemeClr val="tx1"/>
                </a:solidFill>
                <a:effectLst/>
                <a:latin typeface="Segoe UI Light" pitchFamily="34" charset="0"/>
                <a:ea typeface="+mn-ea"/>
                <a:cs typeface="+mn-cs"/>
              </a:rPr>
              <a:t>conector</a:t>
            </a:r>
            <a:r>
              <a:rPr lang="en-US" sz="900" kern="1200">
                <a:solidFill>
                  <a:schemeClr val="tx1"/>
                </a:solidFill>
                <a:effectLst/>
                <a:latin typeface="Segoe UI Light" pitchFamily="34" charset="0"/>
                <a:ea typeface="+mn-ea"/>
                <a:cs typeface="+mn-cs"/>
              </a:rPr>
              <a:t> support to our gateway (where we already support things </a:t>
            </a:r>
            <a:r>
              <a:rPr lang="en-US" sz="900" kern="1200" err="1">
                <a:solidFill>
                  <a:schemeClr val="tx1"/>
                </a:solidFill>
                <a:effectLst/>
                <a:latin typeface="Segoe UI Light" pitchFamily="34" charset="0"/>
                <a:ea typeface="+mn-ea"/>
                <a:cs typeface="+mn-cs"/>
              </a:rPr>
              <a:t>lke</a:t>
            </a:r>
            <a:r>
              <a:rPr lang="en-US" sz="900" kern="1200">
                <a:solidFill>
                  <a:schemeClr val="tx1"/>
                </a:solidFill>
                <a:effectLst/>
                <a:latin typeface="Segoe UI Light" pitchFamily="34" charset="0"/>
                <a:ea typeface="+mn-ea"/>
                <a:cs typeface="+mn-cs"/>
              </a:rPr>
              <a:t> your SQL server on premise).</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If you need custom code, </a:t>
            </a:r>
            <a:r>
              <a:rPr lang="en-US" sz="900" kern="1200" err="1">
                <a:solidFill>
                  <a:schemeClr val="tx1"/>
                </a:solidFill>
                <a:effectLst/>
                <a:latin typeface="Segoe UI Light" pitchFamily="34" charset="0"/>
                <a:ea typeface="+mn-ea"/>
                <a:cs typeface="+mn-cs"/>
              </a:rPr>
              <a:t>mabe</a:t>
            </a:r>
            <a:r>
              <a:rPr lang="en-US" sz="900" kern="1200">
                <a:solidFill>
                  <a:schemeClr val="tx1"/>
                </a:solidFill>
                <a:effectLst/>
                <a:latin typeface="Segoe UI Light" pitchFamily="34" charset="0"/>
                <a:ea typeface="+mn-ea"/>
                <a:cs typeface="+mn-cs"/>
              </a:rPr>
              <a:t> for some complex scheduling or route optimization, just have pro </a:t>
            </a:r>
            <a:r>
              <a:rPr lang="en-US" sz="900" kern="1200" err="1">
                <a:solidFill>
                  <a:schemeClr val="tx1"/>
                </a:solidFill>
                <a:effectLst/>
                <a:latin typeface="Segoe UI Light" pitchFamily="34" charset="0"/>
                <a:ea typeface="+mn-ea"/>
                <a:cs typeface="+mn-cs"/>
              </a:rPr>
              <a:t>devs</a:t>
            </a:r>
            <a:r>
              <a:rPr lang="en-US" sz="900" kern="1200">
                <a:solidFill>
                  <a:schemeClr val="tx1"/>
                </a:solidFill>
                <a:effectLst/>
                <a:latin typeface="Segoe UI Light" pitchFamily="34" charset="0"/>
                <a:ea typeface="+mn-ea"/>
                <a:cs typeface="+mn-cs"/>
              </a:rPr>
              <a:t> build it, maybe as an Azure function and it can then </a:t>
            </a:r>
            <a:r>
              <a:rPr lang="en-US" sz="900" kern="1200" err="1">
                <a:solidFill>
                  <a:schemeClr val="tx1"/>
                </a:solidFill>
                <a:effectLst/>
                <a:latin typeface="Segoe UI Light" pitchFamily="34" charset="0"/>
                <a:ea typeface="+mn-ea"/>
                <a:cs typeface="+mn-cs"/>
              </a:rPr>
              <a:t>seemlessy</a:t>
            </a:r>
            <a:r>
              <a:rPr lang="en-US" sz="900" kern="1200">
                <a:solidFill>
                  <a:schemeClr val="tx1"/>
                </a:solidFill>
                <a:effectLst/>
                <a:latin typeface="Segoe UI Light" pitchFamily="34" charset="0"/>
                <a:ea typeface="+mn-ea"/>
                <a:cs typeface="+mn-cs"/>
              </a:rPr>
              <a:t> be called from your </a:t>
            </a:r>
            <a:r>
              <a:rPr lang="en-US" sz="900" kern="1200" err="1">
                <a:solidFill>
                  <a:schemeClr val="tx1"/>
                </a:solidFill>
                <a:effectLst/>
                <a:latin typeface="Segoe UI Light" pitchFamily="34" charset="0"/>
                <a:ea typeface="+mn-ea"/>
                <a:cs typeface="+mn-cs"/>
              </a:rPr>
              <a:t>powerAPp</a:t>
            </a:r>
            <a:r>
              <a:rPr lang="en-US" sz="900" kern="1200">
                <a:solidFill>
                  <a:schemeClr val="tx1"/>
                </a:solidFill>
                <a:effectLst/>
                <a:latin typeface="Segoe UI Light" pitchFamily="34" charset="0"/>
                <a:ea typeface="+mn-ea"/>
                <a:cs typeface="+mn-cs"/>
              </a:rPr>
              <a:t> and </a:t>
            </a:r>
            <a:r>
              <a:rPr lang="en-US" sz="900" kern="1200" err="1">
                <a:solidFill>
                  <a:schemeClr val="tx1"/>
                </a:solidFill>
                <a:effectLst/>
                <a:latin typeface="Segoe UI Light" pitchFamily="34" charset="0"/>
                <a:ea typeface="+mn-ea"/>
                <a:cs typeface="+mn-cs"/>
              </a:rPr>
              <a:t>beprovided</a:t>
            </a:r>
            <a:r>
              <a:rPr lang="en-US" sz="900" kern="1200">
                <a:solidFill>
                  <a:schemeClr val="tx1"/>
                </a:solidFill>
                <a:effectLst/>
                <a:latin typeface="Segoe UI Light" pitchFamily="34" charset="0"/>
                <a:ea typeface="+mn-ea"/>
                <a:cs typeface="+mn-cs"/>
              </a:rPr>
              <a:t> as a building block to Citizen developers! The </a:t>
            </a:r>
            <a:r>
              <a:rPr lang="en-US" sz="900" kern="1200" err="1">
                <a:solidFill>
                  <a:schemeClr val="tx1"/>
                </a:solidFill>
                <a:effectLst/>
                <a:latin typeface="Segoe UI Light" pitchFamily="34" charset="0"/>
                <a:ea typeface="+mn-ea"/>
                <a:cs typeface="+mn-cs"/>
              </a:rPr>
              <a:t>Serverless</a:t>
            </a:r>
            <a:r>
              <a:rPr lang="en-US" sz="900" kern="1200">
                <a:solidFill>
                  <a:schemeClr val="tx1"/>
                </a:solidFill>
                <a:effectLst/>
                <a:latin typeface="Segoe UI Light" pitchFamily="34" charset="0"/>
                <a:ea typeface="+mn-ea"/>
                <a:cs typeface="+mn-cs"/>
              </a:rPr>
              <a:t> computing Azure functions are providing really is an awesome fit for PowerApps, no need to worry about VM capacity, just run it as a function and we’ll scale in </a:t>
            </a:r>
            <a:r>
              <a:rPr lang="en-US" sz="900" kern="1200" err="1">
                <a:solidFill>
                  <a:schemeClr val="tx1"/>
                </a:solidFill>
                <a:effectLst/>
                <a:latin typeface="Segoe UI Light" pitchFamily="34" charset="0"/>
                <a:ea typeface="+mn-ea"/>
                <a:cs typeface="+mn-cs"/>
              </a:rPr>
              <a:t>thebackground</a:t>
            </a:r>
            <a:r>
              <a:rPr lang="en-US" sz="900" kern="1200">
                <a:solidFill>
                  <a:schemeClr val="tx1"/>
                </a:solidFill>
                <a:effectLst/>
                <a:latin typeface="Segoe UI Light" pitchFamily="34" charset="0"/>
                <a:ea typeface="+mn-ea"/>
                <a:cs typeface="+mn-cs"/>
              </a:rPr>
              <a:t> to provide the capacity needed as it gets called, you only pay for the capacity you are using. </a:t>
            </a:r>
            <a:r>
              <a:rPr lang="en-US" sz="900" kern="1200" err="1">
                <a:solidFill>
                  <a:schemeClr val="tx1"/>
                </a:solidFill>
                <a:effectLst/>
                <a:latin typeface="Segoe UI Light" pitchFamily="34" charset="0"/>
                <a:ea typeface="+mn-ea"/>
                <a:cs typeface="+mn-cs"/>
              </a:rPr>
              <a:t>Higjly</a:t>
            </a:r>
            <a:r>
              <a:rPr lang="en-US" sz="900" kern="1200">
                <a:solidFill>
                  <a:schemeClr val="tx1"/>
                </a:solidFill>
                <a:effectLst/>
                <a:latin typeface="Segoe UI Light" pitchFamily="34" charset="0"/>
                <a:ea typeface="+mn-ea"/>
                <a:cs typeface="+mn-cs"/>
              </a:rPr>
              <a:t> recommend attending the </a:t>
            </a:r>
            <a:r>
              <a:rPr lang="en-US" sz="900" kern="1200" err="1">
                <a:solidFill>
                  <a:schemeClr val="tx1"/>
                </a:solidFill>
                <a:effectLst/>
                <a:latin typeface="Segoe UI Light" pitchFamily="34" charset="0"/>
                <a:ea typeface="+mn-ea"/>
                <a:cs typeface="+mn-cs"/>
              </a:rPr>
              <a:t>Funcrtions</a:t>
            </a:r>
            <a:r>
              <a:rPr lang="en-US" sz="900" kern="1200">
                <a:solidFill>
                  <a:schemeClr val="tx1"/>
                </a:solidFill>
                <a:effectLst/>
                <a:latin typeface="Segoe UI Light" pitchFamily="34" charset="0"/>
                <a:ea typeface="+mn-ea"/>
                <a:cs typeface="+mn-cs"/>
              </a:rPr>
              <a:t> sessions if you aren’t familiar with what we are building there.</a:t>
            </a:r>
          </a:p>
          <a:p>
            <a:pPr marL="285750" lvl="0" indent="-285750" defTabSz="914400">
              <a:lnSpc>
                <a:spcPct val="100000"/>
              </a:lnSpc>
              <a:spcBef>
                <a:spcPts val="0"/>
              </a:spcBef>
              <a:buSzTx/>
              <a:buFont typeface="Arial" panose="020B0604020202020204" pitchFamily="34" charset="0"/>
              <a:buChar char="•"/>
              <a:defRPr/>
            </a:pPr>
            <a:endParaRPr lang="en-US"/>
          </a:p>
          <a:p>
            <a:pPr marL="0" marR="0" lvl="0" indent="0" algn="l" defTabSz="950464" rtl="0" eaLnBrk="1" fontAlgn="auto" latinLnBrk="0" hangingPunct="1">
              <a:lnSpc>
                <a:spcPct val="90000"/>
              </a:lnSpc>
              <a:spcBef>
                <a:spcPts val="0"/>
              </a:spcBef>
              <a:spcAft>
                <a:spcPts val="346"/>
              </a:spcAft>
              <a:buClrTx/>
              <a:buSzTx/>
              <a:buFontTx/>
              <a:buNone/>
              <a:tabLst/>
              <a:defRPr/>
            </a:pPr>
            <a:endParaRPr lang="en-US" kern="0" spc="-31">
              <a:gradFill>
                <a:gsLst>
                  <a:gs pos="97872">
                    <a:schemeClr val="tx1"/>
                  </a:gs>
                  <a:gs pos="76000">
                    <a:schemeClr val="tx1"/>
                  </a:gs>
                </a:gsLst>
                <a:lin ang="5400000" scaled="0"/>
              </a:gradFill>
              <a:cs typeface="Segoe UI Semibold" panose="020B07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6/5/2019 8:01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3010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Karen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AEC8D-F438-4DF8-BE58-CDDE70A54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2256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6/5/2019</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08785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A34235-D9D1-4983-A25E-EDE308AEFC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5832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SaaS to allow power users/business analysts to automate common or more complex tasks.</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AEC8D-F438-4DF8-BE58-CDDE70A54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4631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6/5/2019 8:01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1146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Segoe UI Light" panose="020B0502040204020203" pitchFamily="34" charset="0"/>
                <a:ea typeface="+mn-ea"/>
                <a:cs typeface="Segoe UI Light" panose="020B0502040204020203" pitchFamily="34" charset="0"/>
              </a:rPr>
              <a:t>User aver 100+ templates (and growing)</a:t>
            </a:r>
            <a:r>
              <a:rPr lang="en-US" sz="1200" kern="1200" baseline="0">
                <a:solidFill>
                  <a:schemeClr val="tx1"/>
                </a:solidFill>
                <a:latin typeface="Segoe UI Light" panose="020B0502040204020203" pitchFamily="34" charset="0"/>
                <a:ea typeface="+mn-ea"/>
                <a:cs typeface="Segoe UI Light" panose="020B0502040204020203" pitchFamily="34" charset="0"/>
              </a:rPr>
              <a:t> </a:t>
            </a:r>
            <a:r>
              <a:rPr lang="en-US" sz="1200" kern="1200">
                <a:solidFill>
                  <a:schemeClr val="tx1"/>
                </a:solidFill>
                <a:latin typeface="Segoe UI Light" panose="020B0502040204020203" pitchFamily="34" charset="0"/>
                <a:ea typeface="+mn-ea"/>
                <a:cs typeface="Segoe UI Light" panose="020B0502040204020203" pitchFamily="34" charset="0"/>
              </a:rPr>
              <a:t>for common scenarios as a starting point to create your new workflow!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Light" panose="020B0502040204020203" pitchFamily="34" charset="0"/>
              <a:ea typeface="+mn-ea"/>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Segoe UI Light" panose="020B0502040204020203" pitchFamily="34" charset="0"/>
                <a:ea typeface="+mn-ea"/>
                <a:cs typeface="Segoe UI Light" panose="020B0502040204020203" pitchFamily="34" charset="0"/>
              </a:rPr>
              <a:t>Various use cases – many of which have been submitted by users like yourselves.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9266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316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54806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addition to utilizing</a:t>
            </a:r>
            <a:r>
              <a:rPr lang="en-US" baseline="0"/>
              <a:t> Templates, e</a:t>
            </a:r>
            <a:r>
              <a:rPr lang="en-US"/>
              <a:t>nd-users can easily build their own Flows or customize</a:t>
            </a:r>
            <a:r>
              <a:rPr lang="en-US" baseline="0"/>
              <a:t> any of the available templates </a:t>
            </a:r>
            <a:r>
              <a:rPr lang="en-US"/>
              <a:t>through an easy to use visual designer. </a:t>
            </a:r>
          </a:p>
          <a:p>
            <a:endParaRPr lang="en-US"/>
          </a:p>
          <a:p>
            <a:endParaRPr lang="en-US"/>
          </a:p>
          <a:p>
            <a:r>
              <a:rPr lang="en-US"/>
              <a:t>In</a:t>
            </a:r>
            <a:r>
              <a:rPr lang="en-US" baseline="0"/>
              <a:t> this example I want to receive and email in my Exchange email box every time a new file gets added to my Dropbox account. </a:t>
            </a:r>
            <a:endParaRPr lang="en-US"/>
          </a:p>
          <a:p>
            <a:endParaRPr lang="en-US"/>
          </a:p>
          <a:p>
            <a:pPr marL="171450" indent="-171450">
              <a:buFont typeface="Arial" panose="020B0604020202020204" pitchFamily="34" charset="0"/>
              <a:buChar char="•"/>
            </a:pPr>
            <a:r>
              <a:rPr lang="en-US"/>
              <a:t>Simply select</a:t>
            </a:r>
            <a:r>
              <a:rPr lang="en-US" baseline="0"/>
              <a:t> the “Dropbox - When a file is created” trigger and provide my account details to authenticate. Once authenticated and can simplify select the folder I want to monitor on my account. </a:t>
            </a:r>
            <a:endParaRPr lang="en-US"/>
          </a:p>
          <a:p>
            <a:pPr marL="171450" indent="-171450">
              <a:buFont typeface="Arial" panose="020B0604020202020204" pitchFamily="34" charset="0"/>
              <a:buChar char="•"/>
            </a:pPr>
            <a:r>
              <a:rPr lang="en-US"/>
              <a:t>As a</a:t>
            </a:r>
            <a:r>
              <a:rPr lang="en-US" baseline="0"/>
              <a:t> next step, I select the Office 365 Outlook – Send email function. This will prompted my to logon to my O365 email account. I have different properties available which I use directly in the subject, body an ‘To’ address of the message that will be send based on the Drop box trigger.  </a:t>
            </a:r>
            <a:endParaRPr lang="en-US"/>
          </a:p>
          <a:p>
            <a:endParaRPr lang="en-US"/>
          </a:p>
          <a:p>
            <a:r>
              <a:rPr lang="en-US"/>
              <a:t>I simply save the Flow I just created,</a:t>
            </a:r>
            <a:r>
              <a:rPr lang="en-US" baseline="0"/>
              <a:t> and it is now ready for execution. </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4476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CA512-21E5-4252-958B-C81D7412396B}" type="slidenum">
              <a:rPr lang="en-US" smtClean="0"/>
              <a:t>3</a:t>
            </a:fld>
            <a:endParaRPr lang="en-US"/>
          </a:p>
        </p:txBody>
      </p:sp>
    </p:spTree>
    <p:extLst>
      <p:ext uri="{BB962C8B-B14F-4D97-AF65-F5344CB8AC3E}">
        <p14:creationId xmlns:p14="http://schemas.microsoft.com/office/powerpoint/2010/main" val="1319281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935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291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870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2347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0134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Karen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AEC8D-F438-4DF8-BE58-CDDE70A54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9478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8026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10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6449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002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6/5/2019 8:01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748470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Karen: Transition to Bart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AEC8D-F438-4DF8-BE58-CDDE70A54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6137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Bart – Demo this flow from MTC Zero</a:t>
            </a:r>
          </a:p>
          <a:p>
            <a:r>
              <a:rPr lang="en-US"/>
              <a:t>Bart – Transition to Todd</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AEC8D-F438-4DF8-BE58-CDDE70A54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77510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6/5/2019</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8086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9348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FD367B-00B8-474B-86B2-74F742424BC2}"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11119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D365 Tech Conference 2017</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5718ECB-B8AF-41E1-BD8D-2632CCF9F96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6/5/2019 8:01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44552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D365 Tech Conference 2017</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5718ECB-B8AF-41E1-BD8D-2632CCF9F96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6/5/2019 8:01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06032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6/5/2019 8:01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67052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235075"/>
            <a:ext cx="5672138" cy="3190875"/>
          </a:xfrm>
        </p:spPr>
      </p:sp>
      <p:sp>
        <p:nvSpPr>
          <p:cNvPr id="3" name="Notes Placeholder 2"/>
          <p:cNvSpPr>
            <a:spLocks noGrp="1"/>
          </p:cNvSpPr>
          <p:nvPr>
            <p:ph type="body" idx="1"/>
          </p:nvPr>
        </p:nvSpPr>
        <p:spPr/>
        <p:txBody>
          <a:bodyPr/>
          <a:lstStyle/>
          <a:p>
            <a:r>
              <a:rPr lang="en-US"/>
              <a:t>2:10</a:t>
            </a:r>
          </a:p>
        </p:txBody>
      </p:sp>
    </p:spTree>
    <p:extLst>
      <p:ext uri="{BB962C8B-B14F-4D97-AF65-F5344CB8AC3E}">
        <p14:creationId xmlns:p14="http://schemas.microsoft.com/office/powerpoint/2010/main" val="7654439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6/5/2019 8:01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3046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6/5/2019 8:01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997544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Barb – Demo her contact app</a:t>
            </a:r>
          </a:p>
          <a:p>
            <a:r>
              <a:rPr lang="en-US"/>
              <a:t>Barb – Transition to all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AEC8D-F438-4DF8-BE58-CDDE70A54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8818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Barb – Demo her contact app</a:t>
            </a:r>
          </a:p>
          <a:p>
            <a:r>
              <a:rPr lang="en-US"/>
              <a:t>Barb – Transition to all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DAEC8D-F438-4DF8-BE58-CDDE70A54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8808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Karen/Bart/Barb </a:t>
            </a:r>
          </a:p>
          <a:p>
            <a:endParaRPr lang="en-US"/>
          </a:p>
          <a:p>
            <a:r>
              <a:rPr lang="en-US"/>
              <a:t>The filter function applies a formula to each record reducing an overall set of data down to a smaller subset that you can work with.  </a:t>
            </a:r>
          </a:p>
          <a:p>
            <a:r>
              <a:rPr lang="en-US"/>
              <a:t>The search function allows you to search for a single string in one or more columns in the data source.  </a:t>
            </a:r>
          </a:p>
          <a:p>
            <a:r>
              <a:rPr lang="en-US"/>
              <a:t>The lookup function, unlike filter which returns a subset of the data, lookup returns the first one that matches the formula that you pass.  </a:t>
            </a:r>
          </a:p>
          <a:p>
            <a:r>
              <a:rPr lang="en-US"/>
              <a:t>And sort, just like it sounds, you'll use to order the data in ascending or descending order based on a set of columns. </a:t>
            </a:r>
          </a:p>
          <a:p>
            <a:endParaRPr lang="en-US"/>
          </a:p>
        </p:txBody>
      </p:sp>
      <p:sp>
        <p:nvSpPr>
          <p:cNvPr id="4" name="Slide Number Placeholder 3"/>
          <p:cNvSpPr>
            <a:spLocks noGrp="1"/>
          </p:cNvSpPr>
          <p:nvPr>
            <p:ph type="sldNum" sz="quarter" idx="10"/>
          </p:nvPr>
        </p:nvSpPr>
        <p:spPr/>
        <p:txBody>
          <a:bodyPr/>
          <a:lstStyle/>
          <a:p>
            <a:fld id="{05DAEC8D-F438-4DF8-BE58-CDDE70A546ED}" type="slidenum">
              <a:rPr lang="en-US" smtClean="0"/>
              <a:t>53</a:t>
            </a:fld>
            <a:endParaRPr lang="en-US"/>
          </a:p>
        </p:txBody>
      </p:sp>
    </p:spTree>
    <p:extLst>
      <p:ext uri="{BB962C8B-B14F-4D97-AF65-F5344CB8AC3E}">
        <p14:creationId xmlns:p14="http://schemas.microsoft.com/office/powerpoint/2010/main" val="29640004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Karen/Bart/Barb  </a:t>
            </a:r>
          </a:p>
          <a:p>
            <a:endParaRPr lang="en-US"/>
          </a:p>
          <a:p>
            <a:r>
              <a:rPr lang="en-US"/>
              <a:t>It's important to understand that if you are working with larger data sources, for example, if you had 10,000 contacts or any data source that has more than 500 records when you are working with Dynamics 365, it's important to understand where the query options that you are using will be applied. </a:t>
            </a:r>
          </a:p>
          <a:p>
            <a:endParaRPr lang="en-US"/>
          </a:p>
          <a:p>
            <a:pPr marL="171450" indent="-171450">
              <a:buFont typeface="Arial" panose="020B0604020202020204" pitchFamily="34" charset="0"/>
              <a:buChar char="•"/>
            </a:pPr>
            <a:r>
              <a:rPr lang="en-US"/>
              <a:t> So it's important to pay attention to this when you are building your filters and your searches to make sure that you have the queries running in an appropriate place or you are sure that you are processing less than 500 records.  So Dynamics 365 supports what's referred to as </a:t>
            </a:r>
            <a:r>
              <a:rPr lang="en-US" b="1"/>
              <a:t>delegation.</a:t>
            </a:r>
            <a:r>
              <a:rPr lang="en-US"/>
              <a:t>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What that means is that it can decide to run the query filters that you have.  So let's say I had status code equals 1, it could run that on the server-side meaning that it's processed on the server instead of pulling the data back and processing it on the client.  </a:t>
            </a:r>
          </a:p>
          <a:p>
            <a:pPr marL="171450" indent="-171450">
              <a:buFont typeface="Arial" panose="020B0604020202020204" pitchFamily="34" charset="0"/>
              <a:buChar char="•"/>
            </a:pPr>
            <a:r>
              <a:rPr lang="en-US"/>
              <a:t>The reason that's important is if you pull back the data to the client, it's going to be a lot of overhead.  So what they do is </a:t>
            </a:r>
            <a:r>
              <a:rPr lang="en-US" b="1"/>
              <a:t>they only allow pulling back 500 records at a time </a:t>
            </a:r>
            <a:r>
              <a:rPr lang="en-US"/>
              <a:t>to be delegated and processed on the client side.  Whereas, if it's processed on the server, that is a much more efficient and produces much more accurate results. </a:t>
            </a:r>
          </a:p>
          <a:p>
            <a:pPr marL="171450" indent="-171450">
              <a:buFont typeface="Arial" panose="020B0604020202020204" pitchFamily="34" charset="0"/>
              <a:buChar char="•"/>
            </a:pPr>
            <a:r>
              <a:rPr lang="en-US"/>
              <a:t>The server processing is not available for some options.</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79029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Karen/Bart/Barb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 if you are using Not, </a:t>
            </a:r>
            <a:r>
              <a:rPr lang="en-US" err="1"/>
              <a:t>IsBlank</a:t>
            </a:r>
            <a:r>
              <a:rPr lang="en-US"/>
              <a:t>, less than, greater than, equal, ands, </a:t>
            </a:r>
            <a:r>
              <a:rPr lang="en-US" err="1"/>
              <a:t>ors</a:t>
            </a:r>
            <a:r>
              <a:rPr lang="en-US"/>
              <a:t>, nots, those are all things that can be processed on the server as well as sort by columns are processed on the server.  One thing that can get you into trouble is if you end up using a formula in your comparison.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44464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Karen/Bart/Barb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18730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Karen/Bart/Barb </a:t>
            </a:r>
          </a:p>
          <a:p>
            <a:endParaRPr lang="en-US"/>
          </a:p>
          <a:p>
            <a:r>
              <a:rPr lang="en-US"/>
              <a:t>The blue squiggly line means that it will run on client and NOT server side.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22954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Karen/Bart/Barb </a:t>
            </a:r>
          </a:p>
          <a:p>
            <a:endParaRPr lang="en-US"/>
          </a:p>
          <a:p>
            <a:pPr marL="171450" indent="-171450">
              <a:buFont typeface="Arial" panose="020B0604020202020204" pitchFamily="34" charset="0"/>
              <a:buChar char="•"/>
            </a:pPr>
            <a:r>
              <a:rPr lang="en-US"/>
              <a:t>First thing that you are going to provide is the data source that you want to filter.  </a:t>
            </a:r>
          </a:p>
          <a:p>
            <a:pPr marL="171450" indent="-171450">
              <a:buFont typeface="Arial" panose="020B0604020202020204" pitchFamily="34" charset="0"/>
              <a:buChar char="•"/>
            </a:pPr>
            <a:r>
              <a:rPr lang="en-US"/>
              <a:t>Example:  filtering on contacts - then a comma - then the formula that I want to apply to that contacts data source.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You generally want the field from the data source on the left hand side of the formula that you are building to ensure it gets properly evaluated and handed off ideally to the server-side of for processing.</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In this second one, filtering on parent customer ID, which I know from looking at the Dynamics 365 metadata that that is the parent customer that is associated with or the account that is associated with the contacts.  What I'm saying is find me all of the accounts for this GUID.</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1703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Karen/Bart/Barb </a:t>
            </a:r>
          </a:p>
          <a:p>
            <a:endParaRPr lang="en-US"/>
          </a:p>
          <a:p>
            <a:r>
              <a:rPr lang="en-US"/>
              <a:t>Search is a great function to use where you want to allow a user to input some text and then find it in one or more fields.  </a:t>
            </a:r>
          </a:p>
          <a:p>
            <a:pPr marL="171450" indent="-171450">
              <a:buFont typeface="Arial" panose="020B0604020202020204" pitchFamily="34" charset="0"/>
              <a:buChar char="•"/>
            </a:pPr>
            <a:r>
              <a:rPr lang="en-US"/>
              <a:t>This example - we have added a text box, text search box 1.  </a:t>
            </a:r>
          </a:p>
          <a:p>
            <a:pPr marL="171450" indent="-171450">
              <a:buFont typeface="Arial" panose="020B0604020202020204" pitchFamily="34" charset="0"/>
              <a:buChar char="•"/>
            </a:pPr>
            <a:r>
              <a:rPr lang="en-US"/>
              <a:t>User to put in a phone number or a name or a last name.</a:t>
            </a:r>
          </a:p>
          <a:p>
            <a:pPr marL="171450" indent="-171450">
              <a:buFont typeface="Arial" panose="020B0604020202020204" pitchFamily="34" charset="0"/>
              <a:buChar char="•"/>
            </a:pPr>
            <a:r>
              <a:rPr lang="en-US"/>
              <a:t>Filtered that is on my Gallery that I'm going to show the list of items below that search box, I've bound items to instead of just binding it to contacts, which would show all of the contacts in that list</a:t>
            </a:r>
          </a:p>
          <a:p>
            <a:pPr marL="171450" indent="-171450">
              <a:buFont typeface="Arial" panose="020B0604020202020204" pitchFamily="34" charset="0"/>
              <a:buChar char="•"/>
            </a:pPr>
            <a:r>
              <a:rPr lang="en-US"/>
              <a:t>filtered that list by saying </a:t>
            </a:r>
            <a:r>
              <a:rPr lang="en-US" b="1"/>
              <a:t>search contacts the field that has the data in it - search box 1.text comma and then the fields from the data source from contact.</a:t>
            </a:r>
          </a:p>
          <a:p>
            <a:pPr marL="171450" indent="-171450">
              <a:buFont typeface="Arial" panose="020B0604020202020204" pitchFamily="34" charset="0"/>
              <a:buChar char="•"/>
            </a:pPr>
            <a:r>
              <a:rPr lang="en-US" b="1"/>
              <a:t>First name, last name and telephone 1 </a:t>
            </a:r>
            <a:r>
              <a:rPr lang="en-US"/>
              <a:t>- check to see if that phone number or name that you put in the search box is in any of those three fields</a:t>
            </a:r>
          </a:p>
          <a:p>
            <a:pPr marL="171450" indent="-171450">
              <a:buFont typeface="Arial" panose="020B0604020202020204" pitchFamily="34" charset="0"/>
              <a:buChar char="•"/>
            </a:pPr>
            <a:r>
              <a:rPr lang="en-US"/>
              <a:t>It will allow the record to pass and be shown in the search results.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58030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Karen/Bart/Barb </a:t>
            </a:r>
          </a:p>
          <a:p>
            <a:endParaRPr lang="en-US"/>
          </a:p>
          <a:p>
            <a:r>
              <a:rPr lang="en-US"/>
              <a:t>Lookup function allows you to do is resolve a formula down to a single record.  Most common times you'll use this is dealing with relationships that exist in Dynamics 365.  </a:t>
            </a:r>
          </a:p>
          <a:p>
            <a:endParaRPr lang="en-US"/>
          </a:p>
          <a:p>
            <a:pPr marL="171450" indent="-171450">
              <a:buFont typeface="Arial" panose="020B0604020202020204" pitchFamily="34" charset="0"/>
              <a:buChar char="•"/>
            </a:pPr>
            <a:r>
              <a:rPr lang="en-US"/>
              <a:t>Example:  I used with contacts, we saw that it had a parent customer ID value field.  That field has the GUID ID for the account entity and so in this case this record is related to Fourth Coffee.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If I were to have a field on the form where I simply show parent customer </a:t>
            </a:r>
            <a:r>
              <a:rPr lang="en-US" err="1"/>
              <a:t>ID_value</a:t>
            </a:r>
            <a:r>
              <a:rPr lang="en-US"/>
              <a:t>, all I'm going to show is the GUID, and they expect you to have the Fourth Coffee as the label for Account.</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This is one of the things that they are </a:t>
            </a:r>
            <a:r>
              <a:rPr lang="en-US" b="1"/>
              <a:t>looking at as an enhancement </a:t>
            </a:r>
            <a:r>
              <a:rPr lang="en-US"/>
              <a:t>for the data sources to automatically include that label of the account name, but right now for </a:t>
            </a:r>
            <a:r>
              <a:rPr lang="en-US" b="1"/>
              <a:t>when you have n to 1 relationship to a parent record</a:t>
            </a:r>
            <a:r>
              <a:rPr lang="en-US"/>
              <a:t>, you do need to resolve that if you want to display the text value of the related record using the lookup function.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Use the </a:t>
            </a:r>
            <a:r>
              <a:rPr lang="en-US" b="1"/>
              <a:t>lookup function</a:t>
            </a:r>
            <a:r>
              <a:rPr lang="en-US"/>
              <a:t>, so we would say lookup open parentheses accounts, the </a:t>
            </a:r>
            <a:r>
              <a:rPr lang="en-US" b="1"/>
              <a:t>data source </a:t>
            </a:r>
            <a:r>
              <a:rPr lang="en-US"/>
              <a:t>you want to pull from because we know that is a lookup to that entity.  Comma, </a:t>
            </a:r>
            <a:r>
              <a:rPr lang="en-US" b="1"/>
              <a:t>account ID, that's the field that will store that GUID ID in the accounts entity equals parent customer ID value</a:t>
            </a:r>
            <a:r>
              <a:rPr lang="en-US"/>
              <a:t> and what </a:t>
            </a:r>
            <a:r>
              <a:rPr lang="en-US" b="1"/>
              <a:t>field that we want to return back (</a:t>
            </a:r>
            <a:r>
              <a:rPr lang="en-US" b="1" err="1"/>
              <a:t>Nnme</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2227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6/5/2019 8:01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9187874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Karen/Bart/Barb </a:t>
            </a:r>
          </a:p>
          <a:p>
            <a:endParaRPr lang="en-US"/>
          </a:p>
          <a:p>
            <a:r>
              <a:rPr lang="en-US"/>
              <a:t>Example I have got sort contacts by number of children.  </a:t>
            </a:r>
            <a:r>
              <a:rPr lang="en-US" b="1"/>
              <a:t>Ascending is the default order </a:t>
            </a:r>
            <a:r>
              <a:rPr lang="en-US"/>
              <a:t>if I don't specify a sort order for that.  descending I would add on the sort order specification. </a:t>
            </a:r>
          </a:p>
          <a:p>
            <a:endParaRPr lang="en-US"/>
          </a:p>
          <a:p>
            <a:r>
              <a:rPr lang="en-US"/>
              <a:t>Example:  use a simple formula. </a:t>
            </a:r>
          </a:p>
          <a:p>
            <a:pPr marL="171450" indent="-171450">
              <a:buFont typeface="Arial" panose="020B0604020202020204" pitchFamily="34" charset="0"/>
              <a:buChar char="•"/>
            </a:pPr>
            <a:r>
              <a:rPr lang="en-US"/>
              <a:t>if I had number of children plus number of expecting children that formula resulted in a number, a string or Boolean, you could sort and that value as well.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b="1"/>
              <a:t>Sort by columns </a:t>
            </a:r>
            <a:r>
              <a:rPr lang="en-US"/>
              <a:t>has the unique feature that you can also specify the order of the values that you want it sorted in.  So instead of simply sorting it in ascending or descending order here for status code, what I'm saying is I want the 2s to be before the 1s or take an example where you have the days of the week, Monday, Tuesday, Wednesday, Thursday, Friday. Those don't sort ascending or descending based on a string order, but you could provide a list of those values on here and sort them in a logical day of the week sequence using the sort by columns.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0690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Barb – Demo her contact app</a:t>
            </a:r>
          </a:p>
          <a:p>
            <a:r>
              <a:rPr lang="en-US"/>
              <a:t>Barb – Transition to all</a:t>
            </a:r>
          </a:p>
        </p:txBody>
      </p:sp>
      <p:sp>
        <p:nvSpPr>
          <p:cNvPr id="4" name="Slide Number Placeholder 3"/>
          <p:cNvSpPr>
            <a:spLocks noGrp="1"/>
          </p:cNvSpPr>
          <p:nvPr>
            <p:ph type="sldNum" sz="quarter" idx="10"/>
          </p:nvPr>
        </p:nvSpPr>
        <p:spPr/>
        <p:txBody>
          <a:bodyPr/>
          <a:lstStyle/>
          <a:p>
            <a:fld id="{05DAEC8D-F438-4DF8-BE58-CDDE70A546ED}" type="slidenum">
              <a:rPr lang="en-US" smtClean="0"/>
              <a:t>62</a:t>
            </a:fld>
            <a:endParaRPr lang="en-US"/>
          </a:p>
        </p:txBody>
      </p:sp>
    </p:spTree>
    <p:extLst>
      <p:ext uri="{BB962C8B-B14F-4D97-AF65-F5344CB8AC3E}">
        <p14:creationId xmlns:p14="http://schemas.microsoft.com/office/powerpoint/2010/main" val="29674254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Barb – Demo her contact app</a:t>
            </a:r>
          </a:p>
          <a:p>
            <a:r>
              <a:rPr lang="en-US"/>
              <a:t>Barb – Transition to all</a:t>
            </a:r>
          </a:p>
        </p:txBody>
      </p:sp>
      <p:sp>
        <p:nvSpPr>
          <p:cNvPr id="4" name="Slide Number Placeholder 3"/>
          <p:cNvSpPr>
            <a:spLocks noGrp="1"/>
          </p:cNvSpPr>
          <p:nvPr>
            <p:ph type="sldNum" sz="quarter" idx="10"/>
          </p:nvPr>
        </p:nvSpPr>
        <p:spPr/>
        <p:txBody>
          <a:bodyPr/>
          <a:lstStyle/>
          <a:p>
            <a:fld id="{05DAEC8D-F438-4DF8-BE58-CDDE70A546ED}" type="slidenum">
              <a:rPr lang="en-US" smtClean="0"/>
              <a:t>63</a:t>
            </a:fld>
            <a:endParaRPr lang="en-US"/>
          </a:p>
        </p:txBody>
      </p:sp>
    </p:spTree>
    <p:extLst>
      <p:ext uri="{BB962C8B-B14F-4D97-AF65-F5344CB8AC3E}">
        <p14:creationId xmlns:p14="http://schemas.microsoft.com/office/powerpoint/2010/main" val="29768475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Barb – Demo her contact app</a:t>
            </a:r>
          </a:p>
          <a:p>
            <a:r>
              <a:rPr lang="en-US"/>
              <a:t>Barb – Transition to all</a:t>
            </a:r>
          </a:p>
        </p:txBody>
      </p:sp>
      <p:sp>
        <p:nvSpPr>
          <p:cNvPr id="4" name="Slide Number Placeholder 3"/>
          <p:cNvSpPr>
            <a:spLocks noGrp="1"/>
          </p:cNvSpPr>
          <p:nvPr>
            <p:ph type="sldNum" sz="quarter" idx="10"/>
          </p:nvPr>
        </p:nvSpPr>
        <p:spPr/>
        <p:txBody>
          <a:bodyPr/>
          <a:lstStyle/>
          <a:p>
            <a:fld id="{05DAEC8D-F438-4DF8-BE58-CDDE70A546ED}" type="slidenum">
              <a:rPr lang="en-US" smtClean="0"/>
              <a:t>64</a:t>
            </a:fld>
            <a:endParaRPr lang="en-US"/>
          </a:p>
        </p:txBody>
      </p:sp>
    </p:spTree>
    <p:extLst>
      <p:ext uri="{BB962C8B-B14F-4D97-AF65-F5344CB8AC3E}">
        <p14:creationId xmlns:p14="http://schemas.microsoft.com/office/powerpoint/2010/main" val="2773333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5768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1950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6/5/2019 8:01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136507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6/5/2019 8:01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729799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6/5/2019 8:01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957891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emf"/><Relationship Id="rId1" Type="http://schemas.openxmlformats.org/officeDocument/2006/relationships/slideMaster" Target="../slideMasters/slideMaster13.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no photo">
    <p:spTree>
      <p:nvGrpSpPr>
        <p:cNvPr id="1" name=""/>
        <p:cNvGrpSpPr/>
        <p:nvPr/>
      </p:nvGrpSpPr>
      <p:grpSpPr>
        <a:xfrm>
          <a:off x="0" y="0"/>
          <a:ext cx="0" cy="0"/>
          <a:chOff x="0" y="0"/>
          <a:chExt cx="0" cy="0"/>
        </a:xfrm>
      </p:grpSpPr>
      <p:sp>
        <p:nvSpPr>
          <p:cNvPr id="2" name="Rectangle 1"/>
          <p:cNvSpPr/>
          <p:nvPr userDrawn="1"/>
        </p:nvSpPr>
        <p:spPr>
          <a:xfrm>
            <a:off x="2" y="0"/>
            <a:ext cx="12192000" cy="68580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85725" rIns="85725" bIns="85725" numCol="1" spcCol="0" rtlCol="0" fromWordArt="0" anchor="b" anchorCtr="0" forceAA="0" compatLnSpc="1">
            <a:prstTxWarp prst="textNoShape">
              <a:avLst/>
            </a:prstTxWarp>
            <a:noAutofit/>
          </a:bodyPr>
          <a:lstStyle/>
          <a:p>
            <a:pPr algn="r"/>
            <a:endParaRPr lang="en-US" sz="1125" err="1"/>
          </a:p>
        </p:txBody>
      </p:sp>
      <p:sp>
        <p:nvSpPr>
          <p:cNvPr id="13" name="Rectangle 12"/>
          <p:cNvSpPr/>
          <p:nvPr userDrawn="1"/>
        </p:nvSpPr>
        <p:spPr bwMode="gray">
          <a:xfrm>
            <a:off x="150852" y="2057400"/>
            <a:ext cx="5487829"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5" tIns="134444" rIns="168055" bIns="134444" numCol="1" spcCol="0" rtlCol="0" fromWordArt="0" anchor="t" anchorCtr="0" forceAA="0" compatLnSpc="1">
            <a:prstTxWarp prst="textNoShape">
              <a:avLst/>
            </a:prstTxWarp>
            <a:noAutofit/>
          </a:bodyPr>
          <a:lstStyle/>
          <a:p>
            <a:pPr algn="ctr" defTabSz="856883" fontAlgn="base">
              <a:lnSpc>
                <a:spcPct val="90000"/>
              </a:lnSpc>
              <a:spcBef>
                <a:spcPct val="0"/>
              </a:spcBef>
              <a:spcAft>
                <a:spcPct val="0"/>
              </a:spcAft>
            </a:pPr>
            <a:endParaRPr lang="en-US" sz="225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125" spc="-92" dirty="0">
                <a:gradFill>
                  <a:gsLst>
                    <a:gs pos="5833">
                      <a:srgbClr val="FFFFFF"/>
                    </a:gs>
                    <a:gs pos="18000">
                      <a:srgbClr val="FFFFFF"/>
                    </a:gs>
                  </a:gsLst>
                  <a:lin ang="5400000" scaled="0"/>
                </a:gradFill>
              </a:defRPr>
            </a:lvl1pPr>
          </a:lstStyle>
          <a:p>
            <a:pPr lvl="0"/>
            <a:r>
              <a:rPr lang="en-US"/>
              <a:t>Session Title</a:t>
            </a:r>
          </a:p>
        </p:txBody>
      </p:sp>
      <p:sp>
        <p:nvSpPr>
          <p:cNvPr id="4" name="Text Placeholder 3"/>
          <p:cNvSpPr>
            <a:spLocks noGrp="1"/>
          </p:cNvSpPr>
          <p:nvPr>
            <p:ph type="body" sz="quarter" idx="10" hasCustomPrompt="1"/>
          </p:nvPr>
        </p:nvSpPr>
        <p:spPr>
          <a:xfrm>
            <a:off x="150852" y="4800600"/>
            <a:ext cx="5487829" cy="914400"/>
          </a:xfrm>
        </p:spPr>
        <p:txBody>
          <a:bodyPr vert="horz" lIns="137160" tIns="91440" rIns="182880" bIns="45720" rtlCol="0">
            <a:noAutofit/>
          </a:bodyPr>
          <a:lstStyle>
            <a:lvl1pPr>
              <a:defRPr lang="en-US" sz="1875" dirty="0">
                <a:solidFill>
                  <a:schemeClr val="bg1"/>
                </a:solidFill>
              </a:defRPr>
            </a:lvl1pPr>
          </a:lstStyle>
          <a:p>
            <a:pPr lvl="0">
              <a:spcBef>
                <a:spcPts val="0"/>
              </a:spcBef>
            </a:pPr>
            <a:r>
              <a:rPr lang="en-US"/>
              <a:t>Speaker Name, Role, MTC or Organization</a:t>
            </a:r>
          </a:p>
        </p:txBody>
      </p:sp>
      <p:sp>
        <p:nvSpPr>
          <p:cNvPr id="18" name="Rectangle 17"/>
          <p:cNvSpPr/>
          <p:nvPr userDrawn="1"/>
        </p:nvSpPr>
        <p:spPr>
          <a:xfrm>
            <a:off x="150852" y="642937"/>
            <a:ext cx="1518726" cy="141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85725" rIns="85725" bIns="85725" numCol="1" spcCol="0" rtlCol="0" fromWordArt="0" anchor="t" anchorCtr="0" forceAA="0" compatLnSpc="1">
            <a:prstTxWarp prst="textNoShape">
              <a:avLst/>
            </a:prstTxWarp>
            <a:noAutofit/>
          </a:bodyPr>
          <a:lstStyle/>
          <a:p>
            <a:pPr algn="l"/>
            <a:r>
              <a:rPr lang="en-US" sz="1688">
                <a:solidFill>
                  <a:schemeClr val="bg1"/>
                </a:solidFill>
                <a:latin typeface="+mj-lt"/>
              </a:rPr>
              <a:t>Microsoft Technology </a:t>
            </a:r>
            <a:br>
              <a:rPr lang="en-US" sz="1688">
                <a:solidFill>
                  <a:schemeClr val="bg1"/>
                </a:solidFill>
                <a:latin typeface="+mj-lt"/>
              </a:rPr>
            </a:br>
            <a:r>
              <a:rPr lang="en-US" sz="1688">
                <a:solidFill>
                  <a:schemeClr val="bg1"/>
                </a:solidFill>
                <a:latin typeface="+mj-lt"/>
              </a:rPr>
              <a:t>Centers</a:t>
            </a:r>
          </a:p>
          <a:p>
            <a:pPr marL="0" marR="0" indent="0" algn="l" defTabSz="1020098" rtl="0" eaLnBrk="1" fontAlgn="auto" latinLnBrk="0" hangingPunct="1">
              <a:lnSpc>
                <a:spcPct val="100000"/>
              </a:lnSpc>
              <a:spcBef>
                <a:spcPts val="281"/>
              </a:spcBef>
              <a:spcAft>
                <a:spcPts val="0"/>
              </a:spcAft>
              <a:buClrTx/>
              <a:buSzTx/>
              <a:buFontTx/>
              <a:buNone/>
              <a:tabLst/>
              <a:defRPr/>
            </a:pPr>
            <a:r>
              <a:rPr lang="en-US" sz="1125" kern="1200">
                <a:solidFill>
                  <a:schemeClr val="bg1"/>
                </a:solidFill>
                <a:latin typeface="+mj-lt"/>
                <a:ea typeface="+mn-ea"/>
                <a:cs typeface="+mn-cs"/>
              </a:rPr>
              <a:t>MTC Essentials</a:t>
            </a:r>
            <a:br>
              <a:rPr lang="en-US" sz="1125" kern="1200">
                <a:solidFill>
                  <a:schemeClr val="bg1"/>
                </a:solidFill>
                <a:latin typeface="+mj-lt"/>
                <a:ea typeface="+mn-ea"/>
                <a:cs typeface="+mn-cs"/>
              </a:rPr>
            </a:br>
            <a:r>
              <a:rPr lang="en-US" sz="1125" kern="1200">
                <a:solidFill>
                  <a:schemeClr val="bg1"/>
                </a:solidFill>
                <a:latin typeface="+mj-lt"/>
                <a:ea typeface="+mn-ea"/>
                <a:cs typeface="+mn-cs"/>
              </a:rPr>
              <a:t>March</a:t>
            </a:r>
            <a:r>
              <a:rPr lang="en-US" sz="1125" kern="1200" baseline="0">
                <a:solidFill>
                  <a:schemeClr val="bg1"/>
                </a:solidFill>
                <a:latin typeface="+mj-lt"/>
                <a:ea typeface="+mn-ea"/>
                <a:cs typeface="+mn-cs"/>
              </a:rPr>
              <a:t> 7-11, 2016</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6848" y="6252674"/>
            <a:ext cx="1530556" cy="315827"/>
          </a:xfrm>
          <a:prstGeom prst="rect">
            <a:avLst/>
          </a:prstGeom>
          <a:noFill/>
          <a:ln>
            <a:noFill/>
          </a:ln>
        </p:spPr>
      </p:pic>
    </p:spTree>
    <p:extLst>
      <p:ext uri="{BB962C8B-B14F-4D97-AF65-F5344CB8AC3E}">
        <p14:creationId xmlns:p14="http://schemas.microsoft.com/office/powerpoint/2010/main" val="140835629"/>
      </p:ext>
    </p:extLst>
  </p:cSld>
  <p:clrMapOvr>
    <a:masterClrMapping/>
  </p:clrMapOvr>
  <p:transition>
    <p:fade/>
  </p:transition>
  <p:extLst>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259" y="2"/>
            <a:ext cx="11184742" cy="646042"/>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0852" y="1071562"/>
            <a:ext cx="5693142" cy="1114427"/>
          </a:xfrm>
          <a:solidFill>
            <a:schemeClr val="tx2"/>
          </a:solidFill>
        </p:spPr>
        <p:txBody>
          <a:bodyPr anchor="b">
            <a:normAutofit/>
          </a:bodyPr>
          <a:lstStyle>
            <a:lvl1pPr marL="0" indent="0">
              <a:buNone/>
              <a:defRPr sz="2250" b="1">
                <a:solidFill>
                  <a:schemeClr val="bg1"/>
                </a:solidFill>
                <a:latin typeface="+mj-lt"/>
              </a:defRPr>
            </a:lvl1pPr>
            <a:lvl2pPr marL="571400" indent="0">
              <a:buNone/>
              <a:defRPr sz="2531" b="1"/>
            </a:lvl2pPr>
            <a:lvl3pPr marL="1142800" indent="0">
              <a:buNone/>
              <a:defRPr sz="2250" b="1"/>
            </a:lvl3pPr>
            <a:lvl4pPr marL="1714200" indent="0">
              <a:buNone/>
              <a:defRPr sz="1969" b="1"/>
            </a:lvl4pPr>
            <a:lvl5pPr marL="2285600" indent="0">
              <a:buNone/>
              <a:defRPr sz="1969" b="1"/>
            </a:lvl5pPr>
            <a:lvl6pPr marL="2857000" indent="0">
              <a:buNone/>
              <a:defRPr sz="1969" b="1"/>
            </a:lvl6pPr>
            <a:lvl7pPr marL="3428400" indent="0">
              <a:buNone/>
              <a:defRPr sz="1969" b="1"/>
            </a:lvl7pPr>
            <a:lvl8pPr marL="3999800" indent="0">
              <a:buNone/>
              <a:defRPr sz="1969" b="1"/>
            </a:lvl8pPr>
            <a:lvl9pPr marL="4571200" indent="0">
              <a:buNone/>
              <a:defRPr sz="1969" b="1"/>
            </a:lvl9pPr>
          </a:lstStyle>
          <a:p>
            <a:pPr lvl="0"/>
            <a:r>
              <a:rPr lang="en-US"/>
              <a:t>Click to edit Master text styles</a:t>
            </a:r>
          </a:p>
        </p:txBody>
      </p:sp>
      <p:sp>
        <p:nvSpPr>
          <p:cNvPr id="4" name="Content Placeholder 3"/>
          <p:cNvSpPr>
            <a:spLocks noGrp="1"/>
          </p:cNvSpPr>
          <p:nvPr>
            <p:ph sz="half" idx="2"/>
          </p:nvPr>
        </p:nvSpPr>
        <p:spPr>
          <a:xfrm>
            <a:off x="150852" y="2185989"/>
            <a:ext cx="5693142" cy="3951288"/>
          </a:xfrm>
        </p:spPr>
        <p:txBody>
          <a:bodyPr>
            <a:normAutofit/>
          </a:bodyPr>
          <a:lstStyle>
            <a:lvl1pPr>
              <a:defRPr sz="1688"/>
            </a:lvl1pPr>
            <a:lvl2pPr>
              <a:defRPr sz="1500"/>
            </a:lvl2pPr>
            <a:lvl3pPr>
              <a:defRPr sz="1313"/>
            </a:lvl3pPr>
            <a:lvl4pPr>
              <a:defRPr sz="1313"/>
            </a:lvl4pPr>
            <a:lvl5pPr>
              <a:defRPr sz="1313"/>
            </a:lvl5pPr>
            <a:lvl6pPr>
              <a:defRPr sz="1969"/>
            </a:lvl6pPr>
            <a:lvl7pPr>
              <a:defRPr sz="1969"/>
            </a:lvl7pPr>
            <a:lvl8pPr>
              <a:defRPr sz="1969"/>
            </a:lvl8pPr>
            <a:lvl9pPr>
              <a:defRPr sz="196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2" y="1071562"/>
            <a:ext cx="5695378" cy="1114427"/>
          </a:xfrm>
          <a:solidFill>
            <a:schemeClr val="tx2"/>
          </a:solidFill>
        </p:spPr>
        <p:txBody>
          <a:bodyPr anchor="b">
            <a:normAutofit/>
          </a:bodyPr>
          <a:lstStyle>
            <a:lvl1pPr marL="0" indent="0">
              <a:buNone/>
              <a:defRPr sz="2250" b="1">
                <a:solidFill>
                  <a:schemeClr val="bg1"/>
                </a:solidFill>
                <a:latin typeface="+mj-lt"/>
              </a:defRPr>
            </a:lvl1pPr>
            <a:lvl2pPr marL="571400" indent="0">
              <a:buNone/>
              <a:defRPr sz="2531" b="1"/>
            </a:lvl2pPr>
            <a:lvl3pPr marL="1142800" indent="0">
              <a:buNone/>
              <a:defRPr sz="2250" b="1"/>
            </a:lvl3pPr>
            <a:lvl4pPr marL="1714200" indent="0">
              <a:buNone/>
              <a:defRPr sz="1969" b="1"/>
            </a:lvl4pPr>
            <a:lvl5pPr marL="2285600" indent="0">
              <a:buNone/>
              <a:defRPr sz="1969" b="1"/>
            </a:lvl5pPr>
            <a:lvl6pPr marL="2857000" indent="0">
              <a:buNone/>
              <a:defRPr sz="1969" b="1"/>
            </a:lvl6pPr>
            <a:lvl7pPr marL="3428400" indent="0">
              <a:buNone/>
              <a:defRPr sz="1969" b="1"/>
            </a:lvl7pPr>
            <a:lvl8pPr marL="3999800" indent="0">
              <a:buNone/>
              <a:defRPr sz="1969" b="1"/>
            </a:lvl8pPr>
            <a:lvl9pPr marL="4571200" indent="0">
              <a:buNone/>
              <a:defRPr sz="1969" b="1"/>
            </a:lvl9pPr>
          </a:lstStyle>
          <a:p>
            <a:pPr lvl="0"/>
            <a:r>
              <a:rPr lang="en-US"/>
              <a:t>Click to edit Master text styles</a:t>
            </a:r>
          </a:p>
        </p:txBody>
      </p:sp>
      <p:sp>
        <p:nvSpPr>
          <p:cNvPr id="6" name="Content Placeholder 5"/>
          <p:cNvSpPr>
            <a:spLocks noGrp="1"/>
          </p:cNvSpPr>
          <p:nvPr>
            <p:ph sz="quarter" idx="4"/>
          </p:nvPr>
        </p:nvSpPr>
        <p:spPr>
          <a:xfrm>
            <a:off x="6096002" y="2185989"/>
            <a:ext cx="5695378" cy="3951288"/>
          </a:xfrm>
        </p:spPr>
        <p:txBody>
          <a:bodyPr>
            <a:normAutofit/>
          </a:bodyPr>
          <a:lstStyle>
            <a:lvl1pPr>
              <a:defRPr sz="1688"/>
            </a:lvl1pPr>
            <a:lvl2pPr>
              <a:defRPr sz="1500"/>
            </a:lvl2pPr>
            <a:lvl3pPr>
              <a:defRPr sz="1313"/>
            </a:lvl3pPr>
            <a:lvl4pPr>
              <a:defRPr sz="1313"/>
            </a:lvl4pPr>
            <a:lvl5pPr>
              <a:defRPr sz="1313"/>
            </a:lvl5pPr>
            <a:lvl6pPr>
              <a:defRPr sz="1969"/>
            </a:lvl6pPr>
            <a:lvl7pPr>
              <a:defRPr sz="1969"/>
            </a:lvl7pPr>
            <a:lvl8pPr>
              <a:defRPr sz="1969"/>
            </a:lvl8pPr>
            <a:lvl9pPr>
              <a:defRPr sz="196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113079-038D-43AB-AFBE-1C093F2AF2BA}" type="slidenum">
              <a:rPr lang="en-US" smtClean="0"/>
              <a:t>‹#›</a:t>
            </a:fld>
            <a:endParaRPr lang="en-US"/>
          </a:p>
        </p:txBody>
      </p:sp>
    </p:spTree>
    <p:extLst>
      <p:ext uri="{BB962C8B-B14F-4D97-AF65-F5344CB8AC3E}">
        <p14:creationId xmlns:p14="http://schemas.microsoft.com/office/powerpoint/2010/main" val="92237986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63393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3048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0428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1265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8763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3393"/>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3393"/>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4175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2167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957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647789" y="0"/>
            <a:ext cx="6544212" cy="6858000"/>
          </a:xfrm>
          <a:prstGeom prst="rect">
            <a:avLst/>
          </a:prstGeom>
        </p:spPr>
      </p:pic>
    </p:spTree>
    <p:extLst>
      <p:ext uri="{BB962C8B-B14F-4D97-AF65-F5344CB8AC3E}">
        <p14:creationId xmlns:p14="http://schemas.microsoft.com/office/powerpoint/2010/main" val="615269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655998" y="0"/>
            <a:ext cx="6536002" cy="6858000"/>
          </a:xfrm>
          <a:prstGeom prst="rect">
            <a:avLst/>
          </a:prstGeom>
        </p:spPr>
      </p:pic>
    </p:spTree>
    <p:extLst>
      <p:ext uri="{BB962C8B-B14F-4D97-AF65-F5344CB8AC3E}">
        <p14:creationId xmlns:p14="http://schemas.microsoft.com/office/powerpoint/2010/main" val="1969422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5" tIns="134444" rIns="168055" bIns="134444" numCol="1" spcCol="0" rtlCol="0" fromWordArt="0" anchor="t" anchorCtr="0" forceAA="0" compatLnSpc="1">
            <a:prstTxWarp prst="textNoShape">
              <a:avLst/>
            </a:prstTxWarp>
            <a:noAutofit/>
          </a:bodyPr>
          <a:lstStyle/>
          <a:p>
            <a:pPr algn="ctr" defTabSz="856883" fontAlgn="base">
              <a:lnSpc>
                <a:spcPct val="90000"/>
              </a:lnSpc>
              <a:spcBef>
                <a:spcPct val="0"/>
              </a:spcBef>
              <a:spcAft>
                <a:spcPct val="0"/>
              </a:spcAft>
            </a:pPr>
            <a:endParaRPr lang="en-US" sz="225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5" tIns="134444" rIns="168055" bIns="134444" numCol="1" spcCol="0" rtlCol="0" fromWordArt="0" anchor="t" anchorCtr="0" forceAA="0" compatLnSpc="1">
            <a:prstTxWarp prst="textNoShape">
              <a:avLst/>
            </a:prstTxWarp>
            <a:noAutofit/>
          </a:bodyPr>
          <a:lstStyle/>
          <a:p>
            <a:pPr algn="ctr" defTabSz="856883" fontAlgn="base">
              <a:lnSpc>
                <a:spcPct val="90000"/>
              </a:lnSpc>
              <a:spcBef>
                <a:spcPct val="0"/>
              </a:spcBef>
              <a:spcAft>
                <a:spcPct val="0"/>
              </a:spcAft>
            </a:pPr>
            <a:endParaRPr lang="en-US" sz="22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1"/>
            <a:ext cx="10061019" cy="2734277"/>
          </a:xfrm>
          <a:noFill/>
        </p:spPr>
        <p:txBody>
          <a:bodyPr lIns="137160" tIns="137160" rIns="137160" bIns="137160" anchor="t" anchorCtr="0"/>
          <a:lstStyle>
            <a:lvl1pPr>
              <a:defRPr sz="6656" spc="-92"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150852" y="3877277"/>
            <a:ext cx="10061021" cy="1837723"/>
          </a:xfrm>
          <a:noFill/>
        </p:spPr>
        <p:txBody>
          <a:bodyPr lIns="137160" tIns="137160" rIns="137160" bIns="137160">
            <a:noAutofit/>
          </a:bodyPr>
          <a:lstStyle>
            <a:lvl1pPr marL="0" indent="0">
              <a:spcBef>
                <a:spcPts val="0"/>
              </a:spcBef>
              <a:buNone/>
              <a:defRPr sz="2625"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056895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5566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05175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45305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416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3261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157021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50164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9497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038195"/>
            <a:ext cx="11802926" cy="506972"/>
          </a:xfrm>
        </p:spPr>
        <p:txBody>
          <a:bodyPr/>
          <a:lstStyle>
            <a:lvl1pPr marL="0" indent="0">
              <a:buNone/>
              <a:defRPr sz="2353">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3000814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5007430"/>
          </a:xfrm>
        </p:spPr>
        <p:txBody>
          <a:bodyPr/>
          <a:lstStyle>
            <a:lvl1pPr marL="0" indent="0">
              <a:buNone/>
              <a:defRPr/>
            </a:lvl1pPr>
          </a:lstStyle>
          <a:p>
            <a:endParaRPr lang="en-US"/>
          </a:p>
        </p:txBody>
      </p:sp>
      <p:sp>
        <p:nvSpPr>
          <p:cNvPr id="5" name="Title 4"/>
          <p:cNvSpPr>
            <a:spLocks noGrp="1"/>
          </p:cNvSpPr>
          <p:nvPr>
            <p:ph type="title"/>
          </p:nvPr>
        </p:nvSpPr>
        <p:spPr>
          <a:xfrm>
            <a:off x="268927" y="3818861"/>
            <a:ext cx="6970073" cy="899665"/>
          </a:xfrm>
        </p:spPr>
        <p:txBody>
          <a:bodyPr anchor="b"/>
          <a:lstStyle>
            <a:lvl1pPr>
              <a:defRPr sz="5882">
                <a:gradFill>
                  <a:gsLst>
                    <a:gs pos="8850">
                      <a:srgbClr val="FFFFFF"/>
                    </a:gs>
                    <a:gs pos="34000">
                      <a:srgbClr val="FFFFFF"/>
                    </a:gs>
                  </a:gsLst>
                  <a:lin ang="5400000" scaled="0"/>
                </a:gradFill>
              </a:defRPr>
            </a:lvl1pPr>
          </a:lstStyle>
          <a:p>
            <a:r>
              <a:rPr lang="en-US"/>
              <a:t>Click to edit Master title style</a:t>
            </a:r>
          </a:p>
        </p:txBody>
      </p:sp>
      <p:grpSp>
        <p:nvGrpSpPr>
          <p:cNvPr id="4" name="Group 3"/>
          <p:cNvGrpSpPr>
            <a:grpSpLocks noChangeAspect="1"/>
          </p:cNvGrpSpPr>
          <p:nvPr userDrawn="1"/>
        </p:nvGrpSpPr>
        <p:grpSpPr bwMode="black">
          <a:xfrm>
            <a:off x="268927" y="6297866"/>
            <a:ext cx="1173638" cy="25196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293320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5" tIns="134444" rIns="168055" bIns="134444" numCol="1" spcCol="0" rtlCol="0" fromWordArt="0" anchor="t" anchorCtr="0" forceAA="0" compatLnSpc="1">
            <a:prstTxWarp prst="textNoShape">
              <a:avLst/>
            </a:prstTxWarp>
            <a:noAutofit/>
          </a:bodyPr>
          <a:lstStyle/>
          <a:p>
            <a:pPr algn="ctr" defTabSz="856883" fontAlgn="base">
              <a:lnSpc>
                <a:spcPct val="90000"/>
              </a:lnSpc>
              <a:spcBef>
                <a:spcPct val="0"/>
              </a:spcBef>
              <a:spcAft>
                <a:spcPct val="0"/>
              </a:spcAft>
            </a:pPr>
            <a:endParaRPr lang="en-US" sz="225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4"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5" tIns="134444" rIns="168055" bIns="134444" numCol="1" spcCol="0" rtlCol="0" fromWordArt="0" anchor="t" anchorCtr="0" forceAA="0" compatLnSpc="1">
            <a:prstTxWarp prst="textNoShape">
              <a:avLst/>
            </a:prstTxWarp>
            <a:noAutofit/>
          </a:bodyPr>
          <a:lstStyle/>
          <a:p>
            <a:pPr algn="ctr" defTabSz="856883" fontAlgn="base">
              <a:lnSpc>
                <a:spcPct val="90000"/>
              </a:lnSpc>
              <a:spcBef>
                <a:spcPct val="0"/>
              </a:spcBef>
              <a:spcAft>
                <a:spcPct val="0"/>
              </a:spcAft>
            </a:pPr>
            <a:endParaRPr lang="en-US" sz="22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4" y="1143000"/>
            <a:ext cx="10061019" cy="2734277"/>
          </a:xfrm>
          <a:noFill/>
        </p:spPr>
        <p:txBody>
          <a:bodyPr lIns="137160" tIns="137160" rIns="137160" bIns="137160" anchor="t" anchorCtr="0"/>
          <a:lstStyle>
            <a:lvl1pPr>
              <a:defRPr sz="6656" spc="-92" baseline="0">
                <a:gradFill>
                  <a:gsLst>
                    <a:gs pos="5833">
                      <a:srgbClr val="FFFFFF"/>
                    </a:gs>
                    <a:gs pos="18000">
                      <a:srgbClr val="FFFFFF"/>
                    </a:gs>
                  </a:gsLst>
                  <a:lin ang="5400000" scaled="0"/>
                </a:gradFill>
              </a:defRPr>
            </a:lvl1pPr>
          </a:lstStyle>
          <a:p>
            <a:r>
              <a:rPr lang="en-US"/>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625"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6846818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0"/>
            <a:ext cx="4375053" cy="6858000"/>
          </a:xfrm>
        </p:spPr>
        <p:txBody>
          <a:bodyPr/>
          <a:lstStyle/>
          <a:p>
            <a:endParaRPr lang="en-US"/>
          </a:p>
        </p:txBody>
      </p:sp>
      <p:sp>
        <p:nvSpPr>
          <p:cNvPr id="2" name="Title 1"/>
          <p:cNvSpPr>
            <a:spLocks noGrp="1"/>
          </p:cNvSpPr>
          <p:nvPr>
            <p:ph type="title"/>
          </p:nvPr>
        </p:nvSpPr>
        <p:spPr>
          <a:xfrm>
            <a:off x="4951829" y="2391508"/>
            <a:ext cx="6875584" cy="3278872"/>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0323601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01522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0436896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24759249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725532"/>
            <a:ext cx="9056914" cy="3406937"/>
          </a:xfrm>
        </p:spPr>
        <p:txBody>
          <a:bodyPr anchor="ctr"/>
          <a:lstStyle>
            <a:lvl1pPr>
              <a:defRPr>
                <a:gradFill>
                  <a:gsLst>
                    <a:gs pos="26549">
                      <a:schemeClr val="tx1"/>
                    </a:gs>
                    <a:gs pos="57000">
                      <a:schemeClr val="tx1"/>
                    </a:gs>
                  </a:gsLst>
                  <a:lin ang="5400000" scaled="0"/>
                </a:gradFill>
              </a:defRPr>
            </a:lvl1pPr>
          </a:lstStyle>
          <a:p>
            <a:r>
              <a:rPr lang="en-US"/>
              <a:t>Click to edit Master title style </a:t>
            </a:r>
          </a:p>
        </p:txBody>
      </p:sp>
    </p:spTree>
    <p:extLst>
      <p:ext uri="{BB962C8B-B14F-4D97-AF65-F5344CB8AC3E}">
        <p14:creationId xmlns:p14="http://schemas.microsoft.com/office/powerpoint/2010/main" val="85126499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84405"/>
            <a:ext cx="2689274" cy="2510690"/>
          </a:xfrm>
          <a:prstGeom prst="rect">
            <a:avLst/>
          </a:prstGeom>
          <a:solidFill>
            <a:schemeClr val="accent1">
              <a:lumMod val="75000"/>
            </a:schemeClr>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84407"/>
            <a:ext cx="2688994" cy="2510662"/>
          </a:xfrm>
          <a:prstGeom prst="rect">
            <a:avLst/>
          </a:prstGeom>
          <a:solidFill>
            <a:schemeClr val="accent1">
              <a:lumMod val="75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84407"/>
            <a:ext cx="2688994" cy="2510662"/>
          </a:xfrm>
          <a:prstGeom prst="rect">
            <a:avLst/>
          </a:prstGeom>
          <a:solidFill>
            <a:schemeClr val="accent1">
              <a:lumMod val="75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84407"/>
            <a:ext cx="2688994" cy="2510662"/>
          </a:xfrm>
          <a:prstGeom prst="rect">
            <a:avLst/>
          </a:prstGeom>
          <a:solidFill>
            <a:schemeClr val="accent1">
              <a:lumMod val="75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b="0" i="0">
                <a:gradFill>
                  <a:gsLst>
                    <a:gs pos="1770">
                      <a:schemeClr val="bg1"/>
                    </a:gs>
                    <a:gs pos="15929">
                      <a:schemeClr val="bg1"/>
                    </a:gs>
                  </a:gsLst>
                  <a:lin ang="5400000" scaled="0"/>
                </a:gradFill>
                <a:latin typeface="Segoe UI Semilight" charset="0"/>
                <a:ea typeface="Segoe UI Semilight" charset="0"/>
                <a:cs typeface="Segoe UI Semilight"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b="0" i="0">
                <a:gradFill>
                  <a:gsLst>
                    <a:gs pos="1770">
                      <a:schemeClr val="bg1"/>
                    </a:gs>
                    <a:gs pos="15929">
                      <a:schemeClr val="bg1"/>
                    </a:gs>
                  </a:gsLst>
                  <a:lin ang="5400000" scaled="0"/>
                </a:gradFill>
                <a:latin typeface="Segoe UI Semilight" charset="0"/>
                <a:ea typeface="Segoe UI Semilight" charset="0"/>
                <a:cs typeface="Segoe UI Semilight"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31638155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62084791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377102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6058169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80425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063" spc="-92"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227071" y="3886200"/>
            <a:ext cx="6402467" cy="2590800"/>
          </a:xfrm>
          <a:prstGeom prst="rect">
            <a:avLst/>
          </a:prstGeom>
        </p:spPr>
        <p:txBody>
          <a:bodyPr lIns="137160" tIns="137160" rIns="137160" bIns="137160">
            <a:noAutofit/>
          </a:bodyPr>
          <a:lstStyle>
            <a:lvl1pPr marL="0" indent="0">
              <a:lnSpc>
                <a:spcPct val="80000"/>
              </a:lnSpc>
              <a:buNone/>
              <a:defRPr lang="en-US" sz="1875" kern="1200" dirty="0">
                <a:solidFill>
                  <a:srgbClr val="FFFFFF"/>
                </a:solidFill>
                <a:latin typeface="Segoe UI" pitchFamily="34" charset="0"/>
                <a:ea typeface="Segoe UI" pitchFamily="34" charset="0"/>
                <a:cs typeface="Segoe UI" pitchFamily="34" charset="0"/>
              </a:defRPr>
            </a:lvl1pPr>
          </a:lstStyle>
          <a:p>
            <a:pPr marL="0" lvl="0" indent="0" algn="l" defTabSz="102009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39352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13581195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006341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3470395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101837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517869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2291779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7580" y="3157420"/>
            <a:ext cx="3039830" cy="652615"/>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25111298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182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8385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2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39" y="1038195"/>
            <a:ext cx="11802926" cy="506972"/>
          </a:xfrm>
        </p:spPr>
        <p:txBody>
          <a:bodyPr/>
          <a:lstStyle>
            <a:lvl1pPr marL="0" indent="0">
              <a:buNone/>
              <a:defRPr sz="2353">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3502133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ection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063" spc="-92"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227071" y="3886200"/>
            <a:ext cx="6402467" cy="2590800"/>
          </a:xfrm>
          <a:prstGeom prst="rect">
            <a:avLst/>
          </a:prstGeom>
        </p:spPr>
        <p:txBody>
          <a:bodyPr lIns="137160" tIns="137160" rIns="137160" bIns="137160">
            <a:noAutofit/>
          </a:bodyPr>
          <a:lstStyle>
            <a:lvl1pPr marL="178526" indent="-178526">
              <a:lnSpc>
                <a:spcPct val="80000"/>
              </a:lnSpc>
              <a:buNone/>
              <a:defRPr lang="en-US" sz="1875" kern="1200" dirty="0">
                <a:solidFill>
                  <a:srgbClr val="FFFFFF"/>
                </a:solidFill>
                <a:latin typeface="Segoe UI" pitchFamily="34" charset="0"/>
                <a:ea typeface="Segoe UI" pitchFamily="34" charset="0"/>
                <a:cs typeface="Segoe UI" pitchFamily="34" charset="0"/>
              </a:defRPr>
            </a:lvl1pPr>
          </a:lstStyle>
          <a:p>
            <a:pPr marL="0" lvl="0" indent="0" algn="l" defTabSz="102009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64217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852815"/>
          </a:xfrm>
          <a:prstGeom prst="rect">
            <a:avLst/>
          </a:prstGeom>
        </p:spPr>
        <p:txBody>
          <a:bodyPr/>
          <a:lstStyle>
            <a:lvl1pPr marL="0" indent="0">
              <a:spcBef>
                <a:spcPts val="2400"/>
              </a:spcBef>
              <a:buNone/>
              <a:defRPr sz="36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1BD9376C-169E-45D2-BB49-866B62BE0564}" type="slidenum">
              <a:rPr>
                <a:gradFill>
                  <a:gsLst>
                    <a:gs pos="1250">
                      <a:srgbClr val="000000">
                        <a:lumMod val="50000"/>
                        <a:lumOff val="50000"/>
                      </a:srgbClr>
                    </a:gs>
                    <a:gs pos="99000">
                      <a:srgbClr val="000000">
                        <a:lumMod val="50000"/>
                        <a:lumOff val="50000"/>
                      </a:srgbClr>
                    </a:gs>
                  </a:gsLst>
                  <a:lin ang="5400000" scaled="0"/>
                </a:gradFill>
              </a:rPr>
              <a:pPr/>
              <a:t>‹#›</a:t>
            </a:fld>
            <a:endParaRPr>
              <a:gradFill>
                <a:gsLst>
                  <a:gs pos="1250">
                    <a:srgbClr val="000000">
                      <a:lumMod val="50000"/>
                      <a:lumOff val="50000"/>
                    </a:srgbClr>
                  </a:gs>
                  <a:gs pos="99000">
                    <a:srgbClr val="000000">
                      <a:lumMod val="50000"/>
                      <a:lumOff val="50000"/>
                    </a:srgbClr>
                  </a:gs>
                </a:gsLst>
                <a:lin ang="5400000" scaled="0"/>
              </a:gradFill>
            </a:endParaRPr>
          </a:p>
        </p:txBody>
      </p:sp>
      <p:sp>
        <p:nvSpPr>
          <p:cNvPr id="6" name="Footer Placeholder 5"/>
          <p:cNvSpPr>
            <a:spLocks noGrp="1"/>
          </p:cNvSpPr>
          <p:nvPr>
            <p:ph type="ftr" sz="quarter" idx="13"/>
          </p:nvPr>
        </p:nvSpPr>
        <p:spPr/>
        <p:txBody>
          <a:bodyPr/>
          <a:lstStyle/>
          <a:p>
            <a:pPr algn="l"/>
            <a:r>
              <a:rPr lang="en-US">
                <a:gradFill>
                  <a:gsLst>
                    <a:gs pos="1250">
                      <a:srgbClr val="000000">
                        <a:lumMod val="50000"/>
                        <a:lumOff val="50000"/>
                      </a:srgbClr>
                    </a:gs>
                    <a:gs pos="99000">
                      <a:srgbClr val="000000">
                        <a:lumMod val="50000"/>
                        <a:lumOff val="50000"/>
                      </a:srgbClr>
                    </a:gs>
                  </a:gsLst>
                  <a:lin ang="5400000" scaled="0"/>
                </a:gradFill>
              </a:rPr>
              <a:t>Microsoft Confidential</a:t>
            </a:r>
          </a:p>
        </p:txBody>
      </p:sp>
    </p:spTree>
    <p:extLst>
      <p:ext uri="{BB962C8B-B14F-4D97-AF65-F5344CB8AC3E}">
        <p14:creationId xmlns:p14="http://schemas.microsoft.com/office/powerpoint/2010/main" val="383422905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0639" y="455471"/>
            <a:ext cx="10207362" cy="1125823"/>
          </a:xfrm>
        </p:spPr>
        <p:txBody>
          <a:bodyPr anchor="ctr">
            <a:normAutofit/>
          </a:bodyPr>
          <a:lstStyle>
            <a:lvl1pPr algn="l">
              <a:defRPr sz="4800"/>
            </a:lvl1pPr>
          </a:lstStyle>
          <a:p>
            <a:r>
              <a:rPr lang="en-US"/>
              <a:t>Click to edit Master title style</a:t>
            </a:r>
          </a:p>
        </p:txBody>
      </p:sp>
    </p:spTree>
    <p:extLst>
      <p:ext uri="{BB962C8B-B14F-4D97-AF65-F5344CB8AC3E}">
        <p14:creationId xmlns:p14="http://schemas.microsoft.com/office/powerpoint/2010/main" val="409785492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22651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6/5/2019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185385169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6/5/2019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271004579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6/5/2019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48024929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6/5/2019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375318837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6/5/2019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270594841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6/5/2019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325171100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6/5/2019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2668396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ection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063" spc="-92" baseline="0">
                <a:solidFill>
                  <a:schemeClr val="tx1"/>
                </a:solidFill>
              </a:defRPr>
            </a:lvl1pPr>
          </a:lstStyle>
          <a:p>
            <a:r>
              <a:rPr lang="en-US"/>
              <a:t>Section title</a:t>
            </a:r>
          </a:p>
        </p:txBody>
      </p:sp>
      <p:sp>
        <p:nvSpPr>
          <p:cNvPr id="3" name="Text Placeholder 10"/>
          <p:cNvSpPr>
            <a:spLocks noGrp="1"/>
          </p:cNvSpPr>
          <p:nvPr>
            <p:ph type="body" sz="quarter" idx="14"/>
          </p:nvPr>
        </p:nvSpPr>
        <p:spPr>
          <a:xfrm>
            <a:off x="227071" y="3886200"/>
            <a:ext cx="6402467" cy="2590800"/>
          </a:xfrm>
          <a:prstGeom prst="rect">
            <a:avLst/>
          </a:prstGeom>
        </p:spPr>
        <p:txBody>
          <a:bodyPr lIns="137160" tIns="137160" rIns="137160" bIns="137160">
            <a:noAutofit/>
          </a:bodyPr>
          <a:lstStyle>
            <a:lvl1pPr marL="178526" indent="-178526">
              <a:lnSpc>
                <a:spcPct val="80000"/>
              </a:lnSpc>
              <a:buNone/>
              <a:defRPr lang="en-US" sz="1875" kern="1200" dirty="0">
                <a:solidFill>
                  <a:schemeClr val="tx1"/>
                </a:solidFill>
                <a:latin typeface="Segoe UI" pitchFamily="34" charset="0"/>
                <a:ea typeface="Segoe UI" pitchFamily="34" charset="0"/>
                <a:cs typeface="Segoe UI" pitchFamily="34" charset="0"/>
              </a:defRPr>
            </a:lvl1pPr>
          </a:lstStyle>
          <a:p>
            <a:pPr marL="0" lvl="0" indent="0" algn="l" defTabSz="102009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929389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6/5/2019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393808470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6/5/2019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88648544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6/5/2019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260382602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6/5/2019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80167590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0639" y="455471"/>
            <a:ext cx="10207362" cy="1125823"/>
          </a:xfrm>
        </p:spPr>
        <p:txBody>
          <a:bodyPr anchor="ctr">
            <a:normAutofit/>
          </a:bodyPr>
          <a:lstStyle>
            <a:lvl1pPr algn="l">
              <a:defRPr sz="4800"/>
            </a:lvl1pPr>
          </a:lstStyle>
          <a:p>
            <a:r>
              <a:rPr lang="en-US"/>
              <a:t>Click to edit Master title style</a:t>
            </a:r>
          </a:p>
        </p:txBody>
      </p:sp>
    </p:spTree>
    <p:extLst>
      <p:ext uri="{BB962C8B-B14F-4D97-AF65-F5344CB8AC3E}">
        <p14:creationId xmlns:p14="http://schemas.microsoft.com/office/powerpoint/2010/main" val="247261809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2645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801091"/>
      </p:ext>
    </p:extLst>
  </p:cSld>
  <p:clrMapOvr>
    <a:overrideClrMapping bg1="dk1" tx1="lt1" bg2="dk2" tx2="lt2" accent1="accent1" accent2="accent2" accent3="accent3" accent4="accent4" accent5="accent5" accent6="accent6" hlink="hlink" folHlink="folHlink"/>
  </p:clrMapOvr>
  <p:transition spd="slow">
    <p:fade thruBlk="1"/>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or Non-bulleted text">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gradFill>
                  <a:gsLst>
                    <a:gs pos="0">
                      <a:srgbClr val="DDDDDD">
                        <a:lumMod val="75000"/>
                      </a:srgbClr>
                    </a:gs>
                    <a:gs pos="100000">
                      <a:srgbClr val="DDDDDD">
                        <a:lumMod val="75000"/>
                      </a:srgbClr>
                    </a:gs>
                  </a:gsLst>
                  <a:lin ang="5400000" scaled="0"/>
                </a:gradFill>
              </a:rPr>
              <a:t>Microsoft Confidential</a:t>
            </a:r>
          </a:p>
        </p:txBody>
      </p:sp>
      <p:sp>
        <p:nvSpPr>
          <p:cNvPr id="4" name="Slide Number Placeholder 3"/>
          <p:cNvSpPr>
            <a:spLocks noGrp="1"/>
          </p:cNvSpPr>
          <p:nvPr>
            <p:ph type="sldNum" sz="quarter" idx="11"/>
          </p:nvPr>
        </p:nvSpPr>
        <p:spPr/>
        <p:txBody>
          <a:bodyPr/>
          <a:lstStyle/>
          <a:p>
            <a:fld id="{25B1B22E-D3C8-4129-8E85-2E5037E3E69B}" type="slidenum">
              <a:rPr lang="en-US" smtClean="0">
                <a:gradFill>
                  <a:gsLst>
                    <a:gs pos="0">
                      <a:srgbClr val="DDDDDD">
                        <a:lumMod val="75000"/>
                      </a:srgbClr>
                    </a:gs>
                    <a:gs pos="100000">
                      <a:srgbClr val="DDDDDD">
                        <a:lumMod val="75000"/>
                      </a:srgbClr>
                    </a:gs>
                  </a:gsLst>
                  <a:lin ang="5400000" scaled="0"/>
                </a:gradFill>
              </a:rPr>
              <a:pPr/>
              <a:t>‹#›</a:t>
            </a:fld>
            <a:endParaRPr lang="en-US">
              <a:gradFill>
                <a:gsLst>
                  <a:gs pos="0">
                    <a:srgbClr val="DDDDDD">
                      <a:lumMod val="75000"/>
                    </a:srgbClr>
                  </a:gs>
                  <a:gs pos="100000">
                    <a:srgbClr val="DDDDDD">
                      <a:lumMod val="75000"/>
                    </a:srgbClr>
                  </a:gs>
                </a:gsLst>
                <a:lin ang="5400000" scaled="0"/>
              </a:gradFill>
            </a:endParaRPr>
          </a:p>
        </p:txBody>
      </p:sp>
      <p:sp>
        <p:nvSpPr>
          <p:cNvPr id="6" name="Text Placeholder 5"/>
          <p:cNvSpPr>
            <a:spLocks noGrp="1"/>
          </p:cNvSpPr>
          <p:nvPr>
            <p:ph type="body" sz="quarter" idx="12"/>
          </p:nvPr>
        </p:nvSpPr>
        <p:spPr>
          <a:xfrm>
            <a:off x="269239" y="1411760"/>
            <a:ext cx="11653523" cy="1704996"/>
          </a:xfrm>
        </p:spPr>
        <p:txBody>
          <a:bodyPr/>
          <a:lstStyle>
            <a:lvl1pPr>
              <a:spcBef>
                <a:spcPts val="1176"/>
              </a:spcBef>
              <a:defRPr lang="en-US" sz="3921" b="0" i="0" kern="1200" spc="0" baseline="0" dirty="0" smtClean="0">
                <a:gradFill>
                  <a:gsLst>
                    <a:gs pos="1250">
                      <a:schemeClr val="accent2"/>
                    </a:gs>
                    <a:gs pos="100000">
                      <a:schemeClr val="accent2"/>
                    </a:gs>
                  </a:gsLst>
                  <a:lin ang="5400000" scaled="0"/>
                </a:gradFill>
                <a:latin typeface="+mj-lt"/>
                <a:ea typeface="+mn-ea"/>
                <a:cs typeface="+mn-cs"/>
              </a:defRPr>
            </a:lvl1pPr>
            <a:lvl2pPr>
              <a:defRPr sz="1961"/>
            </a:lvl2pPr>
            <a:lvl3pPr>
              <a:defRPr sz="1765"/>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572408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411760"/>
            <a:ext cx="11653523" cy="1704996"/>
          </a:xfrm>
        </p:spPr>
        <p:txBody>
          <a:bodyPr/>
          <a:lstStyle>
            <a:lvl1pPr marL="0" indent="0">
              <a:buNone/>
              <a:defRPr lang="en-US" sz="3921" b="0" kern="1200" spc="0" baseline="0" dirty="0" smtClean="0">
                <a:gradFill>
                  <a:gsLst>
                    <a:gs pos="1250">
                      <a:schemeClr val="accent2"/>
                    </a:gs>
                    <a:gs pos="100000">
                      <a:schemeClr val="accent2"/>
                    </a:gs>
                  </a:gsLst>
                  <a:lin ang="5400000" scaled="0"/>
                </a:gradFill>
                <a:latin typeface="+mj-lt"/>
                <a:ea typeface="+mn-ea"/>
                <a:cs typeface="+mn-cs"/>
              </a:defRPr>
            </a:lvl1pPr>
            <a:lvl2pPr marL="0" indent="0">
              <a:buFontTx/>
              <a:buNone/>
              <a:defRPr sz="1961"/>
            </a:lvl2pPr>
            <a:lvl3pPr marL="331444" indent="-164943">
              <a:buFont typeface="Arial" pitchFamily="34" charset="0"/>
              <a:buChar char="•"/>
              <a:tabLst>
                <a:tab pos="331444" algn="l"/>
              </a:tabLst>
              <a:defRPr/>
            </a:lvl3pPr>
            <a:lvl4pPr marL="508837" indent="-177393">
              <a:buFont typeface="Arial" pitchFamily="34" charset="0"/>
              <a:buChar char="•"/>
              <a:defRPr/>
            </a:lvl4pPr>
            <a:lvl5pPr marL="619317" indent="-110482">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1"/>
          </p:nvPr>
        </p:nvSpPr>
        <p:spPr/>
        <p:txBody>
          <a:bodyPr/>
          <a:lstStyle/>
          <a:p>
            <a:r>
              <a:rPr lang="en-US">
                <a:gradFill>
                  <a:gsLst>
                    <a:gs pos="0">
                      <a:srgbClr val="DDDDDD">
                        <a:lumMod val="75000"/>
                      </a:srgbClr>
                    </a:gs>
                    <a:gs pos="100000">
                      <a:srgbClr val="DDDDDD">
                        <a:lumMod val="75000"/>
                      </a:srgbClr>
                    </a:gs>
                  </a:gsLst>
                  <a:lin ang="5400000" scaled="0"/>
                </a:gradFill>
              </a:rPr>
              <a:t>Microsoft Confidential</a:t>
            </a:r>
          </a:p>
        </p:txBody>
      </p:sp>
      <p:sp>
        <p:nvSpPr>
          <p:cNvPr id="4" name="Slide Number Placeholder 3"/>
          <p:cNvSpPr>
            <a:spLocks noGrp="1"/>
          </p:cNvSpPr>
          <p:nvPr>
            <p:ph type="sldNum" sz="quarter" idx="12"/>
          </p:nvPr>
        </p:nvSpPr>
        <p:spPr/>
        <p:txBody>
          <a:bodyPr/>
          <a:lstStyle/>
          <a:p>
            <a:fld id="{25B1B22E-D3C8-4129-8E85-2E5037E3E69B}" type="slidenum">
              <a:rPr lang="en-US" smtClean="0">
                <a:gradFill>
                  <a:gsLst>
                    <a:gs pos="0">
                      <a:srgbClr val="DDDDDD">
                        <a:lumMod val="75000"/>
                      </a:srgbClr>
                    </a:gs>
                    <a:gs pos="100000">
                      <a:srgbClr val="DDDDDD">
                        <a:lumMod val="75000"/>
                      </a:srgbClr>
                    </a:gs>
                  </a:gsLst>
                  <a:lin ang="5400000" scaled="0"/>
                </a:gradFill>
              </a:rPr>
              <a:pPr/>
              <a:t>‹#›</a:t>
            </a:fld>
            <a:endParaRPr lang="en-US">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178228952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color Non-bulleted text">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gradFill>
                  <a:gsLst>
                    <a:gs pos="0">
                      <a:srgbClr val="DDDDDD">
                        <a:lumMod val="75000"/>
                      </a:srgbClr>
                    </a:gs>
                    <a:gs pos="100000">
                      <a:srgbClr val="DDDDDD">
                        <a:lumMod val="75000"/>
                      </a:srgbClr>
                    </a:gs>
                  </a:gsLst>
                  <a:lin ang="5400000" scaled="0"/>
                </a:gradFill>
              </a:rPr>
              <a:t>Microsoft Confidential</a:t>
            </a:r>
          </a:p>
        </p:txBody>
      </p:sp>
      <p:sp>
        <p:nvSpPr>
          <p:cNvPr id="4" name="Slide Number Placeholder 3"/>
          <p:cNvSpPr>
            <a:spLocks noGrp="1"/>
          </p:cNvSpPr>
          <p:nvPr>
            <p:ph type="sldNum" sz="quarter" idx="12"/>
          </p:nvPr>
        </p:nvSpPr>
        <p:spPr/>
        <p:txBody>
          <a:bodyPr/>
          <a:lstStyle/>
          <a:p>
            <a:fld id="{25B1B22E-D3C8-4129-8E85-2E5037E3E69B}" type="slidenum">
              <a:rPr lang="en-US" smtClean="0">
                <a:gradFill>
                  <a:gsLst>
                    <a:gs pos="0">
                      <a:srgbClr val="DDDDDD">
                        <a:lumMod val="75000"/>
                      </a:srgbClr>
                    </a:gs>
                    <a:gs pos="100000">
                      <a:srgbClr val="DDDDDD">
                        <a:lumMod val="75000"/>
                      </a:srgbClr>
                    </a:gs>
                  </a:gsLst>
                  <a:lin ang="5400000" scaled="0"/>
                </a:gradFill>
              </a:rPr>
              <a:pPr/>
              <a:t>‹#›</a:t>
            </a:fld>
            <a:endParaRPr lang="en-US">
              <a:gradFill>
                <a:gsLst>
                  <a:gs pos="0">
                    <a:srgbClr val="DDDDDD">
                      <a:lumMod val="75000"/>
                    </a:srgbClr>
                  </a:gs>
                  <a:gs pos="100000">
                    <a:srgbClr val="DDDDDD">
                      <a:lumMod val="75000"/>
                    </a:srgbClr>
                  </a:gs>
                </a:gsLst>
                <a:lin ang="5400000" scaled="0"/>
              </a:gradFill>
            </a:endParaRPr>
          </a:p>
        </p:txBody>
      </p:sp>
      <p:sp>
        <p:nvSpPr>
          <p:cNvPr id="5" name="Title 4"/>
          <p:cNvSpPr>
            <a:spLocks noGrp="1"/>
          </p:cNvSpPr>
          <p:nvPr>
            <p:ph type="title"/>
          </p:nvPr>
        </p:nvSpPr>
        <p:spPr/>
        <p:txBody>
          <a:bodyPr/>
          <a:lstStyle/>
          <a:p>
            <a:r>
              <a:rPr lang="en-US"/>
              <a:t>Click to edit Master title style</a:t>
            </a:r>
          </a:p>
        </p:txBody>
      </p:sp>
      <p:sp>
        <p:nvSpPr>
          <p:cNvPr id="8" name="Text Placeholder 7"/>
          <p:cNvSpPr>
            <a:spLocks noGrp="1"/>
          </p:cNvSpPr>
          <p:nvPr>
            <p:ph type="body" sz="quarter" idx="13"/>
          </p:nvPr>
        </p:nvSpPr>
        <p:spPr>
          <a:xfrm>
            <a:off x="269239" y="1411760"/>
            <a:ext cx="11653523" cy="17045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908470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063" spc="-92" baseline="0">
                <a:solidFill>
                  <a:schemeClr val="tx1"/>
                </a:solidFill>
              </a:defRPr>
            </a:lvl1pPr>
          </a:lstStyle>
          <a:p>
            <a:r>
              <a:rPr lang="en-US"/>
              <a:t>Section title</a:t>
            </a:r>
          </a:p>
        </p:txBody>
      </p:sp>
      <p:sp>
        <p:nvSpPr>
          <p:cNvPr id="3" name="Text Placeholder 10"/>
          <p:cNvSpPr>
            <a:spLocks noGrp="1"/>
          </p:cNvSpPr>
          <p:nvPr>
            <p:ph type="body" sz="quarter" idx="14"/>
          </p:nvPr>
        </p:nvSpPr>
        <p:spPr>
          <a:xfrm>
            <a:off x="227071" y="3886200"/>
            <a:ext cx="6402467" cy="2590800"/>
          </a:xfrm>
          <a:prstGeom prst="rect">
            <a:avLst/>
          </a:prstGeom>
        </p:spPr>
        <p:txBody>
          <a:bodyPr lIns="137160" tIns="137160" rIns="137160" bIns="137160">
            <a:noAutofit/>
          </a:bodyPr>
          <a:lstStyle>
            <a:lvl1pPr marL="178526" indent="-178526">
              <a:lnSpc>
                <a:spcPct val="80000"/>
              </a:lnSpc>
              <a:buNone/>
              <a:defRPr lang="en-US" sz="1875" kern="1200" dirty="0">
                <a:solidFill>
                  <a:schemeClr val="tx1"/>
                </a:solidFill>
                <a:latin typeface="Segoe UI" pitchFamily="34" charset="0"/>
                <a:ea typeface="Segoe UI" pitchFamily="34" charset="0"/>
                <a:cs typeface="Segoe UI" pitchFamily="34" charset="0"/>
              </a:defRPr>
            </a:lvl1pPr>
          </a:lstStyle>
          <a:p>
            <a:pPr marL="0" lvl="0" indent="0" algn="l" defTabSz="102009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103625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411760"/>
            <a:ext cx="11653523" cy="170456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331444" indent="-164943">
              <a:buFont typeface="Arial" pitchFamily="34" charset="0"/>
              <a:buChar char="•"/>
              <a:tabLst>
                <a:tab pos="331444" algn="l"/>
              </a:tabLst>
              <a:defRPr/>
            </a:lvl3pPr>
            <a:lvl4pPr marL="508837" indent="-177393">
              <a:buFont typeface="Arial" pitchFamily="34" charset="0"/>
              <a:buChar char="•"/>
              <a:defRPr/>
            </a:lvl4pPr>
            <a:lvl5pPr marL="619317" indent="-110482">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1"/>
          </p:nvPr>
        </p:nvSpPr>
        <p:spPr/>
        <p:txBody>
          <a:bodyPr/>
          <a:lstStyle/>
          <a:p>
            <a:r>
              <a:rPr lang="en-US">
                <a:gradFill>
                  <a:gsLst>
                    <a:gs pos="0">
                      <a:srgbClr val="DDDDDD">
                        <a:lumMod val="75000"/>
                      </a:srgbClr>
                    </a:gs>
                    <a:gs pos="100000">
                      <a:srgbClr val="DDDDDD">
                        <a:lumMod val="75000"/>
                      </a:srgbClr>
                    </a:gs>
                  </a:gsLst>
                  <a:lin ang="5400000" scaled="0"/>
                </a:gradFill>
              </a:rPr>
              <a:t>Microsoft Confidential</a:t>
            </a:r>
          </a:p>
        </p:txBody>
      </p:sp>
      <p:sp>
        <p:nvSpPr>
          <p:cNvPr id="4" name="Slide Number Placeholder 3"/>
          <p:cNvSpPr>
            <a:spLocks noGrp="1"/>
          </p:cNvSpPr>
          <p:nvPr>
            <p:ph type="sldNum" sz="quarter" idx="12"/>
          </p:nvPr>
        </p:nvSpPr>
        <p:spPr/>
        <p:txBody>
          <a:bodyPr/>
          <a:lstStyle/>
          <a:p>
            <a:fld id="{25B1B22E-D3C8-4129-8E85-2E5037E3E69B}" type="slidenum">
              <a:rPr lang="en-US" smtClean="0">
                <a:gradFill>
                  <a:gsLst>
                    <a:gs pos="0">
                      <a:srgbClr val="DDDDDD">
                        <a:lumMod val="75000"/>
                      </a:srgbClr>
                    </a:gs>
                    <a:gs pos="100000">
                      <a:srgbClr val="DDDDDD">
                        <a:lumMod val="75000"/>
                      </a:srgbClr>
                    </a:gs>
                  </a:gsLst>
                  <a:lin ang="5400000" scaled="0"/>
                </a:gradFill>
              </a:rPr>
              <a:pPr/>
              <a:t>‹#›</a:t>
            </a:fld>
            <a:endParaRPr lang="en-US">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293143955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TWO 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2084644"/>
            <a:ext cx="5378548" cy="2317572"/>
          </a:xfrm>
        </p:spPr>
        <p:txBody>
          <a:bodyPr wrap="square">
            <a:spAutoFit/>
          </a:bodyPr>
          <a:lstStyle>
            <a:lvl1pPr marL="0" indent="0">
              <a:spcBef>
                <a:spcPts val="1200"/>
              </a:spcBef>
              <a:buClr>
                <a:schemeClr val="tx1"/>
              </a:buClr>
              <a:buFont typeface="Wingdings" pitchFamily="2" charset="2"/>
              <a:buNone/>
              <a:defRPr lang="en-US" sz="3921" b="0" kern="1200" spc="0" baseline="0" dirty="0" smtClean="0">
                <a:gradFill>
                  <a:gsLst>
                    <a:gs pos="1250">
                      <a:schemeClr val="accent2"/>
                    </a:gs>
                    <a:gs pos="100000">
                      <a:schemeClr val="accent2"/>
                    </a:gs>
                  </a:gsLst>
                  <a:lin ang="5400000" scaled="0"/>
                </a:gradFill>
                <a:latin typeface="+mj-lt"/>
                <a:ea typeface="+mn-ea"/>
                <a:cs typeface="+mn-cs"/>
              </a:defRPr>
            </a:lvl1pPr>
            <a:lvl2pPr marL="0" indent="0">
              <a:buNone/>
              <a:defRPr sz="1961"/>
            </a:lvl2pPr>
            <a:lvl3pPr marL="227186" indent="0">
              <a:buNone/>
              <a:tabLst/>
              <a:defRPr sz="1961"/>
            </a:lvl3pPr>
            <a:lvl4pPr marL="451261" indent="0">
              <a:buNone/>
              <a:defRPr/>
            </a:lvl4pPr>
            <a:lvl5pPr marL="6722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2084644"/>
            <a:ext cx="5378548" cy="2317572"/>
          </a:xfrm>
        </p:spPr>
        <p:txBody>
          <a:bodyPr wrap="square">
            <a:spAutoFit/>
          </a:bodyPr>
          <a:lstStyle>
            <a:lvl1pPr marL="0" indent="0">
              <a:spcBef>
                <a:spcPts val="1200"/>
              </a:spcBef>
              <a:buClr>
                <a:schemeClr val="tx1"/>
              </a:buClr>
              <a:buFont typeface="Wingdings" pitchFamily="2" charset="2"/>
              <a:buNone/>
              <a:defRPr lang="en-US" sz="3921" b="0" kern="1200" spc="0" baseline="0" dirty="0" smtClean="0">
                <a:gradFill>
                  <a:gsLst>
                    <a:gs pos="1250">
                      <a:schemeClr val="accent2"/>
                    </a:gs>
                    <a:gs pos="100000">
                      <a:schemeClr val="accent2"/>
                    </a:gs>
                  </a:gsLst>
                  <a:lin ang="5400000" scaled="0"/>
                </a:gradFill>
                <a:latin typeface="+mj-lt"/>
                <a:ea typeface="+mn-ea"/>
                <a:cs typeface="+mn-cs"/>
              </a:defRPr>
            </a:lvl1pPr>
            <a:lvl2pPr marL="0" indent="0">
              <a:buNone/>
              <a:defRPr sz="1961"/>
            </a:lvl2pPr>
            <a:lvl3pPr marL="227186" indent="0">
              <a:buNone/>
              <a:tabLst/>
              <a:defRPr sz="1961"/>
            </a:lvl3pPr>
            <a:lvl4pPr marL="451261" indent="0">
              <a:buNone/>
              <a:defRPr/>
            </a:lvl4pPr>
            <a:lvl5pPr marL="6722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p:txBody>
          <a:bodyPr/>
          <a:lstStyle/>
          <a:p>
            <a:r>
              <a:rPr lang="en-US">
                <a:gradFill>
                  <a:gsLst>
                    <a:gs pos="0">
                      <a:srgbClr val="DDDDDD">
                        <a:lumMod val="75000"/>
                      </a:srgbClr>
                    </a:gs>
                    <a:gs pos="100000">
                      <a:srgbClr val="DDDDDD">
                        <a:lumMod val="75000"/>
                      </a:srgbClr>
                    </a:gs>
                  </a:gsLst>
                  <a:lin ang="5400000" scaled="0"/>
                </a:gradFill>
              </a:rPr>
              <a:t>Microsoft Confidential</a:t>
            </a:r>
          </a:p>
        </p:txBody>
      </p:sp>
      <p:sp>
        <p:nvSpPr>
          <p:cNvPr id="6" name="Slide Number Placeholder 5"/>
          <p:cNvSpPr>
            <a:spLocks noGrp="1"/>
          </p:cNvSpPr>
          <p:nvPr>
            <p:ph type="sldNum" sz="quarter" idx="13"/>
          </p:nvPr>
        </p:nvSpPr>
        <p:spPr/>
        <p:txBody>
          <a:bodyPr/>
          <a:lstStyle/>
          <a:p>
            <a:fld id="{25B1B22E-D3C8-4129-8E85-2E5037E3E69B}" type="slidenum">
              <a:rPr lang="en-US" smtClean="0">
                <a:gradFill>
                  <a:gsLst>
                    <a:gs pos="0">
                      <a:srgbClr val="DDDDDD">
                        <a:lumMod val="75000"/>
                      </a:srgbClr>
                    </a:gs>
                    <a:gs pos="100000">
                      <a:srgbClr val="DDDDDD">
                        <a:lumMod val="75000"/>
                      </a:srgbClr>
                    </a:gs>
                  </a:gsLst>
                  <a:lin ang="5400000" scaled="0"/>
                </a:gradFill>
              </a:rPr>
              <a:pPr/>
              <a:t>‹#›</a:t>
            </a:fld>
            <a:endParaRPr lang="en-US">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286806123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2084173"/>
            <a:ext cx="5378548" cy="2317572"/>
          </a:xfrm>
        </p:spPr>
        <p:txBody>
          <a:bodyPr wrap="square">
            <a:spAutoFit/>
          </a:bodyPr>
          <a:lstStyle>
            <a:lvl1pPr marL="0" indent="0">
              <a:spcBef>
                <a:spcPts val="1200"/>
              </a:spcBef>
              <a:buClr>
                <a:schemeClr val="tx1"/>
              </a:buClr>
              <a:buFont typeface="Wingdings" pitchFamily="2" charset="2"/>
              <a:buNone/>
              <a:defRPr sz="3921"/>
            </a:lvl1pPr>
            <a:lvl2pPr marL="0" indent="0">
              <a:buNone/>
              <a:defRPr sz="1961"/>
            </a:lvl2pPr>
            <a:lvl3pPr marL="227186" indent="0">
              <a:buNone/>
              <a:tabLst/>
              <a:defRPr sz="1961"/>
            </a:lvl3pPr>
            <a:lvl4pPr marL="451261" indent="0">
              <a:buNone/>
              <a:defRPr/>
            </a:lvl4pPr>
            <a:lvl5pPr marL="6722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2084173"/>
            <a:ext cx="5378548" cy="2317572"/>
          </a:xfrm>
        </p:spPr>
        <p:txBody>
          <a:bodyPr wrap="square">
            <a:spAutoFit/>
          </a:bodyPr>
          <a:lstStyle>
            <a:lvl1pPr marL="0" indent="0">
              <a:spcBef>
                <a:spcPts val="1200"/>
              </a:spcBef>
              <a:buClr>
                <a:schemeClr val="tx1"/>
              </a:buClr>
              <a:buFont typeface="Wingdings" pitchFamily="2" charset="2"/>
              <a:buNone/>
              <a:defRPr sz="3921"/>
            </a:lvl1pPr>
            <a:lvl2pPr marL="0" indent="0">
              <a:buNone/>
              <a:defRPr sz="1961"/>
            </a:lvl2pPr>
            <a:lvl3pPr marL="227186" indent="0">
              <a:buNone/>
              <a:tabLst/>
              <a:defRPr sz="1961"/>
            </a:lvl3pPr>
            <a:lvl4pPr marL="451261" indent="0">
              <a:buNone/>
              <a:defRPr/>
            </a:lvl4pPr>
            <a:lvl5pPr marL="6722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p:txBody>
          <a:bodyPr/>
          <a:lstStyle/>
          <a:p>
            <a:r>
              <a:rPr lang="en-US">
                <a:gradFill>
                  <a:gsLst>
                    <a:gs pos="0">
                      <a:srgbClr val="DDDDDD">
                        <a:lumMod val="75000"/>
                      </a:srgbClr>
                    </a:gs>
                    <a:gs pos="100000">
                      <a:srgbClr val="DDDDDD">
                        <a:lumMod val="75000"/>
                      </a:srgbClr>
                    </a:gs>
                  </a:gsLst>
                  <a:lin ang="5400000" scaled="0"/>
                </a:gradFill>
              </a:rPr>
              <a:t>Microsoft Confidential</a:t>
            </a:r>
          </a:p>
        </p:txBody>
      </p:sp>
      <p:sp>
        <p:nvSpPr>
          <p:cNvPr id="6" name="Slide Number Placeholder 5"/>
          <p:cNvSpPr>
            <a:spLocks noGrp="1"/>
          </p:cNvSpPr>
          <p:nvPr>
            <p:ph type="sldNum" sz="quarter" idx="13"/>
          </p:nvPr>
        </p:nvSpPr>
        <p:spPr/>
        <p:txBody>
          <a:bodyPr/>
          <a:lstStyle/>
          <a:p>
            <a:fld id="{25B1B22E-D3C8-4129-8E85-2E5037E3E69B}" type="slidenum">
              <a:rPr lang="en-US" smtClean="0">
                <a:gradFill>
                  <a:gsLst>
                    <a:gs pos="0">
                      <a:srgbClr val="DDDDDD">
                        <a:lumMod val="75000"/>
                      </a:srgbClr>
                    </a:gs>
                    <a:gs pos="100000">
                      <a:srgbClr val="DDDDDD">
                        <a:lumMod val="75000"/>
                      </a:srgbClr>
                    </a:gs>
                  </a:gsLst>
                  <a:lin ang="5400000" scaled="0"/>
                </a:gradFill>
              </a:rPr>
              <a:pPr/>
              <a:t>‹#›</a:t>
            </a:fld>
            <a:endParaRPr lang="en-US">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290578353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269239" y="6430127"/>
            <a:ext cx="3859607" cy="364224"/>
          </a:xfrm>
        </p:spPr>
        <p:txBody>
          <a:bodyPr/>
          <a:lstStyle/>
          <a:p>
            <a:r>
              <a:rPr lang="en-US">
                <a:gradFill>
                  <a:gsLst>
                    <a:gs pos="0">
                      <a:srgbClr val="DDDDDD">
                        <a:lumMod val="75000"/>
                      </a:srgbClr>
                    </a:gs>
                    <a:gs pos="100000">
                      <a:srgbClr val="DDDDDD">
                        <a:lumMod val="75000"/>
                      </a:srgbClr>
                    </a:gs>
                  </a:gsLst>
                  <a:lin ang="5400000" scaled="0"/>
                </a:gradFill>
              </a:rPr>
              <a:t>Microsoft Confidential</a:t>
            </a:r>
          </a:p>
        </p:txBody>
      </p:sp>
      <p:sp>
        <p:nvSpPr>
          <p:cNvPr id="4" name="Slide Number Placeholder 3"/>
          <p:cNvSpPr>
            <a:spLocks noGrp="1"/>
          </p:cNvSpPr>
          <p:nvPr>
            <p:ph type="sldNum" sz="quarter" idx="11"/>
          </p:nvPr>
        </p:nvSpPr>
        <p:spPr>
          <a:xfrm>
            <a:off x="9077859" y="6430127"/>
            <a:ext cx="2844904" cy="364224"/>
          </a:xfrm>
        </p:spPr>
        <p:txBody>
          <a:bodyPr/>
          <a:lstStyle/>
          <a:p>
            <a:fld id="{25B1B22E-D3C8-4129-8E85-2E5037E3E69B}" type="slidenum">
              <a:rPr lang="en-US" smtClean="0">
                <a:gradFill>
                  <a:gsLst>
                    <a:gs pos="0">
                      <a:srgbClr val="DDDDDD">
                        <a:lumMod val="75000"/>
                      </a:srgbClr>
                    </a:gs>
                    <a:gs pos="100000">
                      <a:srgbClr val="DDDDDD">
                        <a:lumMod val="75000"/>
                      </a:srgbClr>
                    </a:gs>
                  </a:gsLst>
                  <a:lin ang="5400000" scaled="0"/>
                </a:gradFill>
              </a:rPr>
              <a:pPr/>
              <a:t>‹#›</a:t>
            </a:fld>
            <a:endParaRPr lang="en-US">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1552644858"/>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0" y="6392784"/>
            <a:ext cx="12192000" cy="457200"/>
          </a:xfrm>
          <a:prstGeom prst="rect">
            <a:avLst/>
          </a:prstGeom>
          <a:gradFill flip="none" rotWithShape="1">
            <a:gsLst>
              <a:gs pos="0">
                <a:schemeClr val="accent1">
                  <a:lumMod val="5000"/>
                  <a:lumOff val="95000"/>
                </a:schemeClr>
              </a:gs>
              <a:gs pos="74000">
                <a:srgbClr val="002060"/>
              </a:gs>
              <a:gs pos="83000">
                <a:srgbClr val="002060"/>
              </a:gs>
              <a:gs pos="100000">
                <a:srgbClr val="00206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File:Microsoft logo.svg - Wikimedia Common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96" y="6452787"/>
            <a:ext cx="365760" cy="365760"/>
          </a:xfrm>
          <a:prstGeom prst="rect">
            <a:avLst/>
          </a:prstGeom>
        </p:spPr>
      </p:pic>
    </p:spTree>
    <p:extLst>
      <p:ext uri="{BB962C8B-B14F-4D97-AF65-F5344CB8AC3E}">
        <p14:creationId xmlns:p14="http://schemas.microsoft.com/office/powerpoint/2010/main" val="556138498"/>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6" name="Rectangle 5"/>
          <p:cNvSpPr/>
          <p:nvPr userDrawn="1"/>
        </p:nvSpPr>
        <p:spPr bwMode="auto">
          <a:xfrm>
            <a:off x="0" y="0"/>
            <a:ext cx="448212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1" y="289511"/>
            <a:ext cx="4212883" cy="2199897"/>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
        <p:nvSpPr>
          <p:cNvPr id="3" name="Footer Placeholder 2"/>
          <p:cNvSpPr>
            <a:spLocks noGrp="1"/>
          </p:cNvSpPr>
          <p:nvPr>
            <p:ph type="ftr" sz="quarter" idx="10"/>
          </p:nvPr>
        </p:nvSpPr>
        <p:spPr>
          <a:xfrm>
            <a:off x="269239" y="6430127"/>
            <a:ext cx="3859607" cy="364224"/>
          </a:xfrm>
        </p:spPr>
        <p:txBody>
          <a:bodyPr/>
          <a:lstStyle/>
          <a:p>
            <a:r>
              <a:rPr lang="en-US">
                <a:gradFill>
                  <a:gsLst>
                    <a:gs pos="0">
                      <a:srgbClr val="DDDDDD">
                        <a:lumMod val="75000"/>
                      </a:srgbClr>
                    </a:gs>
                    <a:gs pos="100000">
                      <a:srgbClr val="DDDDDD">
                        <a:lumMod val="75000"/>
                      </a:srgbClr>
                    </a:gs>
                  </a:gsLst>
                  <a:lin ang="5400000" scaled="0"/>
                </a:gradFill>
              </a:rPr>
              <a:t>Microsoft Confidential</a:t>
            </a:r>
          </a:p>
        </p:txBody>
      </p:sp>
      <p:sp>
        <p:nvSpPr>
          <p:cNvPr id="4" name="Slide Number Placeholder 3"/>
          <p:cNvSpPr>
            <a:spLocks noGrp="1"/>
          </p:cNvSpPr>
          <p:nvPr>
            <p:ph type="sldNum" sz="quarter" idx="11"/>
          </p:nvPr>
        </p:nvSpPr>
        <p:spPr>
          <a:xfrm>
            <a:off x="9077859" y="6430127"/>
            <a:ext cx="2844904" cy="364224"/>
          </a:xfrm>
        </p:spPr>
        <p:txBody>
          <a:bodyPr/>
          <a:lstStyle/>
          <a:p>
            <a:fld id="{25B1B22E-D3C8-4129-8E85-2E5037E3E69B}" type="slidenum">
              <a:rPr lang="en-US" smtClean="0">
                <a:gradFill>
                  <a:gsLst>
                    <a:gs pos="0">
                      <a:srgbClr val="DDDDDD">
                        <a:lumMod val="75000"/>
                      </a:srgbClr>
                    </a:gs>
                    <a:gs pos="100000">
                      <a:srgbClr val="DDDDDD">
                        <a:lumMod val="75000"/>
                      </a:srgbClr>
                    </a:gs>
                  </a:gsLst>
                  <a:lin ang="5400000" scaled="0"/>
                </a:gradFill>
              </a:rPr>
              <a:pPr/>
              <a:t>‹#›</a:t>
            </a:fld>
            <a:endParaRPr lang="en-US">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310411613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Right Side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gradFill>
                  <a:gsLst>
                    <a:gs pos="0">
                      <a:srgbClr val="DDDDDD">
                        <a:lumMod val="75000"/>
                      </a:srgbClr>
                    </a:gs>
                    <a:gs pos="100000">
                      <a:srgbClr val="DDDDDD">
                        <a:lumMod val="75000"/>
                      </a:srgbClr>
                    </a:gs>
                  </a:gsLst>
                  <a:lin ang="5400000" scaled="0"/>
                </a:gradFill>
              </a:rPr>
              <a:t>Microsoft Confidential</a:t>
            </a:r>
          </a:p>
        </p:txBody>
      </p:sp>
      <p:sp>
        <p:nvSpPr>
          <p:cNvPr id="4" name="Slide Number Placeholder 3"/>
          <p:cNvSpPr>
            <a:spLocks noGrp="1"/>
          </p:cNvSpPr>
          <p:nvPr>
            <p:ph type="sldNum" sz="quarter" idx="11"/>
          </p:nvPr>
        </p:nvSpPr>
        <p:spPr/>
        <p:txBody>
          <a:bodyPr/>
          <a:lstStyle/>
          <a:p>
            <a:fld id="{25B1B22E-D3C8-4129-8E85-2E5037E3E69B}" type="slidenum">
              <a:rPr lang="en-US" smtClean="0">
                <a:gradFill>
                  <a:gsLst>
                    <a:gs pos="0">
                      <a:srgbClr val="DDDDDD">
                        <a:lumMod val="75000"/>
                      </a:srgbClr>
                    </a:gs>
                    <a:gs pos="100000">
                      <a:srgbClr val="DDDDDD">
                        <a:lumMod val="75000"/>
                      </a:srgbClr>
                    </a:gs>
                  </a:gsLst>
                  <a:lin ang="5400000" scaled="0"/>
                </a:gradFill>
              </a:rPr>
              <a:pPr/>
              <a:t>‹#›</a:t>
            </a:fld>
            <a:endParaRPr lang="en-US">
              <a:gradFill>
                <a:gsLst>
                  <a:gs pos="0">
                    <a:srgbClr val="DDDDDD">
                      <a:lumMod val="75000"/>
                    </a:srgbClr>
                  </a:gs>
                  <a:gs pos="100000">
                    <a:srgbClr val="DDDDDD">
                      <a:lumMod val="75000"/>
                    </a:srgbClr>
                  </a:gs>
                </a:gsLst>
                <a:lin ang="5400000" scaled="0"/>
              </a:gradFill>
            </a:endParaRPr>
          </a:p>
        </p:txBody>
      </p:sp>
      <p:sp>
        <p:nvSpPr>
          <p:cNvPr id="6" name="Text Placeholder 5"/>
          <p:cNvSpPr>
            <a:spLocks noGrp="1"/>
          </p:cNvSpPr>
          <p:nvPr>
            <p:ph type="body" sz="quarter" idx="12"/>
          </p:nvPr>
        </p:nvSpPr>
        <p:spPr>
          <a:xfrm>
            <a:off x="4751363" y="2084173"/>
            <a:ext cx="7171399" cy="1704996"/>
          </a:xfrm>
        </p:spPr>
        <p:txBody>
          <a:bodyPr/>
          <a:lstStyle>
            <a:lvl1pPr>
              <a:spcBef>
                <a:spcPts val="1176"/>
              </a:spcBef>
              <a:defRPr lang="en-US" sz="3921" b="0" i="0" kern="1200" spc="0" baseline="0" dirty="0" smtClean="0">
                <a:gradFill>
                  <a:gsLst>
                    <a:gs pos="1250">
                      <a:schemeClr val="accent2"/>
                    </a:gs>
                    <a:gs pos="100000">
                      <a:schemeClr val="accent2"/>
                    </a:gs>
                  </a:gsLst>
                  <a:lin ang="5400000" scaled="0"/>
                </a:gradFill>
                <a:latin typeface="+mj-lt"/>
                <a:ea typeface="+mn-ea"/>
                <a:cs typeface="+mn-cs"/>
              </a:defRPr>
            </a:lvl1pPr>
            <a:lvl2pPr>
              <a:defRPr sz="1961"/>
            </a:lvl2pPr>
            <a:lvl3pPr>
              <a:defRPr sz="1765"/>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a:xfrm>
            <a:off x="4752256" y="289511"/>
            <a:ext cx="7172825" cy="1466427"/>
          </a:xfrm>
        </p:spPr>
        <p:txBody>
          <a:bodyPr/>
          <a:lstStyle/>
          <a:p>
            <a:r>
              <a:rPr lang="en-US"/>
              <a:t>Click to edit Master title style</a:t>
            </a:r>
          </a:p>
        </p:txBody>
      </p:sp>
    </p:spTree>
    <p:extLst>
      <p:ext uri="{BB962C8B-B14F-4D97-AF65-F5344CB8AC3E}">
        <p14:creationId xmlns:p14="http://schemas.microsoft.com/office/powerpoint/2010/main" val="220006650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gradFill>
                  <a:gsLst>
                    <a:gs pos="0">
                      <a:srgbClr val="DDDDDD">
                        <a:lumMod val="75000"/>
                      </a:srgbClr>
                    </a:gs>
                    <a:gs pos="100000">
                      <a:srgbClr val="DDDDDD">
                        <a:lumMod val="75000"/>
                      </a:srgbClr>
                    </a:gs>
                  </a:gsLst>
                  <a:lin ang="5400000" scaled="0"/>
                </a:gradFill>
              </a:rPr>
              <a:t>Microsoft Confidential</a:t>
            </a:r>
          </a:p>
        </p:txBody>
      </p:sp>
      <p:sp>
        <p:nvSpPr>
          <p:cNvPr id="3" name="Slide Number Placeholder 2"/>
          <p:cNvSpPr>
            <a:spLocks noGrp="1"/>
          </p:cNvSpPr>
          <p:nvPr>
            <p:ph type="sldNum" sz="quarter" idx="11"/>
          </p:nvPr>
        </p:nvSpPr>
        <p:spPr/>
        <p:txBody>
          <a:bodyPr/>
          <a:lstStyle/>
          <a:p>
            <a:fld id="{25B1B22E-D3C8-4129-8E85-2E5037E3E69B}" type="slidenum">
              <a:rPr lang="en-US" smtClean="0">
                <a:gradFill>
                  <a:gsLst>
                    <a:gs pos="0">
                      <a:srgbClr val="DDDDDD">
                        <a:lumMod val="75000"/>
                      </a:srgbClr>
                    </a:gs>
                    <a:gs pos="100000">
                      <a:srgbClr val="DDDDDD">
                        <a:lumMod val="75000"/>
                      </a:srgbClr>
                    </a:gs>
                  </a:gsLst>
                  <a:lin ang="5400000" scaled="0"/>
                </a:gradFill>
              </a:rPr>
              <a:pPr/>
              <a:t>‹#›</a:t>
            </a:fld>
            <a:endParaRPr lang="en-US">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68459706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 SECTION | DEMO BLUE 1">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403" y="-1257549"/>
            <a:ext cx="12171597" cy="8115548"/>
          </a:xfrm>
          <a:prstGeom prst="rect">
            <a:avLst/>
          </a:prstGeom>
        </p:spPr>
      </p:pic>
      <p:sp>
        <p:nvSpPr>
          <p:cNvPr id="16" name="Rectangle 15"/>
          <p:cNvSpPr/>
          <p:nvPr userDrawn="1"/>
        </p:nvSpPr>
        <p:spPr bwMode="auto">
          <a:xfrm>
            <a:off x="8337064" y="4773828"/>
            <a:ext cx="3854937" cy="2084172"/>
          </a:xfrm>
          <a:prstGeom prst="rect">
            <a:avLst/>
          </a:prstGeom>
          <a:solidFill>
            <a:schemeClr val="accent1">
              <a:alpha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0" tIns="44815" rIns="89630" bIns="44815" numCol="1" rtlCol="0" anchor="ctr" anchorCtr="0" compatLnSpc="1">
            <a:prstTxWarp prst="textNoShape">
              <a:avLst/>
            </a:prstTxWarp>
          </a:bodyPr>
          <a:lstStyle/>
          <a:p>
            <a:pPr algn="ctr" defTabSz="896004"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2" name="Rectangle 11"/>
          <p:cNvSpPr/>
          <p:nvPr userDrawn="1"/>
        </p:nvSpPr>
        <p:spPr bwMode="auto">
          <a:xfrm>
            <a:off x="2" y="4773828"/>
            <a:ext cx="8337062" cy="2084172"/>
          </a:xfrm>
          <a:prstGeom prst="rect">
            <a:avLst/>
          </a:prstGeom>
          <a:solidFill>
            <a:schemeClr val="accent2">
              <a:alpha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0" tIns="44815" rIns="89630" bIns="44815" numCol="1" rtlCol="0" anchor="ctr" anchorCtr="0" compatLnSpc="1">
            <a:prstTxWarp prst="textNoShape">
              <a:avLst/>
            </a:prstTxWarp>
          </a:bodyPr>
          <a:lstStyle/>
          <a:p>
            <a:pPr algn="ctr" defTabSz="896004"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bwMode="white">
          <a:xfrm>
            <a:off x="119836" y="4773829"/>
            <a:ext cx="8217227" cy="917862"/>
          </a:xfrm>
          <a:noFill/>
        </p:spPr>
        <p:txBody>
          <a:bodyPr lIns="146289" tIns="91431" rIns="146289" bIns="91431" anchor="t" anchorCtr="0"/>
          <a:lstStyle>
            <a:lvl1pPr>
              <a:defRPr sz="5294" spc="-98" baseline="0">
                <a:gradFill>
                  <a:gsLst>
                    <a:gs pos="5833">
                      <a:srgbClr val="FFFFFF"/>
                    </a:gs>
                    <a:gs pos="18000">
                      <a:srgbClr val="FFFFFF"/>
                    </a:gs>
                  </a:gsLst>
                  <a:lin ang="5400000" scaled="0"/>
                </a:gradFill>
              </a:defRPr>
            </a:lvl1pPr>
          </a:lstStyle>
          <a:p>
            <a:pPr lvl="0"/>
            <a:r>
              <a:rPr lang="en-US"/>
              <a:t>Click to edit Master text styles</a:t>
            </a:r>
          </a:p>
        </p:txBody>
      </p:sp>
      <p:sp>
        <p:nvSpPr>
          <p:cNvPr id="3" name="Text Placeholder 2"/>
          <p:cNvSpPr>
            <a:spLocks noGrp="1"/>
          </p:cNvSpPr>
          <p:nvPr>
            <p:ph type="body" sz="quarter" idx="14"/>
          </p:nvPr>
        </p:nvSpPr>
        <p:spPr bwMode="ltGray">
          <a:xfrm>
            <a:off x="8337064" y="4773830"/>
            <a:ext cx="3854936" cy="1352610"/>
          </a:xfrm>
          <a:noFill/>
        </p:spPr>
        <p:txBody>
          <a:bodyPr tIns="109717" bIns="109717">
            <a:noAutofit/>
          </a:bodyPr>
          <a:lstStyle>
            <a:lvl1pPr marL="0" indent="0">
              <a:spcBef>
                <a:spcPts val="0"/>
              </a:spcBef>
              <a:buNone/>
              <a:defRPr sz="1765" b="0">
                <a:solidFill>
                  <a:schemeClr val="bg1"/>
                </a:solidFill>
                <a:latin typeface="+mn-lt"/>
              </a:defRPr>
            </a:lvl1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305945" y="6076640"/>
            <a:ext cx="1785586" cy="656910"/>
          </a:xfrm>
          <a:prstGeom prst="rect">
            <a:avLst/>
          </a:prstGeom>
        </p:spPr>
      </p:pic>
    </p:spTree>
    <p:extLst>
      <p:ext uri="{BB962C8B-B14F-4D97-AF65-F5344CB8AC3E}">
        <p14:creationId xmlns:p14="http://schemas.microsoft.com/office/powerpoint/2010/main" val="1307762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189176"/>
            <a:ext cx="12192000" cy="5668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13"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609608"/>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93"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34" indent="0">
              <a:buNone/>
              <a:defRPr>
                <a:gradFill>
                  <a:gsLst>
                    <a:gs pos="1250">
                      <a:srgbClr val="000000"/>
                    </a:gs>
                    <a:gs pos="100000">
                      <a:srgbClr val="000000"/>
                    </a:gs>
                  </a:gsLst>
                  <a:lin ang="5400000" scaled="0"/>
                </a:gradFill>
                <a:latin typeface="Segoe UI" pitchFamily="34" charset="0"/>
                <a:cs typeface="Segoe UI" pitchFamily="34" charset="0"/>
              </a:defRPr>
            </a:lvl3pPr>
            <a:lvl4pPr marL="798439"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19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378170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ection 5">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2"/>
            <a:ext cx="11890296" cy="1822988"/>
          </a:xfrm>
          <a:noFill/>
        </p:spPr>
        <p:txBody>
          <a:bodyPr lIns="137160" tIns="137160" rIns="137160" bIns="137160" anchor="t" anchorCtr="0"/>
          <a:lstStyle>
            <a:lvl1pPr>
              <a:defRPr sz="8063" spc="-92" baseline="0">
                <a:solidFill>
                  <a:schemeClr val="tx1"/>
                </a:solidFill>
              </a:defRPr>
            </a:lvl1pPr>
          </a:lstStyle>
          <a:p>
            <a:r>
              <a:rPr lang="en-US"/>
              <a:t>Section title</a:t>
            </a:r>
          </a:p>
        </p:txBody>
      </p:sp>
      <p:sp>
        <p:nvSpPr>
          <p:cNvPr id="3" name="Text Placeholder 10"/>
          <p:cNvSpPr>
            <a:spLocks noGrp="1"/>
          </p:cNvSpPr>
          <p:nvPr>
            <p:ph type="body" sz="quarter" idx="14"/>
          </p:nvPr>
        </p:nvSpPr>
        <p:spPr>
          <a:xfrm>
            <a:off x="227071" y="3886200"/>
            <a:ext cx="6402467" cy="2590800"/>
          </a:xfrm>
          <a:prstGeom prst="rect">
            <a:avLst/>
          </a:prstGeom>
        </p:spPr>
        <p:txBody>
          <a:bodyPr lIns="137160" tIns="137160" rIns="137160" bIns="137160">
            <a:noAutofit/>
          </a:bodyPr>
          <a:lstStyle>
            <a:lvl1pPr marL="178526" indent="-178526">
              <a:lnSpc>
                <a:spcPct val="80000"/>
              </a:lnSpc>
              <a:buNone/>
              <a:defRPr lang="en-US" sz="1875" kern="1200" dirty="0">
                <a:solidFill>
                  <a:schemeClr val="tx1"/>
                </a:solidFill>
                <a:latin typeface="Segoe UI" pitchFamily="34" charset="0"/>
                <a:ea typeface="Segoe UI" pitchFamily="34" charset="0"/>
                <a:cs typeface="Segoe UI" pitchFamily="34" charset="0"/>
              </a:defRPr>
            </a:lvl1pPr>
          </a:lstStyle>
          <a:p>
            <a:pPr marL="0" lvl="0" indent="0" algn="l" defTabSz="1020098"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813637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Tree>
    <p:extLst>
      <p:ext uri="{BB962C8B-B14F-4D97-AF65-F5344CB8AC3E}">
        <p14:creationId xmlns:p14="http://schemas.microsoft.com/office/powerpoint/2010/main" val="327282459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92" rtl="0" eaLnBrk="1" latinLnBrk="0" hangingPunct="1">
              <a:lnSpc>
                <a:spcPct val="90000"/>
              </a:lnSpc>
              <a:spcBef>
                <a:spcPct val="0"/>
              </a:spcBef>
              <a:buNone/>
              <a:defRPr lang="en-US" sz="5293"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a:t>Click to edit master title style</a:t>
            </a:r>
          </a:p>
        </p:txBody>
      </p:sp>
    </p:spTree>
    <p:extLst>
      <p:ext uri="{BB962C8B-B14F-4D97-AF65-F5344CB8AC3E}">
        <p14:creationId xmlns:p14="http://schemas.microsoft.com/office/powerpoint/2010/main" val="38128160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Tree>
    <p:extLst>
      <p:ext uri="{BB962C8B-B14F-4D97-AF65-F5344CB8AC3E}">
        <p14:creationId xmlns:p14="http://schemas.microsoft.com/office/powerpoint/2010/main" val="260466983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Tree>
    <p:extLst>
      <p:ext uri="{BB962C8B-B14F-4D97-AF65-F5344CB8AC3E}">
        <p14:creationId xmlns:p14="http://schemas.microsoft.com/office/powerpoint/2010/main" val="2294599631"/>
      </p:ext>
    </p:extLst>
  </p:cSld>
  <p:clrMapOvr>
    <a:masterClrMapping/>
  </p:clrMapOvr>
  <p:transition>
    <p:fade/>
  </p:transition>
  <p:hf sldNum="0"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solidFill>
                <a:srgbClr val="505050"/>
              </a:solidFill>
            </a:endParaRPr>
          </a:p>
        </p:txBody>
      </p:sp>
      <p:sp>
        <p:nvSpPr>
          <p:cNvPr id="5" name="Slide Number Placeholder 4"/>
          <p:cNvSpPr>
            <a:spLocks noGrp="1"/>
          </p:cNvSpPr>
          <p:nvPr>
            <p:ph type="sldNum" sz="quarter" idx="12"/>
          </p:nvPr>
        </p:nvSpPr>
        <p:spPr>
          <a:xfrm>
            <a:off x="11430001" y="6478591"/>
            <a:ext cx="761998" cy="379413"/>
          </a:xfrm>
          <a:prstGeom prst="rect">
            <a:avLst/>
          </a:prstGeom>
        </p:spPr>
        <p:txBody>
          <a:bodyPr/>
          <a:lstStyle/>
          <a:p>
            <a:fld id="{6A4C1A4A-E5E6-4CC1-B72C-A20A4EB3E2D2}" type="slidenum">
              <a:rPr lang="en-US" smtClean="0">
                <a:solidFill>
                  <a:srgbClr val="505050"/>
                </a:solidFill>
              </a:rPr>
              <a:pPr/>
              <a:t>‹#›</a:t>
            </a:fld>
            <a:endParaRPr lang="en-US">
              <a:solidFill>
                <a:srgbClr val="505050"/>
              </a:solidFill>
            </a:endParaRPr>
          </a:p>
        </p:txBody>
      </p:sp>
      <p:sp>
        <p:nvSpPr>
          <p:cNvPr id="6" name="Text Placeholder 5"/>
          <p:cNvSpPr>
            <a:spLocks noGrp="1"/>
          </p:cNvSpPr>
          <p:nvPr>
            <p:ph type="body" sz="quarter" idx="13" hasCustomPrompt="1"/>
          </p:nvPr>
        </p:nvSpPr>
        <p:spPr>
          <a:xfrm>
            <a:off x="2" y="573607"/>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Tree>
    <p:extLst>
      <p:ext uri="{BB962C8B-B14F-4D97-AF65-F5344CB8AC3E}">
        <p14:creationId xmlns:p14="http://schemas.microsoft.com/office/powerpoint/2010/main" val="95589278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2" cy="863600"/>
          </a:xfrm>
        </p:spPr>
        <p:txBody>
          <a:bodyPr anchor="t" anchorCtr="0">
            <a:noAutofit/>
          </a:bodyPr>
          <a:lstStyle>
            <a:lvl1pPr>
              <a:defRPr sz="5331"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308705960"/>
      </p:ext>
    </p:extLst>
  </p:cSld>
  <p:clrMapOvr>
    <a:masterClrMapping/>
  </p:clrMapOvr>
  <p:transition spd="slow">
    <p:push/>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2" y="573606"/>
            <a:ext cx="12192000"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35" indent="0">
              <a:buNone/>
              <a:defRPr/>
            </a:lvl2pPr>
            <a:lvl3pPr marL="588186" indent="0">
              <a:buNone/>
              <a:defRPr/>
            </a:lvl3pPr>
            <a:lvl4pPr marL="869722" indent="0">
              <a:buNone/>
              <a:defRPr/>
            </a:lvl4pPr>
            <a:lvl5pPr marL="1104996" indent="0">
              <a:buNone/>
              <a:defRPr/>
            </a:lvl5pPr>
          </a:lstStyle>
          <a:p>
            <a:pPr lvl="0"/>
            <a:r>
              <a:rPr lang="en-US"/>
              <a:t>Click to add subtitle</a:t>
            </a:r>
          </a:p>
        </p:txBody>
      </p:sp>
      <p:sp>
        <p:nvSpPr>
          <p:cNvPr id="16" name="Text Placeholder 15"/>
          <p:cNvSpPr>
            <a:spLocks noGrp="1"/>
          </p:cNvSpPr>
          <p:nvPr>
            <p:ph type="body" sz="quarter" idx="14"/>
          </p:nvPr>
        </p:nvSpPr>
        <p:spPr>
          <a:xfrm>
            <a:off x="150852" y="1600201"/>
            <a:ext cx="11890297" cy="17045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p:txBody>
          <a:bodyPr/>
          <a:lstStyle/>
          <a:p>
            <a:endParaRPr lang="en-US">
              <a:solidFill>
                <a:srgbClr val="505050"/>
              </a:solidFill>
            </a:endParaRPr>
          </a:p>
        </p:txBody>
      </p:sp>
    </p:spTree>
    <p:extLst>
      <p:ext uri="{BB962C8B-B14F-4D97-AF65-F5344CB8AC3E}">
        <p14:creationId xmlns:p14="http://schemas.microsoft.com/office/powerpoint/2010/main" val="124357181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02143" y="1752839"/>
            <a:ext cx="6387715" cy="2349680"/>
          </a:xfrm>
          <a:prstGeom prst="rect">
            <a:avLst/>
          </a:prstGeom>
        </p:spPr>
      </p:pic>
      <p:sp>
        <p:nvSpPr>
          <p:cNvPr id="6" name="Text Box 3"/>
          <p:cNvSpPr txBox="1">
            <a:spLocks noChangeArrowheads="1"/>
          </p:cNvSpPr>
          <p:nvPr userDrawn="1"/>
        </p:nvSpPr>
        <p:spPr bwMode="blackWhite">
          <a:xfrm>
            <a:off x="2210353" y="6083197"/>
            <a:ext cx="7771295" cy="630914"/>
          </a:xfrm>
          <a:prstGeom prst="rect">
            <a:avLst/>
          </a:prstGeom>
          <a:noFill/>
          <a:ln w="12700">
            <a:noFill/>
            <a:miter lim="800000"/>
            <a:headEnd type="none" w="sm" len="sm"/>
            <a:tailEnd type="none" w="sm" len="sm"/>
          </a:ln>
          <a:effectLst/>
        </p:spPr>
        <p:txBody>
          <a:bodyPr vert="horz" wrap="square" lIns="91412" tIns="45706" rIns="91412" bIns="45706" numCol="1" anchor="t" anchorCtr="0" compatLnSpc="1">
            <a:prstTxWarp prst="textNoShape">
              <a:avLst/>
            </a:prstTxWarp>
            <a:spAutoFit/>
          </a:bodyPr>
          <a:lstStyle/>
          <a:p>
            <a:pPr algn="ctr" defTabSz="913924" eaLnBrk="0" hangingPunct="0"/>
            <a:r>
              <a:rPr lang="en-US" sz="700" kern="0">
                <a:gradFill>
                  <a:gsLst>
                    <a:gs pos="0">
                      <a:schemeClr val="bg2">
                        <a:lumMod val="10000"/>
                      </a:schemeClr>
                    </a:gs>
                    <a:gs pos="100000">
                      <a:schemeClr val="bg2">
                        <a:lumMod val="10000"/>
                      </a:schemeClr>
                    </a:gs>
                  </a:gsLst>
                  <a:lin ang="5400000" scaled="0"/>
                </a:gradFill>
                <a:cs typeface="Arial" charset="0"/>
              </a:rPr>
              <a:t>© 2016 Microsoft Corporation. All rights reserved. Microsoft, Windows  and other product names are or may be registered trademarks and/or trademarks in the U.S. and/or other countries.</a:t>
            </a:r>
          </a:p>
          <a:p>
            <a:pPr algn="ctr" defTabSz="913924" eaLnBrk="0" hangingPunct="0"/>
            <a:r>
              <a:rPr lang="en-US" sz="700" kern="0">
                <a:gradFill>
                  <a:gsLst>
                    <a:gs pos="0">
                      <a:schemeClr val="bg2">
                        <a:lumMod val="10000"/>
                      </a:schemeClr>
                    </a:gs>
                    <a:gs pos="100000">
                      <a:schemeClr val="bg2">
                        <a:lumMod val="10000"/>
                      </a:schemeClr>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kern="0">
                <a:gradFill>
                  <a:gsLst>
                    <a:gs pos="0">
                      <a:schemeClr val="bg2">
                        <a:lumMod val="10000"/>
                      </a:schemeClr>
                    </a:gs>
                    <a:gs pos="100000">
                      <a:schemeClr val="bg2">
                        <a:lumMod val="10000"/>
                      </a:schemeClr>
                    </a:gs>
                  </a:gsLst>
                  <a:lin ang="5400000" scaled="0"/>
                </a:gradFill>
                <a:cs typeface="Arial" charset="0"/>
              </a:rPr>
            </a:br>
            <a:r>
              <a:rPr lang="en-US" sz="700" kern="0">
                <a:gradFill>
                  <a:gsLst>
                    <a:gs pos="0">
                      <a:schemeClr val="bg2">
                        <a:lumMod val="10000"/>
                      </a:schemeClr>
                    </a:gs>
                    <a:gs pos="100000">
                      <a:schemeClr val="bg2">
                        <a:lumMod val="10000"/>
                      </a:schemeClr>
                    </a:gs>
                  </a:gsLst>
                  <a:lin ang="5400000" scaled="0"/>
                </a:gradFill>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260662065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695529"/>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695529"/>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4181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5FE9CA-44FE-4DB0-8990-49A3060B64AE}" type="datetimeFigureOut">
              <a:rPr lang="en-US" smtClean="0"/>
              <a:t>6/5/2019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9F7B05-0254-42DC-8F83-A4659B535561}" type="slidenum">
              <a:rPr lang="en-US" smtClean="0"/>
              <a:t>‹#›</a:t>
            </a:fld>
            <a:endParaRPr lang="en-US"/>
          </a:p>
        </p:txBody>
      </p:sp>
    </p:spTree>
    <p:extLst>
      <p:ext uri="{BB962C8B-B14F-4D97-AF65-F5344CB8AC3E}">
        <p14:creationId xmlns:p14="http://schemas.microsoft.com/office/powerpoint/2010/main" val="3993052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a:xfrm>
            <a:off x="1018837" y="2"/>
            <a:ext cx="11173164" cy="646042"/>
          </a:xfrm>
        </p:spPr>
        <p:txBody>
          <a:bodyPr>
            <a:noAutofit/>
          </a:bodyPr>
          <a:lstStyle>
            <a:lvl1pPr>
              <a:defRPr/>
            </a:lvl1pPr>
          </a:lstStyle>
          <a:p>
            <a:r>
              <a:rPr lang="en-US"/>
              <a:t>Click to edit Master title style</a:t>
            </a:r>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64069" indent="0">
              <a:buNone/>
              <a:defRPr>
                <a:solidFill>
                  <a:schemeClr val="tx1"/>
                </a:solidFill>
                <a:latin typeface="Courier New" pitchFamily="49" charset="0"/>
                <a:cs typeface="Courier New" pitchFamily="49" charset="0"/>
              </a:defRPr>
            </a:lvl2pPr>
            <a:lvl3pPr marL="551696" indent="0">
              <a:buNone/>
              <a:defRPr>
                <a:solidFill>
                  <a:schemeClr val="tx1"/>
                </a:solidFill>
                <a:latin typeface="Courier New" pitchFamily="49" charset="0"/>
                <a:cs typeface="Courier New" pitchFamily="49" charset="0"/>
              </a:defRPr>
            </a:lvl3pPr>
            <a:lvl4pPr marL="815766" indent="0">
              <a:buNone/>
              <a:defRPr>
                <a:solidFill>
                  <a:schemeClr val="tx1"/>
                </a:solidFill>
                <a:latin typeface="Courier New" pitchFamily="49" charset="0"/>
                <a:cs typeface="Courier New" pitchFamily="49" charset="0"/>
              </a:defRPr>
            </a:lvl4pPr>
            <a:lvl5pPr marL="1036444" indent="0">
              <a:buNone/>
              <a:defRPr>
                <a:solidFill>
                  <a:schemeClr val="tx1"/>
                </a:solidFill>
                <a:latin typeface="Courier New" pitchFamily="49" charset="0"/>
                <a:cs typeface="Courier New" pitchFamily="49" charset="0"/>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nvPr>
        </p:nvSpPr>
        <p:spPr>
          <a:xfrm>
            <a:off x="1018837" y="573605"/>
            <a:ext cx="11173164" cy="373063"/>
          </a:xfrm>
          <a:prstGeom prst="rect">
            <a:avLst/>
          </a:prstGeom>
        </p:spPr>
        <p:txBody>
          <a:bodyPr lIns="320040" tIns="53325" rIns="53325" bIns="53325">
            <a:noAutofit/>
          </a:bodyPr>
          <a:lstStyle>
            <a:lvl1pPr marL="0" indent="0">
              <a:buNone/>
              <a:defRPr sz="2625">
                <a:solidFill>
                  <a:schemeClr val="tx1"/>
                </a:solidFill>
                <a:latin typeface="Segoe UI Light" pitchFamily="34" charset="0"/>
              </a:defRPr>
            </a:lvl1pPr>
            <a:lvl2pPr marL="264069" indent="0">
              <a:buNone/>
              <a:defRPr/>
            </a:lvl2pPr>
            <a:lvl3pPr marL="551696" indent="0">
              <a:buNone/>
              <a:defRPr/>
            </a:lvl3pPr>
            <a:lvl4pPr marL="815766" indent="0">
              <a:buNone/>
              <a:defRPr/>
            </a:lvl4pPr>
            <a:lvl5pPr marL="1036444" indent="0">
              <a:buNone/>
              <a:defRPr/>
            </a:lvl5pPr>
          </a:lstStyle>
          <a:p>
            <a:pPr lvl="0"/>
            <a:r>
              <a:rPr lang="en-US"/>
              <a:t>Click to add subtitle</a:t>
            </a:r>
          </a:p>
        </p:txBody>
      </p:sp>
      <p:sp>
        <p:nvSpPr>
          <p:cNvPr id="6" name="Footer Placeholder 5"/>
          <p:cNvSpPr>
            <a:spLocks noGrp="1"/>
          </p:cNvSpPr>
          <p:nvPr>
            <p:ph type="ftr" sz="quarter" idx="16"/>
          </p:nvPr>
        </p:nvSpPr>
        <p:spPr/>
        <p:txBody>
          <a:bodyPr/>
          <a:lstStyle/>
          <a:p>
            <a:endParaRPr lang="en-US"/>
          </a:p>
        </p:txBody>
      </p:sp>
      <p:sp>
        <p:nvSpPr>
          <p:cNvPr id="10" name="Slide Number Placeholder 9"/>
          <p:cNvSpPr>
            <a:spLocks noGrp="1"/>
          </p:cNvSpPr>
          <p:nvPr>
            <p:ph type="sldNum" sz="quarter" idx="17"/>
          </p:nvPr>
        </p:nvSpPr>
        <p:spPr/>
        <p:txBody>
          <a:bodyPr/>
          <a:lstStyle/>
          <a:p>
            <a:fld id="{FAADACFB-7C71-4E89-89D2-7BBA40B7BFA9}" type="slidenum">
              <a:rPr lang="en-US" smtClean="0"/>
              <a:pPr/>
              <a:t>‹#›</a:t>
            </a:fld>
            <a:endParaRPr lang="en-US"/>
          </a:p>
        </p:txBody>
      </p:sp>
    </p:spTree>
    <p:extLst>
      <p:ext uri="{BB962C8B-B14F-4D97-AF65-F5344CB8AC3E}">
        <p14:creationId xmlns:p14="http://schemas.microsoft.com/office/powerpoint/2010/main" val="279724928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5" name="Footer Placeholder 1"/>
          <p:cNvSpPr>
            <a:spLocks noGrp="1"/>
          </p:cNvSpPr>
          <p:nvPr>
            <p:ph type="ftr" sz="quarter" idx="10"/>
          </p:nvPr>
        </p:nvSpPr>
        <p:spPr>
          <a:xfrm>
            <a:off x="150867" y="6581262"/>
            <a:ext cx="3861807" cy="184666"/>
          </a:xfrm>
          <a:prstGeom prst="rect">
            <a:avLst/>
          </a:prstGeom>
        </p:spPr>
        <p:txBody>
          <a:bodyPr/>
          <a:lstStyle/>
          <a:p>
            <a:pPr defTabSz="914225"/>
            <a:r>
              <a:rPr lang="en-US">
                <a:solidFill>
                  <a:srgbClr val="292929"/>
                </a:solidFill>
              </a:rPr>
              <a:t>Microsoft Confidential</a:t>
            </a:r>
          </a:p>
        </p:txBody>
      </p:sp>
      <p:sp>
        <p:nvSpPr>
          <p:cNvPr id="3" name="Picture Placeholder 2"/>
          <p:cNvSpPr>
            <a:spLocks noGrp="1"/>
          </p:cNvSpPr>
          <p:nvPr>
            <p:ph type="pic" sz="quarter" idx="11"/>
          </p:nvPr>
        </p:nvSpPr>
        <p:spPr>
          <a:xfrm>
            <a:off x="0" y="0"/>
            <a:ext cx="12192000" cy="6858000"/>
          </a:xfrm>
        </p:spPr>
        <p:txBody>
          <a:bodyPr/>
          <a:lstStyle/>
          <a:p>
            <a:endParaRPr lang="en-US"/>
          </a:p>
        </p:txBody>
      </p:sp>
      <p:sp>
        <p:nvSpPr>
          <p:cNvPr id="4" name="Title 1"/>
          <p:cNvSpPr>
            <a:spLocks noGrp="1"/>
          </p:cNvSpPr>
          <p:nvPr>
            <p:ph type="title"/>
          </p:nvPr>
        </p:nvSpPr>
        <p:spPr>
          <a:xfrm>
            <a:off x="519253" y="228615"/>
            <a:ext cx="11151917" cy="609399"/>
          </a:xfrm>
        </p:spPr>
        <p:txBody>
          <a:bodyPr/>
          <a:lstStyle/>
          <a:p>
            <a:r>
              <a:rPr lang="en-US"/>
              <a:t>Click to edit Master title style</a:t>
            </a:r>
          </a:p>
        </p:txBody>
      </p:sp>
    </p:spTree>
    <p:extLst>
      <p:ext uri="{BB962C8B-B14F-4D97-AF65-F5344CB8AC3E}">
        <p14:creationId xmlns:p14="http://schemas.microsoft.com/office/powerpoint/2010/main" val="370665665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412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or Non-bulleted text">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gradFill>
                  <a:gsLst>
                    <a:gs pos="0">
                      <a:srgbClr val="DDDDDD">
                        <a:lumMod val="75000"/>
                      </a:srgbClr>
                    </a:gs>
                    <a:gs pos="100000">
                      <a:srgbClr val="DDDDDD">
                        <a:lumMod val="75000"/>
                      </a:srgbClr>
                    </a:gs>
                  </a:gsLst>
                  <a:lin ang="5400000" scaled="0"/>
                </a:gradFill>
              </a:rPr>
              <a:t>Microsoft Confidential</a:t>
            </a:r>
          </a:p>
        </p:txBody>
      </p:sp>
      <p:sp>
        <p:nvSpPr>
          <p:cNvPr id="4" name="Slide Number Placeholder 3"/>
          <p:cNvSpPr>
            <a:spLocks noGrp="1"/>
          </p:cNvSpPr>
          <p:nvPr>
            <p:ph type="sldNum" sz="quarter" idx="11"/>
          </p:nvPr>
        </p:nvSpPr>
        <p:spPr/>
        <p:txBody>
          <a:bodyPr/>
          <a:lstStyle/>
          <a:p>
            <a:fld id="{25B1B22E-D3C8-4129-8E85-2E5037E3E69B}" type="slidenum">
              <a:rPr lang="en-US" smtClean="0">
                <a:gradFill>
                  <a:gsLst>
                    <a:gs pos="0">
                      <a:srgbClr val="DDDDDD">
                        <a:lumMod val="75000"/>
                      </a:srgbClr>
                    </a:gs>
                    <a:gs pos="100000">
                      <a:srgbClr val="DDDDDD">
                        <a:lumMod val="75000"/>
                      </a:srgbClr>
                    </a:gs>
                  </a:gsLst>
                  <a:lin ang="5400000" scaled="0"/>
                </a:gradFill>
              </a:rPr>
              <a:pPr/>
              <a:t>‹#›</a:t>
            </a:fld>
            <a:endParaRPr lang="en-US">
              <a:gradFill>
                <a:gsLst>
                  <a:gs pos="0">
                    <a:srgbClr val="DDDDDD">
                      <a:lumMod val="75000"/>
                    </a:srgbClr>
                  </a:gs>
                  <a:gs pos="100000">
                    <a:srgbClr val="DDDDDD">
                      <a:lumMod val="75000"/>
                    </a:srgbClr>
                  </a:gs>
                </a:gsLst>
                <a:lin ang="5400000" scaled="0"/>
              </a:gradFill>
            </a:endParaRPr>
          </a:p>
        </p:txBody>
      </p:sp>
      <p:sp>
        <p:nvSpPr>
          <p:cNvPr id="6" name="Text Placeholder 5"/>
          <p:cNvSpPr>
            <a:spLocks noGrp="1"/>
          </p:cNvSpPr>
          <p:nvPr>
            <p:ph type="body" sz="quarter" idx="12"/>
          </p:nvPr>
        </p:nvSpPr>
        <p:spPr>
          <a:xfrm>
            <a:off x="269239" y="1411760"/>
            <a:ext cx="11653523" cy="1704996"/>
          </a:xfrm>
        </p:spPr>
        <p:txBody>
          <a:bodyPr/>
          <a:lstStyle>
            <a:lvl1pPr>
              <a:spcBef>
                <a:spcPts val="1176"/>
              </a:spcBef>
              <a:defRPr lang="en-US" sz="3921" b="0" i="0" kern="1200" spc="0" baseline="0" dirty="0" smtClean="0">
                <a:gradFill>
                  <a:gsLst>
                    <a:gs pos="1250">
                      <a:schemeClr val="accent2"/>
                    </a:gs>
                    <a:gs pos="100000">
                      <a:schemeClr val="accent2"/>
                    </a:gs>
                  </a:gsLst>
                  <a:lin ang="5400000" scaled="0"/>
                </a:gradFill>
                <a:latin typeface="+mj-lt"/>
                <a:ea typeface="+mn-ea"/>
                <a:cs typeface="+mn-cs"/>
              </a:defRPr>
            </a:lvl1pPr>
            <a:lvl2pPr>
              <a:defRPr sz="1961"/>
            </a:lvl2pPr>
            <a:lvl3pPr>
              <a:defRPr sz="1765"/>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3540074"/>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411760"/>
            <a:ext cx="11653523" cy="1704996"/>
          </a:xfrm>
        </p:spPr>
        <p:txBody>
          <a:bodyPr/>
          <a:lstStyle>
            <a:lvl1pPr marL="0" indent="0">
              <a:buNone/>
              <a:defRPr lang="en-US" sz="3921" b="0" kern="1200" spc="0" baseline="0" dirty="0" smtClean="0">
                <a:gradFill>
                  <a:gsLst>
                    <a:gs pos="1250">
                      <a:schemeClr val="accent2"/>
                    </a:gs>
                    <a:gs pos="100000">
                      <a:schemeClr val="accent2"/>
                    </a:gs>
                  </a:gsLst>
                  <a:lin ang="5400000" scaled="0"/>
                </a:gradFill>
                <a:latin typeface="+mj-lt"/>
                <a:ea typeface="+mn-ea"/>
                <a:cs typeface="+mn-cs"/>
              </a:defRPr>
            </a:lvl1pPr>
            <a:lvl2pPr marL="0" indent="0">
              <a:buFontTx/>
              <a:buNone/>
              <a:defRPr sz="1961"/>
            </a:lvl2pPr>
            <a:lvl3pPr marL="331444" indent="-164943">
              <a:buFont typeface="Arial" pitchFamily="34" charset="0"/>
              <a:buChar char="•"/>
              <a:tabLst>
                <a:tab pos="331444" algn="l"/>
              </a:tabLst>
              <a:defRPr/>
            </a:lvl3pPr>
            <a:lvl4pPr marL="508837" indent="-177393">
              <a:buFont typeface="Arial" pitchFamily="34" charset="0"/>
              <a:buChar char="•"/>
              <a:defRPr/>
            </a:lvl4pPr>
            <a:lvl5pPr marL="619317" indent="-110482">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1"/>
          </p:nvPr>
        </p:nvSpPr>
        <p:spPr/>
        <p:txBody>
          <a:bodyPr/>
          <a:lstStyle/>
          <a:p>
            <a:r>
              <a:rPr lang="en-US">
                <a:gradFill>
                  <a:gsLst>
                    <a:gs pos="0">
                      <a:srgbClr val="DDDDDD">
                        <a:lumMod val="75000"/>
                      </a:srgbClr>
                    </a:gs>
                    <a:gs pos="100000">
                      <a:srgbClr val="DDDDDD">
                        <a:lumMod val="75000"/>
                      </a:srgbClr>
                    </a:gs>
                  </a:gsLst>
                  <a:lin ang="5400000" scaled="0"/>
                </a:gradFill>
              </a:rPr>
              <a:t>Microsoft Confidential</a:t>
            </a:r>
          </a:p>
        </p:txBody>
      </p:sp>
      <p:sp>
        <p:nvSpPr>
          <p:cNvPr id="4" name="Slide Number Placeholder 3"/>
          <p:cNvSpPr>
            <a:spLocks noGrp="1"/>
          </p:cNvSpPr>
          <p:nvPr>
            <p:ph type="sldNum" sz="quarter" idx="12"/>
          </p:nvPr>
        </p:nvSpPr>
        <p:spPr/>
        <p:txBody>
          <a:bodyPr/>
          <a:lstStyle/>
          <a:p>
            <a:fld id="{25B1B22E-D3C8-4129-8E85-2E5037E3E69B}" type="slidenum">
              <a:rPr lang="en-US" smtClean="0">
                <a:gradFill>
                  <a:gsLst>
                    <a:gs pos="0">
                      <a:srgbClr val="DDDDDD">
                        <a:lumMod val="75000"/>
                      </a:srgbClr>
                    </a:gs>
                    <a:gs pos="100000">
                      <a:srgbClr val="DDDDDD">
                        <a:lumMod val="75000"/>
                      </a:srgbClr>
                    </a:gs>
                  </a:gsLst>
                  <a:lin ang="5400000" scaled="0"/>
                </a:gradFill>
              </a:rPr>
              <a:pPr/>
              <a:t>‹#›</a:t>
            </a:fld>
            <a:endParaRPr lang="en-US">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108797199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color Non-bulleted text">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gradFill>
                  <a:gsLst>
                    <a:gs pos="0">
                      <a:srgbClr val="DDDDDD">
                        <a:lumMod val="75000"/>
                      </a:srgbClr>
                    </a:gs>
                    <a:gs pos="100000">
                      <a:srgbClr val="DDDDDD">
                        <a:lumMod val="75000"/>
                      </a:srgbClr>
                    </a:gs>
                  </a:gsLst>
                  <a:lin ang="5400000" scaled="0"/>
                </a:gradFill>
              </a:rPr>
              <a:t>Microsoft Confidential</a:t>
            </a:r>
          </a:p>
        </p:txBody>
      </p:sp>
      <p:sp>
        <p:nvSpPr>
          <p:cNvPr id="4" name="Slide Number Placeholder 3"/>
          <p:cNvSpPr>
            <a:spLocks noGrp="1"/>
          </p:cNvSpPr>
          <p:nvPr>
            <p:ph type="sldNum" sz="quarter" idx="12"/>
          </p:nvPr>
        </p:nvSpPr>
        <p:spPr/>
        <p:txBody>
          <a:bodyPr/>
          <a:lstStyle/>
          <a:p>
            <a:fld id="{25B1B22E-D3C8-4129-8E85-2E5037E3E69B}" type="slidenum">
              <a:rPr lang="en-US" smtClean="0">
                <a:gradFill>
                  <a:gsLst>
                    <a:gs pos="0">
                      <a:srgbClr val="DDDDDD">
                        <a:lumMod val="75000"/>
                      </a:srgbClr>
                    </a:gs>
                    <a:gs pos="100000">
                      <a:srgbClr val="DDDDDD">
                        <a:lumMod val="75000"/>
                      </a:srgbClr>
                    </a:gs>
                  </a:gsLst>
                  <a:lin ang="5400000" scaled="0"/>
                </a:gradFill>
              </a:rPr>
              <a:pPr/>
              <a:t>‹#›</a:t>
            </a:fld>
            <a:endParaRPr lang="en-US">
              <a:gradFill>
                <a:gsLst>
                  <a:gs pos="0">
                    <a:srgbClr val="DDDDDD">
                      <a:lumMod val="75000"/>
                    </a:srgbClr>
                  </a:gs>
                  <a:gs pos="100000">
                    <a:srgbClr val="DDDDDD">
                      <a:lumMod val="75000"/>
                    </a:srgbClr>
                  </a:gs>
                </a:gsLst>
                <a:lin ang="5400000" scaled="0"/>
              </a:gradFill>
            </a:endParaRPr>
          </a:p>
        </p:txBody>
      </p:sp>
      <p:sp>
        <p:nvSpPr>
          <p:cNvPr id="5" name="Title 4"/>
          <p:cNvSpPr>
            <a:spLocks noGrp="1"/>
          </p:cNvSpPr>
          <p:nvPr>
            <p:ph type="title"/>
          </p:nvPr>
        </p:nvSpPr>
        <p:spPr/>
        <p:txBody>
          <a:bodyPr/>
          <a:lstStyle/>
          <a:p>
            <a:r>
              <a:rPr lang="en-US"/>
              <a:t>Click to edit Master title style</a:t>
            </a:r>
          </a:p>
        </p:txBody>
      </p:sp>
      <p:sp>
        <p:nvSpPr>
          <p:cNvPr id="8" name="Text Placeholder 7"/>
          <p:cNvSpPr>
            <a:spLocks noGrp="1"/>
          </p:cNvSpPr>
          <p:nvPr>
            <p:ph type="body" sz="quarter" idx="13"/>
          </p:nvPr>
        </p:nvSpPr>
        <p:spPr>
          <a:xfrm>
            <a:off x="269239" y="1411760"/>
            <a:ext cx="11653523" cy="17045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7833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 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411760"/>
            <a:ext cx="11653523" cy="170456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331444" indent="-164943">
              <a:buFont typeface="Arial" pitchFamily="34" charset="0"/>
              <a:buChar char="•"/>
              <a:tabLst>
                <a:tab pos="331444" algn="l"/>
              </a:tabLst>
              <a:defRPr/>
            </a:lvl3pPr>
            <a:lvl4pPr marL="508837" indent="-177393">
              <a:buFont typeface="Arial" pitchFamily="34" charset="0"/>
              <a:buChar char="•"/>
              <a:defRPr/>
            </a:lvl4pPr>
            <a:lvl5pPr marL="619317" indent="-110482">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1"/>
          </p:nvPr>
        </p:nvSpPr>
        <p:spPr/>
        <p:txBody>
          <a:bodyPr/>
          <a:lstStyle/>
          <a:p>
            <a:r>
              <a:rPr lang="en-US">
                <a:gradFill>
                  <a:gsLst>
                    <a:gs pos="0">
                      <a:srgbClr val="DDDDDD">
                        <a:lumMod val="75000"/>
                      </a:srgbClr>
                    </a:gs>
                    <a:gs pos="100000">
                      <a:srgbClr val="DDDDDD">
                        <a:lumMod val="75000"/>
                      </a:srgbClr>
                    </a:gs>
                  </a:gsLst>
                  <a:lin ang="5400000" scaled="0"/>
                </a:gradFill>
              </a:rPr>
              <a:t>Microsoft Confidential</a:t>
            </a:r>
          </a:p>
        </p:txBody>
      </p:sp>
      <p:sp>
        <p:nvSpPr>
          <p:cNvPr id="4" name="Slide Number Placeholder 3"/>
          <p:cNvSpPr>
            <a:spLocks noGrp="1"/>
          </p:cNvSpPr>
          <p:nvPr>
            <p:ph type="sldNum" sz="quarter" idx="12"/>
          </p:nvPr>
        </p:nvSpPr>
        <p:spPr/>
        <p:txBody>
          <a:bodyPr/>
          <a:lstStyle/>
          <a:p>
            <a:fld id="{25B1B22E-D3C8-4129-8E85-2E5037E3E69B}" type="slidenum">
              <a:rPr lang="en-US" smtClean="0">
                <a:gradFill>
                  <a:gsLst>
                    <a:gs pos="0">
                      <a:srgbClr val="DDDDDD">
                        <a:lumMod val="75000"/>
                      </a:srgbClr>
                    </a:gs>
                    <a:gs pos="100000">
                      <a:srgbClr val="DDDDDD">
                        <a:lumMod val="75000"/>
                      </a:srgbClr>
                    </a:gs>
                  </a:gsLst>
                  <a:lin ang="5400000" scaled="0"/>
                </a:gradFill>
              </a:rPr>
              <a:pPr/>
              <a:t>‹#›</a:t>
            </a:fld>
            <a:endParaRPr lang="en-US">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408858668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TWO 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2084644"/>
            <a:ext cx="5378548" cy="2317572"/>
          </a:xfrm>
        </p:spPr>
        <p:txBody>
          <a:bodyPr wrap="square">
            <a:spAutoFit/>
          </a:bodyPr>
          <a:lstStyle>
            <a:lvl1pPr marL="0" indent="0">
              <a:spcBef>
                <a:spcPts val="1200"/>
              </a:spcBef>
              <a:buClr>
                <a:schemeClr val="tx1"/>
              </a:buClr>
              <a:buFont typeface="Wingdings" pitchFamily="2" charset="2"/>
              <a:buNone/>
              <a:defRPr lang="en-US" sz="3921" b="0" kern="1200" spc="0" baseline="0" dirty="0" smtClean="0">
                <a:gradFill>
                  <a:gsLst>
                    <a:gs pos="1250">
                      <a:schemeClr val="accent2"/>
                    </a:gs>
                    <a:gs pos="100000">
                      <a:schemeClr val="accent2"/>
                    </a:gs>
                  </a:gsLst>
                  <a:lin ang="5400000" scaled="0"/>
                </a:gradFill>
                <a:latin typeface="+mj-lt"/>
                <a:ea typeface="+mn-ea"/>
                <a:cs typeface="+mn-cs"/>
              </a:defRPr>
            </a:lvl1pPr>
            <a:lvl2pPr marL="0" indent="0">
              <a:buNone/>
              <a:defRPr sz="1961"/>
            </a:lvl2pPr>
            <a:lvl3pPr marL="227186" indent="0">
              <a:buNone/>
              <a:tabLst/>
              <a:defRPr sz="1961"/>
            </a:lvl3pPr>
            <a:lvl4pPr marL="451261" indent="0">
              <a:buNone/>
              <a:defRPr/>
            </a:lvl4pPr>
            <a:lvl5pPr marL="6722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2084644"/>
            <a:ext cx="5378548" cy="2317572"/>
          </a:xfrm>
        </p:spPr>
        <p:txBody>
          <a:bodyPr wrap="square">
            <a:spAutoFit/>
          </a:bodyPr>
          <a:lstStyle>
            <a:lvl1pPr marL="0" indent="0">
              <a:spcBef>
                <a:spcPts val="1200"/>
              </a:spcBef>
              <a:buClr>
                <a:schemeClr val="tx1"/>
              </a:buClr>
              <a:buFont typeface="Wingdings" pitchFamily="2" charset="2"/>
              <a:buNone/>
              <a:defRPr lang="en-US" sz="3921" b="0" kern="1200" spc="0" baseline="0" dirty="0" smtClean="0">
                <a:gradFill>
                  <a:gsLst>
                    <a:gs pos="1250">
                      <a:schemeClr val="accent2"/>
                    </a:gs>
                    <a:gs pos="100000">
                      <a:schemeClr val="accent2"/>
                    </a:gs>
                  </a:gsLst>
                  <a:lin ang="5400000" scaled="0"/>
                </a:gradFill>
                <a:latin typeface="+mj-lt"/>
                <a:ea typeface="+mn-ea"/>
                <a:cs typeface="+mn-cs"/>
              </a:defRPr>
            </a:lvl1pPr>
            <a:lvl2pPr marL="0" indent="0">
              <a:buNone/>
              <a:defRPr sz="1961"/>
            </a:lvl2pPr>
            <a:lvl3pPr marL="227186" indent="0">
              <a:buNone/>
              <a:tabLst/>
              <a:defRPr sz="1961"/>
            </a:lvl3pPr>
            <a:lvl4pPr marL="451261" indent="0">
              <a:buNone/>
              <a:defRPr/>
            </a:lvl4pPr>
            <a:lvl5pPr marL="6722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p:txBody>
          <a:bodyPr/>
          <a:lstStyle/>
          <a:p>
            <a:r>
              <a:rPr lang="en-US">
                <a:gradFill>
                  <a:gsLst>
                    <a:gs pos="0">
                      <a:srgbClr val="DDDDDD">
                        <a:lumMod val="75000"/>
                      </a:srgbClr>
                    </a:gs>
                    <a:gs pos="100000">
                      <a:srgbClr val="DDDDDD">
                        <a:lumMod val="75000"/>
                      </a:srgbClr>
                    </a:gs>
                  </a:gsLst>
                  <a:lin ang="5400000" scaled="0"/>
                </a:gradFill>
              </a:rPr>
              <a:t>Microsoft Confidential</a:t>
            </a:r>
          </a:p>
        </p:txBody>
      </p:sp>
      <p:sp>
        <p:nvSpPr>
          <p:cNvPr id="6" name="Slide Number Placeholder 5"/>
          <p:cNvSpPr>
            <a:spLocks noGrp="1"/>
          </p:cNvSpPr>
          <p:nvPr>
            <p:ph type="sldNum" sz="quarter" idx="13"/>
          </p:nvPr>
        </p:nvSpPr>
        <p:spPr/>
        <p:txBody>
          <a:bodyPr/>
          <a:lstStyle/>
          <a:p>
            <a:fld id="{25B1B22E-D3C8-4129-8E85-2E5037E3E69B}" type="slidenum">
              <a:rPr lang="en-US" smtClean="0">
                <a:gradFill>
                  <a:gsLst>
                    <a:gs pos="0">
                      <a:srgbClr val="DDDDDD">
                        <a:lumMod val="75000"/>
                      </a:srgbClr>
                    </a:gs>
                    <a:gs pos="100000">
                      <a:srgbClr val="DDDDDD">
                        <a:lumMod val="75000"/>
                      </a:srgbClr>
                    </a:gs>
                  </a:gsLst>
                  <a:lin ang="5400000" scaled="0"/>
                </a:gradFill>
              </a:rPr>
              <a:pPr/>
              <a:t>‹#›</a:t>
            </a:fld>
            <a:endParaRPr lang="en-US">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132429914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2084173"/>
            <a:ext cx="5378548" cy="2317572"/>
          </a:xfrm>
        </p:spPr>
        <p:txBody>
          <a:bodyPr wrap="square">
            <a:spAutoFit/>
          </a:bodyPr>
          <a:lstStyle>
            <a:lvl1pPr marL="0" indent="0">
              <a:spcBef>
                <a:spcPts val="1200"/>
              </a:spcBef>
              <a:buClr>
                <a:schemeClr val="tx1"/>
              </a:buClr>
              <a:buFont typeface="Wingdings" pitchFamily="2" charset="2"/>
              <a:buNone/>
              <a:defRPr sz="3921"/>
            </a:lvl1pPr>
            <a:lvl2pPr marL="0" indent="0">
              <a:buNone/>
              <a:defRPr sz="1961"/>
            </a:lvl2pPr>
            <a:lvl3pPr marL="227186" indent="0">
              <a:buNone/>
              <a:tabLst/>
              <a:defRPr sz="1961"/>
            </a:lvl3pPr>
            <a:lvl4pPr marL="451261" indent="0">
              <a:buNone/>
              <a:defRPr/>
            </a:lvl4pPr>
            <a:lvl5pPr marL="6722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2084173"/>
            <a:ext cx="5378548" cy="2317572"/>
          </a:xfrm>
        </p:spPr>
        <p:txBody>
          <a:bodyPr wrap="square">
            <a:spAutoFit/>
          </a:bodyPr>
          <a:lstStyle>
            <a:lvl1pPr marL="0" indent="0">
              <a:spcBef>
                <a:spcPts val="1200"/>
              </a:spcBef>
              <a:buClr>
                <a:schemeClr val="tx1"/>
              </a:buClr>
              <a:buFont typeface="Wingdings" pitchFamily="2" charset="2"/>
              <a:buNone/>
              <a:defRPr sz="3921"/>
            </a:lvl1pPr>
            <a:lvl2pPr marL="0" indent="0">
              <a:buNone/>
              <a:defRPr sz="1961"/>
            </a:lvl2pPr>
            <a:lvl3pPr marL="227186" indent="0">
              <a:buNone/>
              <a:tabLst/>
              <a:defRPr sz="1961"/>
            </a:lvl3pPr>
            <a:lvl4pPr marL="451261" indent="0">
              <a:buNone/>
              <a:defRPr/>
            </a:lvl4pPr>
            <a:lvl5pPr marL="6722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p:txBody>
          <a:bodyPr/>
          <a:lstStyle/>
          <a:p>
            <a:r>
              <a:rPr lang="en-US">
                <a:gradFill>
                  <a:gsLst>
                    <a:gs pos="0">
                      <a:srgbClr val="DDDDDD">
                        <a:lumMod val="75000"/>
                      </a:srgbClr>
                    </a:gs>
                    <a:gs pos="100000">
                      <a:srgbClr val="DDDDDD">
                        <a:lumMod val="75000"/>
                      </a:srgbClr>
                    </a:gs>
                  </a:gsLst>
                  <a:lin ang="5400000" scaled="0"/>
                </a:gradFill>
              </a:rPr>
              <a:t>Microsoft Confidential</a:t>
            </a:r>
          </a:p>
        </p:txBody>
      </p:sp>
      <p:sp>
        <p:nvSpPr>
          <p:cNvPr id="6" name="Slide Number Placeholder 5"/>
          <p:cNvSpPr>
            <a:spLocks noGrp="1"/>
          </p:cNvSpPr>
          <p:nvPr>
            <p:ph type="sldNum" sz="quarter" idx="13"/>
          </p:nvPr>
        </p:nvSpPr>
        <p:spPr/>
        <p:txBody>
          <a:bodyPr/>
          <a:lstStyle/>
          <a:p>
            <a:fld id="{25B1B22E-D3C8-4129-8E85-2E5037E3E69B}" type="slidenum">
              <a:rPr lang="en-US" smtClean="0">
                <a:gradFill>
                  <a:gsLst>
                    <a:gs pos="0">
                      <a:srgbClr val="DDDDDD">
                        <a:lumMod val="75000"/>
                      </a:srgbClr>
                    </a:gs>
                    <a:gs pos="100000">
                      <a:srgbClr val="DDDDDD">
                        <a:lumMod val="75000"/>
                      </a:srgbClr>
                    </a:gs>
                  </a:gsLst>
                  <a:lin ang="5400000" scaled="0"/>
                </a:gradFill>
              </a:rPr>
              <a:pPr/>
              <a:t>‹#›</a:t>
            </a:fld>
            <a:endParaRPr lang="en-US">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111047075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269239" y="6430127"/>
            <a:ext cx="3859607" cy="364224"/>
          </a:xfrm>
        </p:spPr>
        <p:txBody>
          <a:bodyPr/>
          <a:lstStyle/>
          <a:p>
            <a:r>
              <a:rPr lang="en-US">
                <a:gradFill>
                  <a:gsLst>
                    <a:gs pos="0">
                      <a:srgbClr val="DDDDDD">
                        <a:lumMod val="75000"/>
                      </a:srgbClr>
                    </a:gs>
                    <a:gs pos="100000">
                      <a:srgbClr val="DDDDDD">
                        <a:lumMod val="75000"/>
                      </a:srgbClr>
                    </a:gs>
                  </a:gsLst>
                  <a:lin ang="5400000" scaled="0"/>
                </a:gradFill>
              </a:rPr>
              <a:t>Microsoft Confidential</a:t>
            </a:r>
          </a:p>
        </p:txBody>
      </p:sp>
      <p:sp>
        <p:nvSpPr>
          <p:cNvPr id="4" name="Slide Number Placeholder 3"/>
          <p:cNvSpPr>
            <a:spLocks noGrp="1"/>
          </p:cNvSpPr>
          <p:nvPr>
            <p:ph type="sldNum" sz="quarter" idx="11"/>
          </p:nvPr>
        </p:nvSpPr>
        <p:spPr>
          <a:xfrm>
            <a:off x="9077859" y="6430127"/>
            <a:ext cx="2844904" cy="364224"/>
          </a:xfrm>
        </p:spPr>
        <p:txBody>
          <a:bodyPr/>
          <a:lstStyle/>
          <a:p>
            <a:fld id="{25B1B22E-D3C8-4129-8E85-2E5037E3E69B}" type="slidenum">
              <a:rPr lang="en-US" smtClean="0">
                <a:gradFill>
                  <a:gsLst>
                    <a:gs pos="0">
                      <a:srgbClr val="DDDDDD">
                        <a:lumMod val="75000"/>
                      </a:srgbClr>
                    </a:gs>
                    <a:gs pos="100000">
                      <a:srgbClr val="DDDDDD">
                        <a:lumMod val="75000"/>
                      </a:srgbClr>
                    </a:gs>
                  </a:gsLst>
                  <a:lin ang="5400000" scaled="0"/>
                </a:gradFill>
              </a:rPr>
              <a:pPr/>
              <a:t>‹#›</a:t>
            </a:fld>
            <a:endParaRPr lang="en-US">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3466743050"/>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0" y="6392784"/>
            <a:ext cx="12192000" cy="457200"/>
          </a:xfrm>
          <a:prstGeom prst="rect">
            <a:avLst/>
          </a:prstGeom>
          <a:gradFill flip="none" rotWithShape="1">
            <a:gsLst>
              <a:gs pos="0">
                <a:schemeClr val="accent1">
                  <a:lumMod val="5000"/>
                  <a:lumOff val="95000"/>
                </a:schemeClr>
              </a:gs>
              <a:gs pos="74000">
                <a:srgbClr val="002060"/>
              </a:gs>
              <a:gs pos="83000">
                <a:srgbClr val="002060"/>
              </a:gs>
              <a:gs pos="100000">
                <a:srgbClr val="00206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File:Microsoft logo.svg - Wikimedia Common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96" y="6452787"/>
            <a:ext cx="365760" cy="365760"/>
          </a:xfrm>
          <a:prstGeom prst="rect">
            <a:avLst/>
          </a:prstGeom>
        </p:spPr>
      </p:pic>
    </p:spTree>
    <p:extLst>
      <p:ext uri="{BB962C8B-B14F-4D97-AF65-F5344CB8AC3E}">
        <p14:creationId xmlns:p14="http://schemas.microsoft.com/office/powerpoint/2010/main" val="3187935709"/>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2"/>
            <a:ext cx="12192000" cy="646042"/>
          </a:xfrm>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1" y="1600200"/>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469" spc="-56"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3697754421"/>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6" name="Rectangle 5"/>
          <p:cNvSpPr/>
          <p:nvPr userDrawn="1"/>
        </p:nvSpPr>
        <p:spPr bwMode="auto">
          <a:xfrm>
            <a:off x="0" y="0"/>
            <a:ext cx="448212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1" y="289511"/>
            <a:ext cx="4212883" cy="2199897"/>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
        <p:nvSpPr>
          <p:cNvPr id="3" name="Footer Placeholder 2"/>
          <p:cNvSpPr>
            <a:spLocks noGrp="1"/>
          </p:cNvSpPr>
          <p:nvPr>
            <p:ph type="ftr" sz="quarter" idx="10"/>
          </p:nvPr>
        </p:nvSpPr>
        <p:spPr>
          <a:xfrm>
            <a:off x="269239" y="6430127"/>
            <a:ext cx="3859607" cy="364224"/>
          </a:xfrm>
        </p:spPr>
        <p:txBody>
          <a:bodyPr/>
          <a:lstStyle/>
          <a:p>
            <a:r>
              <a:rPr lang="en-US">
                <a:gradFill>
                  <a:gsLst>
                    <a:gs pos="0">
                      <a:srgbClr val="DDDDDD">
                        <a:lumMod val="75000"/>
                      </a:srgbClr>
                    </a:gs>
                    <a:gs pos="100000">
                      <a:srgbClr val="DDDDDD">
                        <a:lumMod val="75000"/>
                      </a:srgbClr>
                    </a:gs>
                  </a:gsLst>
                  <a:lin ang="5400000" scaled="0"/>
                </a:gradFill>
              </a:rPr>
              <a:t>Microsoft Confidential</a:t>
            </a:r>
          </a:p>
        </p:txBody>
      </p:sp>
      <p:sp>
        <p:nvSpPr>
          <p:cNvPr id="4" name="Slide Number Placeholder 3"/>
          <p:cNvSpPr>
            <a:spLocks noGrp="1"/>
          </p:cNvSpPr>
          <p:nvPr>
            <p:ph type="sldNum" sz="quarter" idx="11"/>
          </p:nvPr>
        </p:nvSpPr>
        <p:spPr>
          <a:xfrm>
            <a:off x="9077859" y="6430127"/>
            <a:ext cx="2844904" cy="364224"/>
          </a:xfrm>
        </p:spPr>
        <p:txBody>
          <a:bodyPr/>
          <a:lstStyle/>
          <a:p>
            <a:fld id="{25B1B22E-D3C8-4129-8E85-2E5037E3E69B}" type="slidenum">
              <a:rPr lang="en-US" smtClean="0">
                <a:gradFill>
                  <a:gsLst>
                    <a:gs pos="0">
                      <a:srgbClr val="DDDDDD">
                        <a:lumMod val="75000"/>
                      </a:srgbClr>
                    </a:gs>
                    <a:gs pos="100000">
                      <a:srgbClr val="DDDDDD">
                        <a:lumMod val="75000"/>
                      </a:srgbClr>
                    </a:gs>
                  </a:gsLst>
                  <a:lin ang="5400000" scaled="0"/>
                </a:gradFill>
              </a:rPr>
              <a:pPr/>
              <a:t>‹#›</a:t>
            </a:fld>
            <a:endParaRPr lang="en-US">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2010352833"/>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Right Side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gradFill>
                  <a:gsLst>
                    <a:gs pos="0">
                      <a:srgbClr val="DDDDDD">
                        <a:lumMod val="75000"/>
                      </a:srgbClr>
                    </a:gs>
                    <a:gs pos="100000">
                      <a:srgbClr val="DDDDDD">
                        <a:lumMod val="75000"/>
                      </a:srgbClr>
                    </a:gs>
                  </a:gsLst>
                  <a:lin ang="5400000" scaled="0"/>
                </a:gradFill>
              </a:rPr>
              <a:t>Microsoft Confidential</a:t>
            </a:r>
          </a:p>
        </p:txBody>
      </p:sp>
      <p:sp>
        <p:nvSpPr>
          <p:cNvPr id="4" name="Slide Number Placeholder 3"/>
          <p:cNvSpPr>
            <a:spLocks noGrp="1"/>
          </p:cNvSpPr>
          <p:nvPr>
            <p:ph type="sldNum" sz="quarter" idx="11"/>
          </p:nvPr>
        </p:nvSpPr>
        <p:spPr/>
        <p:txBody>
          <a:bodyPr/>
          <a:lstStyle/>
          <a:p>
            <a:fld id="{25B1B22E-D3C8-4129-8E85-2E5037E3E69B}" type="slidenum">
              <a:rPr lang="en-US" smtClean="0">
                <a:gradFill>
                  <a:gsLst>
                    <a:gs pos="0">
                      <a:srgbClr val="DDDDDD">
                        <a:lumMod val="75000"/>
                      </a:srgbClr>
                    </a:gs>
                    <a:gs pos="100000">
                      <a:srgbClr val="DDDDDD">
                        <a:lumMod val="75000"/>
                      </a:srgbClr>
                    </a:gs>
                  </a:gsLst>
                  <a:lin ang="5400000" scaled="0"/>
                </a:gradFill>
              </a:rPr>
              <a:pPr/>
              <a:t>‹#›</a:t>
            </a:fld>
            <a:endParaRPr lang="en-US">
              <a:gradFill>
                <a:gsLst>
                  <a:gs pos="0">
                    <a:srgbClr val="DDDDDD">
                      <a:lumMod val="75000"/>
                    </a:srgbClr>
                  </a:gs>
                  <a:gs pos="100000">
                    <a:srgbClr val="DDDDDD">
                      <a:lumMod val="75000"/>
                    </a:srgbClr>
                  </a:gs>
                </a:gsLst>
                <a:lin ang="5400000" scaled="0"/>
              </a:gradFill>
            </a:endParaRPr>
          </a:p>
        </p:txBody>
      </p:sp>
      <p:sp>
        <p:nvSpPr>
          <p:cNvPr id="6" name="Text Placeholder 5"/>
          <p:cNvSpPr>
            <a:spLocks noGrp="1"/>
          </p:cNvSpPr>
          <p:nvPr>
            <p:ph type="body" sz="quarter" idx="12"/>
          </p:nvPr>
        </p:nvSpPr>
        <p:spPr>
          <a:xfrm>
            <a:off x="4751363" y="2084173"/>
            <a:ext cx="7171399" cy="1704996"/>
          </a:xfrm>
        </p:spPr>
        <p:txBody>
          <a:bodyPr/>
          <a:lstStyle>
            <a:lvl1pPr>
              <a:spcBef>
                <a:spcPts val="1176"/>
              </a:spcBef>
              <a:defRPr lang="en-US" sz="3921" b="0" i="0" kern="1200" spc="0" baseline="0" dirty="0" smtClean="0">
                <a:gradFill>
                  <a:gsLst>
                    <a:gs pos="1250">
                      <a:schemeClr val="accent2"/>
                    </a:gs>
                    <a:gs pos="100000">
                      <a:schemeClr val="accent2"/>
                    </a:gs>
                  </a:gsLst>
                  <a:lin ang="5400000" scaled="0"/>
                </a:gradFill>
                <a:latin typeface="+mj-lt"/>
                <a:ea typeface="+mn-ea"/>
                <a:cs typeface="+mn-cs"/>
              </a:defRPr>
            </a:lvl1pPr>
            <a:lvl2pPr>
              <a:defRPr sz="1961"/>
            </a:lvl2pPr>
            <a:lvl3pPr>
              <a:defRPr sz="1765"/>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a:xfrm>
            <a:off x="4752256" y="289511"/>
            <a:ext cx="7172825" cy="1466427"/>
          </a:xfrm>
        </p:spPr>
        <p:txBody>
          <a:bodyPr/>
          <a:lstStyle/>
          <a:p>
            <a:r>
              <a:rPr lang="en-US"/>
              <a:t>Click to edit Master title style</a:t>
            </a:r>
          </a:p>
        </p:txBody>
      </p:sp>
    </p:spTree>
    <p:extLst>
      <p:ext uri="{BB962C8B-B14F-4D97-AF65-F5344CB8AC3E}">
        <p14:creationId xmlns:p14="http://schemas.microsoft.com/office/powerpoint/2010/main" val="355436022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gradFill>
                  <a:gsLst>
                    <a:gs pos="0">
                      <a:srgbClr val="DDDDDD">
                        <a:lumMod val="75000"/>
                      </a:srgbClr>
                    </a:gs>
                    <a:gs pos="100000">
                      <a:srgbClr val="DDDDDD">
                        <a:lumMod val="75000"/>
                      </a:srgbClr>
                    </a:gs>
                  </a:gsLst>
                  <a:lin ang="5400000" scaled="0"/>
                </a:gradFill>
              </a:rPr>
              <a:t>Microsoft Confidential</a:t>
            </a:r>
          </a:p>
        </p:txBody>
      </p:sp>
      <p:sp>
        <p:nvSpPr>
          <p:cNvPr id="3" name="Slide Number Placeholder 2"/>
          <p:cNvSpPr>
            <a:spLocks noGrp="1"/>
          </p:cNvSpPr>
          <p:nvPr>
            <p:ph type="sldNum" sz="quarter" idx="11"/>
          </p:nvPr>
        </p:nvSpPr>
        <p:spPr/>
        <p:txBody>
          <a:bodyPr/>
          <a:lstStyle/>
          <a:p>
            <a:fld id="{25B1B22E-D3C8-4129-8E85-2E5037E3E69B}" type="slidenum">
              <a:rPr lang="en-US" smtClean="0">
                <a:gradFill>
                  <a:gsLst>
                    <a:gs pos="0">
                      <a:srgbClr val="DDDDDD">
                        <a:lumMod val="75000"/>
                      </a:srgbClr>
                    </a:gs>
                    <a:gs pos="100000">
                      <a:srgbClr val="DDDDDD">
                        <a:lumMod val="75000"/>
                      </a:srgbClr>
                    </a:gs>
                  </a:gsLst>
                  <a:lin ang="5400000" scaled="0"/>
                </a:gradFill>
              </a:rPr>
              <a:pPr/>
              <a:t>‹#›</a:t>
            </a:fld>
            <a:endParaRPr lang="en-US">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130197043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 SECTION | DEMO BLUE 1">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403" y="-1257549"/>
            <a:ext cx="12171597" cy="8115548"/>
          </a:xfrm>
          <a:prstGeom prst="rect">
            <a:avLst/>
          </a:prstGeom>
        </p:spPr>
      </p:pic>
      <p:sp>
        <p:nvSpPr>
          <p:cNvPr id="16" name="Rectangle 15"/>
          <p:cNvSpPr/>
          <p:nvPr userDrawn="1"/>
        </p:nvSpPr>
        <p:spPr bwMode="auto">
          <a:xfrm>
            <a:off x="8337064" y="4773828"/>
            <a:ext cx="3854937" cy="2084172"/>
          </a:xfrm>
          <a:prstGeom prst="rect">
            <a:avLst/>
          </a:prstGeom>
          <a:solidFill>
            <a:schemeClr val="accent1">
              <a:alpha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0" tIns="44815" rIns="89630" bIns="44815" numCol="1" rtlCol="0" anchor="ctr" anchorCtr="0" compatLnSpc="1">
            <a:prstTxWarp prst="textNoShape">
              <a:avLst/>
            </a:prstTxWarp>
          </a:bodyPr>
          <a:lstStyle/>
          <a:p>
            <a:pPr algn="ctr" defTabSz="896004"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2" name="Rectangle 11"/>
          <p:cNvSpPr/>
          <p:nvPr userDrawn="1"/>
        </p:nvSpPr>
        <p:spPr bwMode="auto">
          <a:xfrm>
            <a:off x="2" y="4773828"/>
            <a:ext cx="8337062" cy="2084172"/>
          </a:xfrm>
          <a:prstGeom prst="rect">
            <a:avLst/>
          </a:prstGeom>
          <a:solidFill>
            <a:schemeClr val="accent2">
              <a:alpha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0" tIns="44815" rIns="89630" bIns="44815" numCol="1" rtlCol="0" anchor="ctr" anchorCtr="0" compatLnSpc="1">
            <a:prstTxWarp prst="textNoShape">
              <a:avLst/>
            </a:prstTxWarp>
          </a:bodyPr>
          <a:lstStyle/>
          <a:p>
            <a:pPr algn="ctr" defTabSz="896004"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bwMode="white">
          <a:xfrm>
            <a:off x="119836" y="4773829"/>
            <a:ext cx="8217227" cy="917862"/>
          </a:xfrm>
          <a:noFill/>
        </p:spPr>
        <p:txBody>
          <a:bodyPr lIns="146289" tIns="91431" rIns="146289" bIns="91431" anchor="t" anchorCtr="0"/>
          <a:lstStyle>
            <a:lvl1pPr>
              <a:defRPr sz="5294" spc="-98" baseline="0">
                <a:gradFill>
                  <a:gsLst>
                    <a:gs pos="5833">
                      <a:srgbClr val="FFFFFF"/>
                    </a:gs>
                    <a:gs pos="18000">
                      <a:srgbClr val="FFFFFF"/>
                    </a:gs>
                  </a:gsLst>
                  <a:lin ang="5400000" scaled="0"/>
                </a:gradFill>
              </a:defRPr>
            </a:lvl1pPr>
          </a:lstStyle>
          <a:p>
            <a:pPr lvl="0"/>
            <a:r>
              <a:rPr lang="en-US"/>
              <a:t>Click to edit Master text styles</a:t>
            </a:r>
          </a:p>
        </p:txBody>
      </p:sp>
      <p:sp>
        <p:nvSpPr>
          <p:cNvPr id="3" name="Text Placeholder 2"/>
          <p:cNvSpPr>
            <a:spLocks noGrp="1"/>
          </p:cNvSpPr>
          <p:nvPr>
            <p:ph type="body" sz="quarter" idx="14"/>
          </p:nvPr>
        </p:nvSpPr>
        <p:spPr bwMode="ltGray">
          <a:xfrm>
            <a:off x="8337064" y="4773830"/>
            <a:ext cx="3854936" cy="1352610"/>
          </a:xfrm>
          <a:noFill/>
        </p:spPr>
        <p:txBody>
          <a:bodyPr tIns="109717" bIns="109717">
            <a:noAutofit/>
          </a:bodyPr>
          <a:lstStyle>
            <a:lvl1pPr marL="0" indent="0">
              <a:spcBef>
                <a:spcPts val="0"/>
              </a:spcBef>
              <a:buNone/>
              <a:defRPr sz="1765" b="0">
                <a:solidFill>
                  <a:schemeClr val="bg1"/>
                </a:solidFill>
                <a:latin typeface="+mn-lt"/>
              </a:defRPr>
            </a:lvl1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305945" y="6076640"/>
            <a:ext cx="1785586" cy="656910"/>
          </a:xfrm>
          <a:prstGeom prst="rect">
            <a:avLst/>
          </a:prstGeom>
        </p:spPr>
      </p:pic>
    </p:spTree>
    <p:extLst>
      <p:ext uri="{BB962C8B-B14F-4D97-AF65-F5344CB8AC3E}">
        <p14:creationId xmlns:p14="http://schemas.microsoft.com/office/powerpoint/2010/main" val="3336808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189176"/>
            <a:ext cx="12192000" cy="5668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13"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609608"/>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93"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34" indent="0">
              <a:buNone/>
              <a:defRPr>
                <a:gradFill>
                  <a:gsLst>
                    <a:gs pos="1250">
                      <a:srgbClr val="000000"/>
                    </a:gs>
                    <a:gs pos="100000">
                      <a:srgbClr val="000000"/>
                    </a:gs>
                  </a:gsLst>
                  <a:lin ang="5400000" scaled="0"/>
                </a:gradFill>
                <a:latin typeface="Segoe UI" pitchFamily="34" charset="0"/>
                <a:cs typeface="Segoe UI" pitchFamily="34" charset="0"/>
              </a:defRPr>
            </a:lvl3pPr>
            <a:lvl4pPr marL="798439"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19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08340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Tree>
    <p:extLst>
      <p:ext uri="{BB962C8B-B14F-4D97-AF65-F5344CB8AC3E}">
        <p14:creationId xmlns:p14="http://schemas.microsoft.com/office/powerpoint/2010/main" val="322198859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92" rtl="0" eaLnBrk="1" latinLnBrk="0" hangingPunct="1">
              <a:lnSpc>
                <a:spcPct val="90000"/>
              </a:lnSpc>
              <a:spcBef>
                <a:spcPct val="0"/>
              </a:spcBef>
              <a:buNone/>
              <a:defRPr lang="en-US" sz="5293"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a:t>Click to edit master title style</a:t>
            </a:r>
          </a:p>
        </p:txBody>
      </p:sp>
    </p:spTree>
    <p:extLst>
      <p:ext uri="{BB962C8B-B14F-4D97-AF65-F5344CB8AC3E}">
        <p14:creationId xmlns:p14="http://schemas.microsoft.com/office/powerpoint/2010/main" val="358824113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Tree>
    <p:extLst>
      <p:ext uri="{BB962C8B-B14F-4D97-AF65-F5344CB8AC3E}">
        <p14:creationId xmlns:p14="http://schemas.microsoft.com/office/powerpoint/2010/main" val="54243259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Tree>
    <p:extLst>
      <p:ext uri="{BB962C8B-B14F-4D97-AF65-F5344CB8AC3E}">
        <p14:creationId xmlns:p14="http://schemas.microsoft.com/office/powerpoint/2010/main" val="279424669"/>
      </p:ext>
    </p:extLst>
  </p:cSld>
  <p:clrMapOvr>
    <a:masterClrMapping/>
  </p:clrMapOvr>
  <p:transition>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solidFill>
                <a:srgbClr val="505050"/>
              </a:solidFill>
            </a:endParaRPr>
          </a:p>
        </p:txBody>
      </p:sp>
      <p:sp>
        <p:nvSpPr>
          <p:cNvPr id="5" name="Slide Number Placeholder 4"/>
          <p:cNvSpPr>
            <a:spLocks noGrp="1"/>
          </p:cNvSpPr>
          <p:nvPr>
            <p:ph type="sldNum" sz="quarter" idx="12"/>
          </p:nvPr>
        </p:nvSpPr>
        <p:spPr>
          <a:xfrm>
            <a:off x="11430001" y="6478591"/>
            <a:ext cx="761998" cy="379413"/>
          </a:xfrm>
          <a:prstGeom prst="rect">
            <a:avLst/>
          </a:prstGeom>
        </p:spPr>
        <p:txBody>
          <a:bodyPr/>
          <a:lstStyle/>
          <a:p>
            <a:fld id="{6A4C1A4A-E5E6-4CC1-B72C-A20A4EB3E2D2}" type="slidenum">
              <a:rPr lang="en-US" smtClean="0">
                <a:solidFill>
                  <a:srgbClr val="505050"/>
                </a:solidFill>
              </a:rPr>
              <a:pPr/>
              <a:t>‹#›</a:t>
            </a:fld>
            <a:endParaRPr lang="en-US">
              <a:solidFill>
                <a:srgbClr val="505050"/>
              </a:solidFill>
            </a:endParaRPr>
          </a:p>
        </p:txBody>
      </p:sp>
      <p:sp>
        <p:nvSpPr>
          <p:cNvPr id="6" name="Text Placeholder 5"/>
          <p:cNvSpPr>
            <a:spLocks noGrp="1"/>
          </p:cNvSpPr>
          <p:nvPr>
            <p:ph type="body" sz="quarter" idx="13" hasCustomPrompt="1"/>
          </p:nvPr>
        </p:nvSpPr>
        <p:spPr>
          <a:xfrm>
            <a:off x="2" y="573607"/>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Tree>
    <p:extLst>
      <p:ext uri="{BB962C8B-B14F-4D97-AF65-F5344CB8AC3E}">
        <p14:creationId xmlns:p14="http://schemas.microsoft.com/office/powerpoint/2010/main" val="142279284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5"/>
            <a:ext cx="12195176" cy="686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5" tIns="134444" rIns="168055" bIns="134444" numCol="1" spcCol="0" rtlCol="0" fromWordArt="0" anchor="t" anchorCtr="0" forceAA="0" compatLnSpc="1">
            <a:prstTxWarp prst="textNoShape">
              <a:avLst/>
            </a:prstTxWarp>
            <a:noAutofit/>
          </a:bodyPr>
          <a:lstStyle/>
          <a:p>
            <a:pPr algn="ctr" defTabSz="856883" fontAlgn="base">
              <a:lnSpc>
                <a:spcPct val="90000"/>
              </a:lnSpc>
              <a:spcBef>
                <a:spcPct val="0"/>
              </a:spcBef>
              <a:spcAft>
                <a:spcPct val="0"/>
              </a:spcAft>
            </a:pPr>
            <a:endParaRPr lang="en-US" sz="225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125" spc="-92" dirty="0">
                <a:gradFill>
                  <a:gsLst>
                    <a:gs pos="5833">
                      <a:srgbClr val="FFFFFF"/>
                    </a:gs>
                    <a:gs pos="18000">
                      <a:srgbClr val="FFFFFF"/>
                    </a:gs>
                  </a:gsLst>
                  <a:lin ang="5400000" scaled="0"/>
                </a:gradFill>
              </a:defRPr>
            </a:lvl1pPr>
          </a:lstStyle>
          <a:p>
            <a:pPr lvl="0"/>
            <a:r>
              <a:rPr lang="en-US"/>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91440">
            <a:noAutofit/>
          </a:bodyPr>
          <a:lstStyle>
            <a:lvl1pPr marL="0" indent="0">
              <a:spcBef>
                <a:spcPts val="0"/>
              </a:spcBef>
              <a:buNone/>
              <a:defRPr sz="1875">
                <a:solidFill>
                  <a:schemeClr val="bg1"/>
                </a:solidFill>
              </a:defRPr>
            </a:lvl1pPr>
            <a:lvl2pPr marL="264069" indent="0">
              <a:buNone/>
              <a:defRPr sz="1875">
                <a:solidFill>
                  <a:schemeClr val="bg1"/>
                </a:solidFill>
              </a:defRPr>
            </a:lvl2pPr>
            <a:lvl3pPr marL="551696" indent="0">
              <a:buNone/>
              <a:defRPr sz="1875">
                <a:solidFill>
                  <a:schemeClr val="bg1"/>
                </a:solidFill>
              </a:defRPr>
            </a:lvl3pPr>
            <a:lvl4pPr marL="815766" indent="0">
              <a:buNone/>
              <a:defRPr sz="1875">
                <a:solidFill>
                  <a:schemeClr val="bg1"/>
                </a:solidFill>
              </a:defRPr>
            </a:lvl4pPr>
            <a:lvl5pPr marL="1036444" indent="0">
              <a:buNone/>
              <a:defRPr sz="1875">
                <a:solidFill>
                  <a:schemeClr val="bg1"/>
                </a:solidFill>
              </a:defRPr>
            </a:lvl5pPr>
          </a:lstStyle>
          <a:p>
            <a:pPr lvl="0"/>
            <a:r>
              <a:rPr lang="en-US"/>
              <a:t>Speaker Name</a:t>
            </a:r>
          </a:p>
        </p:txBody>
      </p:sp>
      <p:sp>
        <p:nvSpPr>
          <p:cNvPr id="8" name="Rectangle 7"/>
          <p:cNvSpPr/>
          <p:nvPr userDrawn="1"/>
        </p:nvSpPr>
        <p:spPr>
          <a:xfrm>
            <a:off x="150852" y="642937"/>
            <a:ext cx="1518726" cy="1414463"/>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85725" rIns="85725" bIns="85725" numCol="1" spcCol="0" rtlCol="0" fromWordArt="0" anchor="t" anchorCtr="0" forceAA="0" compatLnSpc="1">
            <a:prstTxWarp prst="textNoShape">
              <a:avLst/>
            </a:prstTxWarp>
            <a:noAutofit/>
          </a:bodyPr>
          <a:lstStyle/>
          <a:p>
            <a:pPr algn="l"/>
            <a:r>
              <a:rPr lang="en-US" sz="1688">
                <a:solidFill>
                  <a:schemeClr val="bg1"/>
                </a:solidFill>
                <a:latin typeface="+mj-lt"/>
              </a:rPr>
              <a:t>Microsoft Technology </a:t>
            </a:r>
            <a:br>
              <a:rPr lang="en-US" sz="1688">
                <a:solidFill>
                  <a:schemeClr val="bg1"/>
                </a:solidFill>
                <a:latin typeface="+mj-lt"/>
              </a:rPr>
            </a:br>
            <a:r>
              <a:rPr lang="en-US" sz="1688">
                <a:solidFill>
                  <a:schemeClr val="bg1"/>
                </a:solidFill>
                <a:latin typeface="+mj-lt"/>
              </a:rPr>
              <a:t>Centers</a:t>
            </a:r>
          </a:p>
          <a:p>
            <a:pPr marL="0" marR="0" indent="0" algn="l" defTabSz="1020098" rtl="0" eaLnBrk="1" fontAlgn="auto" latinLnBrk="0" hangingPunct="1">
              <a:lnSpc>
                <a:spcPct val="100000"/>
              </a:lnSpc>
              <a:spcBef>
                <a:spcPts val="281"/>
              </a:spcBef>
              <a:spcAft>
                <a:spcPts val="0"/>
              </a:spcAft>
              <a:buClrTx/>
              <a:buSzTx/>
              <a:buFontTx/>
              <a:buNone/>
              <a:tabLst/>
              <a:defRPr/>
            </a:pPr>
            <a:br>
              <a:rPr lang="en-US" sz="1125" kern="1200">
                <a:solidFill>
                  <a:schemeClr val="bg1"/>
                </a:solidFill>
                <a:latin typeface="+mj-lt"/>
                <a:ea typeface="+mn-ea"/>
                <a:cs typeface="+mn-cs"/>
              </a:rPr>
            </a:br>
            <a:endParaRPr lang="en-US" sz="1125" kern="1200" baseline="0">
              <a:solidFill>
                <a:schemeClr val="bg1"/>
              </a:solidFill>
              <a:latin typeface="+mj-lt"/>
              <a:ea typeface="+mn-ea"/>
              <a:cs typeface="+mn-cs"/>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6848" y="6255295"/>
            <a:ext cx="1530556" cy="313207"/>
          </a:xfrm>
          <a:prstGeom prst="rect">
            <a:avLst/>
          </a:prstGeom>
          <a:noFill/>
          <a:ln>
            <a:noFill/>
          </a:ln>
        </p:spPr>
      </p:pic>
    </p:spTree>
    <p:extLst>
      <p:ext uri="{BB962C8B-B14F-4D97-AF65-F5344CB8AC3E}">
        <p14:creationId xmlns:p14="http://schemas.microsoft.com/office/powerpoint/2010/main" val="1644529168"/>
      </p:ext>
    </p:extLst>
  </p:cSld>
  <p:clrMapOvr>
    <a:masterClrMapping/>
  </p:clrMapOvr>
  <p:transition>
    <p:fade/>
  </p:transition>
  <p:extLst>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2"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418" tIns="35708" rIns="71418" bIns="35708" rtlCol="0" anchor="ctr"/>
          <a:lstStyle/>
          <a:p>
            <a:pPr algn="ctr"/>
            <a:endParaRPr lang="en-US" sz="1688"/>
          </a:p>
        </p:txBody>
      </p:sp>
      <p:sp>
        <p:nvSpPr>
          <p:cNvPr id="4" name="Rectangle 3"/>
          <p:cNvSpPr/>
          <p:nvPr/>
        </p:nvSpPr>
        <p:spPr>
          <a:xfrm>
            <a:off x="2"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1418" tIns="35708" rIns="71418" bIns="35708" rtlCol="0" anchor="ctr"/>
          <a:lstStyle/>
          <a:p>
            <a:pPr algn="ctr"/>
            <a:endParaRPr lang="en-US" sz="1688"/>
          </a:p>
        </p:txBody>
      </p:sp>
      <p:sp>
        <p:nvSpPr>
          <p:cNvPr id="8" name="Rectangle 7"/>
          <p:cNvSpPr/>
          <p:nvPr/>
        </p:nvSpPr>
        <p:spPr>
          <a:xfrm>
            <a:off x="2"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1418" tIns="35708" rIns="71418" bIns="35708" rtlCol="0" anchor="ctr"/>
          <a:lstStyle/>
          <a:p>
            <a:pPr algn="ctr"/>
            <a:endParaRPr lang="en-US" sz="1688"/>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3" y="2899238"/>
            <a:ext cx="2881117" cy="1059525"/>
          </a:xfrm>
          <a:prstGeom prst="rect">
            <a:avLst/>
          </a:prstGeom>
        </p:spPr>
      </p:pic>
      <p:sp>
        <p:nvSpPr>
          <p:cNvPr id="6" name="Rectangle 5"/>
          <p:cNvSpPr/>
          <p:nvPr/>
        </p:nvSpPr>
        <p:spPr>
          <a:xfrm>
            <a:off x="2"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1418" tIns="35708" rIns="71418" bIns="35708" rtlCol="0" anchor="ctr"/>
          <a:lstStyle/>
          <a:p>
            <a:pPr algn="ctr"/>
            <a:endParaRPr lang="en-US" sz="1688"/>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3" y="2899238"/>
            <a:ext cx="2881117" cy="1059525"/>
          </a:xfrm>
          <a:prstGeom prst="rect">
            <a:avLst/>
          </a:prstGeom>
        </p:spPr>
      </p:pic>
      <p:sp>
        <p:nvSpPr>
          <p:cNvPr id="9" name="Rectangle 8"/>
          <p:cNvSpPr/>
          <p:nvPr userDrawn="1"/>
        </p:nvSpPr>
        <p:spPr>
          <a:xfrm>
            <a:off x="2"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1418" tIns="35708" rIns="71418" bIns="35708" rtlCol="0" anchor="ctr"/>
          <a:lstStyle/>
          <a:p>
            <a:pPr algn="ctr"/>
            <a:endParaRPr lang="en-US" sz="1688"/>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263" y="3169431"/>
            <a:ext cx="2272096" cy="464952"/>
          </a:xfrm>
          <a:prstGeom prst="rect">
            <a:avLst/>
          </a:prstGeom>
          <a:noFill/>
          <a:ln>
            <a:noFill/>
          </a:ln>
        </p:spPr>
      </p:pic>
    </p:spTree>
    <p:extLst>
      <p:ext uri="{BB962C8B-B14F-4D97-AF65-F5344CB8AC3E}">
        <p14:creationId xmlns:p14="http://schemas.microsoft.com/office/powerpoint/2010/main" val="46041960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2" cy="863600"/>
          </a:xfrm>
        </p:spPr>
        <p:txBody>
          <a:bodyPr anchor="t" anchorCtr="0">
            <a:noAutofit/>
          </a:bodyPr>
          <a:lstStyle>
            <a:lvl1pPr>
              <a:defRPr sz="5331"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4082189053"/>
      </p:ext>
    </p:extLst>
  </p:cSld>
  <p:clrMapOvr>
    <a:masterClrMapping/>
  </p:clrMapOvr>
  <p:transition spd="slow">
    <p:push/>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2" y="573606"/>
            <a:ext cx="12192000"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35" indent="0">
              <a:buNone/>
              <a:defRPr/>
            </a:lvl2pPr>
            <a:lvl3pPr marL="588186" indent="0">
              <a:buNone/>
              <a:defRPr/>
            </a:lvl3pPr>
            <a:lvl4pPr marL="869722" indent="0">
              <a:buNone/>
              <a:defRPr/>
            </a:lvl4pPr>
            <a:lvl5pPr marL="1104996" indent="0">
              <a:buNone/>
              <a:defRPr/>
            </a:lvl5pPr>
          </a:lstStyle>
          <a:p>
            <a:pPr lvl="0"/>
            <a:r>
              <a:rPr lang="en-US"/>
              <a:t>Click to add subtitle</a:t>
            </a:r>
          </a:p>
        </p:txBody>
      </p:sp>
      <p:sp>
        <p:nvSpPr>
          <p:cNvPr id="16" name="Text Placeholder 15"/>
          <p:cNvSpPr>
            <a:spLocks noGrp="1"/>
          </p:cNvSpPr>
          <p:nvPr>
            <p:ph type="body" sz="quarter" idx="14"/>
          </p:nvPr>
        </p:nvSpPr>
        <p:spPr>
          <a:xfrm>
            <a:off x="150852" y="1600201"/>
            <a:ext cx="11890297" cy="17045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p:txBody>
          <a:bodyPr/>
          <a:lstStyle/>
          <a:p>
            <a:endParaRPr lang="en-US">
              <a:solidFill>
                <a:srgbClr val="505050"/>
              </a:solidFill>
            </a:endParaRPr>
          </a:p>
        </p:txBody>
      </p:sp>
    </p:spTree>
    <p:extLst>
      <p:ext uri="{BB962C8B-B14F-4D97-AF65-F5344CB8AC3E}">
        <p14:creationId xmlns:p14="http://schemas.microsoft.com/office/powerpoint/2010/main" val="150070067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02143" y="1752839"/>
            <a:ext cx="6387715" cy="2349680"/>
          </a:xfrm>
          <a:prstGeom prst="rect">
            <a:avLst/>
          </a:prstGeom>
        </p:spPr>
      </p:pic>
      <p:sp>
        <p:nvSpPr>
          <p:cNvPr id="6" name="Text Box 3"/>
          <p:cNvSpPr txBox="1">
            <a:spLocks noChangeArrowheads="1"/>
          </p:cNvSpPr>
          <p:nvPr userDrawn="1"/>
        </p:nvSpPr>
        <p:spPr bwMode="blackWhite">
          <a:xfrm>
            <a:off x="2210353" y="6083197"/>
            <a:ext cx="7771295" cy="630914"/>
          </a:xfrm>
          <a:prstGeom prst="rect">
            <a:avLst/>
          </a:prstGeom>
          <a:noFill/>
          <a:ln w="12700">
            <a:noFill/>
            <a:miter lim="800000"/>
            <a:headEnd type="none" w="sm" len="sm"/>
            <a:tailEnd type="none" w="sm" len="sm"/>
          </a:ln>
          <a:effectLst/>
        </p:spPr>
        <p:txBody>
          <a:bodyPr vert="horz" wrap="square" lIns="91412" tIns="45706" rIns="91412" bIns="45706" numCol="1" anchor="t" anchorCtr="0" compatLnSpc="1">
            <a:prstTxWarp prst="textNoShape">
              <a:avLst/>
            </a:prstTxWarp>
            <a:spAutoFit/>
          </a:bodyPr>
          <a:lstStyle/>
          <a:p>
            <a:pPr algn="ctr" defTabSz="913924" eaLnBrk="0" hangingPunct="0"/>
            <a:r>
              <a:rPr lang="en-US" sz="700" kern="0">
                <a:gradFill>
                  <a:gsLst>
                    <a:gs pos="0">
                      <a:schemeClr val="bg2">
                        <a:lumMod val="10000"/>
                      </a:schemeClr>
                    </a:gs>
                    <a:gs pos="100000">
                      <a:schemeClr val="bg2">
                        <a:lumMod val="10000"/>
                      </a:schemeClr>
                    </a:gs>
                  </a:gsLst>
                  <a:lin ang="5400000" scaled="0"/>
                </a:gradFill>
                <a:cs typeface="Arial" charset="0"/>
              </a:rPr>
              <a:t>© 2016 Microsoft Corporation. All rights reserved. Microsoft, Windows  and other product names are or may be registered trademarks and/or trademarks in the U.S. and/or other countries.</a:t>
            </a:r>
          </a:p>
          <a:p>
            <a:pPr algn="ctr" defTabSz="913924" eaLnBrk="0" hangingPunct="0"/>
            <a:r>
              <a:rPr lang="en-US" sz="700" kern="0">
                <a:gradFill>
                  <a:gsLst>
                    <a:gs pos="0">
                      <a:schemeClr val="bg2">
                        <a:lumMod val="10000"/>
                      </a:schemeClr>
                    </a:gs>
                    <a:gs pos="100000">
                      <a:schemeClr val="bg2">
                        <a:lumMod val="10000"/>
                      </a:schemeClr>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kern="0">
                <a:gradFill>
                  <a:gsLst>
                    <a:gs pos="0">
                      <a:schemeClr val="bg2">
                        <a:lumMod val="10000"/>
                      </a:schemeClr>
                    </a:gs>
                    <a:gs pos="100000">
                      <a:schemeClr val="bg2">
                        <a:lumMod val="10000"/>
                      </a:schemeClr>
                    </a:gs>
                  </a:gsLst>
                  <a:lin ang="5400000" scaled="0"/>
                </a:gradFill>
                <a:cs typeface="Arial" charset="0"/>
              </a:rPr>
            </a:br>
            <a:r>
              <a:rPr lang="en-US" sz="700" kern="0">
                <a:gradFill>
                  <a:gsLst>
                    <a:gs pos="0">
                      <a:schemeClr val="bg2">
                        <a:lumMod val="10000"/>
                      </a:schemeClr>
                    </a:gs>
                    <a:gs pos="100000">
                      <a:schemeClr val="bg2">
                        <a:lumMod val="10000"/>
                      </a:schemeClr>
                    </a:gs>
                  </a:gsLst>
                  <a:lin ang="5400000" scaled="0"/>
                </a:gradFill>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288476256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695529"/>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695529"/>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77088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5FE9CA-44FE-4DB0-8990-49A3060B64AE}" type="datetimeFigureOut">
              <a:rPr lang="en-US" smtClean="0"/>
              <a:t>6/5/2019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9F7B05-0254-42DC-8F83-A4659B535561}" type="slidenum">
              <a:rPr lang="en-US" smtClean="0"/>
              <a:t>‹#›</a:t>
            </a:fld>
            <a:endParaRPr lang="en-US"/>
          </a:p>
        </p:txBody>
      </p:sp>
    </p:spTree>
    <p:extLst>
      <p:ext uri="{BB962C8B-B14F-4D97-AF65-F5344CB8AC3E}">
        <p14:creationId xmlns:p14="http://schemas.microsoft.com/office/powerpoint/2010/main" val="366675654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5" name="Footer Placeholder 1"/>
          <p:cNvSpPr>
            <a:spLocks noGrp="1"/>
          </p:cNvSpPr>
          <p:nvPr>
            <p:ph type="ftr" sz="quarter" idx="10"/>
          </p:nvPr>
        </p:nvSpPr>
        <p:spPr>
          <a:xfrm>
            <a:off x="150867" y="6581262"/>
            <a:ext cx="3861807" cy="184666"/>
          </a:xfrm>
          <a:prstGeom prst="rect">
            <a:avLst/>
          </a:prstGeom>
        </p:spPr>
        <p:txBody>
          <a:bodyPr/>
          <a:lstStyle/>
          <a:p>
            <a:pPr defTabSz="914225"/>
            <a:r>
              <a:rPr lang="en-US">
                <a:solidFill>
                  <a:srgbClr val="292929"/>
                </a:solidFill>
              </a:rPr>
              <a:t>Microsoft Confidential</a:t>
            </a:r>
          </a:p>
        </p:txBody>
      </p:sp>
      <p:sp>
        <p:nvSpPr>
          <p:cNvPr id="3" name="Picture Placeholder 2"/>
          <p:cNvSpPr>
            <a:spLocks noGrp="1"/>
          </p:cNvSpPr>
          <p:nvPr>
            <p:ph type="pic" sz="quarter" idx="11"/>
          </p:nvPr>
        </p:nvSpPr>
        <p:spPr>
          <a:xfrm>
            <a:off x="0" y="0"/>
            <a:ext cx="12192000" cy="6858000"/>
          </a:xfrm>
        </p:spPr>
        <p:txBody>
          <a:bodyPr/>
          <a:lstStyle/>
          <a:p>
            <a:endParaRPr lang="en-US"/>
          </a:p>
        </p:txBody>
      </p:sp>
      <p:sp>
        <p:nvSpPr>
          <p:cNvPr id="4" name="Title 1"/>
          <p:cNvSpPr>
            <a:spLocks noGrp="1"/>
          </p:cNvSpPr>
          <p:nvPr>
            <p:ph type="title"/>
          </p:nvPr>
        </p:nvSpPr>
        <p:spPr>
          <a:xfrm>
            <a:off x="519253" y="228615"/>
            <a:ext cx="11151917" cy="609399"/>
          </a:xfrm>
        </p:spPr>
        <p:txBody>
          <a:bodyPr/>
          <a:lstStyle/>
          <a:p>
            <a:r>
              <a:rPr lang="en-US"/>
              <a:t>Click to edit Master title style</a:t>
            </a:r>
          </a:p>
        </p:txBody>
      </p:sp>
    </p:spTree>
    <p:extLst>
      <p:ext uri="{BB962C8B-B14F-4D97-AF65-F5344CB8AC3E}">
        <p14:creationId xmlns:p14="http://schemas.microsoft.com/office/powerpoint/2010/main" val="66490552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96760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Walkin_2">
    <p:bg>
      <p:bgRef idx="1001">
        <a:schemeClr val="bg2"/>
      </p:bgRef>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6837" r="8602"/>
          <a:stretch/>
        </p:blipFill>
        <p:spPr>
          <a:xfrm>
            <a:off x="0" y="0"/>
            <a:ext cx="12191999" cy="5222084"/>
          </a:xfrm>
          <a:prstGeom prst="rect">
            <a:avLst/>
          </a:prstGeom>
        </p:spPr>
      </p:pic>
      <p:sp>
        <p:nvSpPr>
          <p:cNvPr id="14" name="Rectangle 13"/>
          <p:cNvSpPr/>
          <p:nvPr userDrawn="1"/>
        </p:nvSpPr>
        <p:spPr bwMode="black">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ltGray">
          <a:xfrm>
            <a:off x="0" y="5222084"/>
            <a:ext cx="12192000" cy="16359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userDrawn="1"/>
        </p:nvSpPr>
        <p:spPr>
          <a:xfrm>
            <a:off x="269239" y="2650412"/>
            <a:ext cx="6274974" cy="724246"/>
          </a:xfrm>
          <a:prstGeom prst="rect">
            <a:avLst/>
          </a:prstGeom>
          <a:noFill/>
        </p:spPr>
        <p:txBody>
          <a:bodyPr wrap="square" lIns="179285" tIns="143428" rIns="179285" bIns="143428" rtlCol="0">
            <a:spAutoFit/>
          </a:bodyPr>
          <a:lstStyle/>
          <a:p>
            <a:pPr algn="l" defTabSz="914367" rtl="0" eaLnBrk="1" latinLnBrk="0" hangingPunct="1">
              <a:lnSpc>
                <a:spcPct val="90000"/>
              </a:lnSpc>
              <a:spcBef>
                <a:spcPct val="0"/>
              </a:spcBef>
              <a:spcAft>
                <a:spcPts val="588"/>
              </a:spcAft>
              <a:buNone/>
            </a:pPr>
            <a:r>
              <a:rPr lang="en-US" sz="3137" b="0" kern="1200" cap="none" spc="-100" baseline="0">
                <a:ln w="3175">
                  <a:noFill/>
                </a:ln>
                <a:gradFill>
                  <a:gsLst>
                    <a:gs pos="50442">
                      <a:schemeClr val="tx1"/>
                    </a:gs>
                    <a:gs pos="31000">
                      <a:schemeClr val="tx1"/>
                    </a:gs>
                  </a:gsLst>
                  <a:lin ang="5400000" scaled="0"/>
                </a:gradFill>
                <a:effectLst/>
                <a:latin typeface="+mj-lt"/>
                <a:ea typeface="+mn-ea"/>
                <a:cs typeface="Segoe UI" pitchFamily="34" charset="0"/>
              </a:rPr>
              <a:t>Title</a:t>
            </a:r>
          </a:p>
        </p:txBody>
      </p:sp>
      <p:sp>
        <p:nvSpPr>
          <p:cNvPr id="16" name="TextBox 15"/>
          <p:cNvSpPr txBox="1"/>
          <p:nvPr userDrawn="1"/>
        </p:nvSpPr>
        <p:spPr>
          <a:xfrm>
            <a:off x="269240" y="3877271"/>
            <a:ext cx="6274975" cy="66992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sz="2745" kern="1200" spc="0" baseline="0">
                <a:gradFill>
                  <a:gsLst>
                    <a:gs pos="50442">
                      <a:schemeClr val="tx1"/>
                    </a:gs>
                    <a:gs pos="31000">
                      <a:schemeClr val="tx1"/>
                    </a:gs>
                  </a:gsLst>
                  <a:lin ang="5400000" scaled="0"/>
                </a:gradFill>
                <a:latin typeface="+mj-lt"/>
                <a:ea typeface="+mn-ea"/>
                <a:cs typeface="+mn-cs"/>
              </a:rPr>
              <a:t>Subtitle</a:t>
            </a:r>
          </a:p>
        </p:txBody>
      </p:sp>
    </p:spTree>
    <p:extLst>
      <p:ext uri="{BB962C8B-B14F-4D97-AF65-F5344CB8AC3E}">
        <p14:creationId xmlns:p14="http://schemas.microsoft.com/office/powerpoint/2010/main" val="3071899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3072" r="22539"/>
          <a:stretch/>
        </p:blipFill>
        <p:spPr>
          <a:xfrm>
            <a:off x="0" y="0"/>
            <a:ext cx="12191999" cy="6858000"/>
          </a:xfrm>
          <a:prstGeom prst="rect">
            <a:avLst/>
          </a:prstGeom>
        </p:spPr>
      </p:pic>
      <p:sp>
        <p:nvSpPr>
          <p:cNvPr id="14" name="Rectangle 13"/>
          <p:cNvSpPr/>
          <p:nvPr userDrawn="1"/>
        </p:nvSpPr>
        <p:spPr bwMode="black">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ltGray">
          <a:xfrm>
            <a:off x="-1" y="0"/>
            <a:ext cx="788883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0" hasCustomPrompt="1"/>
          </p:nvPr>
        </p:nvSpPr>
        <p:spPr>
          <a:xfrm>
            <a:off x="448213" y="1789073"/>
            <a:ext cx="6813451" cy="1538050"/>
          </a:xfrm>
        </p:spPr>
        <p:txBody>
          <a:bodyPr tIns="731520" bIns="146304" anchor="b" anchorCtr="0"/>
          <a:lstStyle>
            <a:lvl1pPr marL="0" indent="0" algn="l" defTabSz="914367" rtl="0" eaLnBrk="1" latinLnBrk="0" hangingPunct="1">
              <a:lnSpc>
                <a:spcPct val="90000"/>
              </a:lnSpc>
              <a:spcBef>
                <a:spcPct val="0"/>
              </a:spcBef>
              <a:spcAft>
                <a:spcPts val="588"/>
              </a:spcAft>
              <a:buNone/>
              <a:defRPr lang="en-US" sz="4705" b="0" kern="1200" cap="none" spc="-100" baseline="0" smtClean="0">
                <a:ln w="3175">
                  <a:noFill/>
                </a:ln>
                <a:gradFill>
                  <a:gsLst>
                    <a:gs pos="5310">
                      <a:schemeClr val="tx1"/>
                    </a:gs>
                    <a:gs pos="19469">
                      <a:schemeClr val="tx1"/>
                    </a:gs>
                  </a:gsLst>
                  <a:lin ang="5400000" scaled="0"/>
                </a:gradFill>
                <a:effectLst/>
                <a:latin typeface="+mj-lt"/>
                <a:ea typeface="+mn-ea"/>
                <a:cs typeface="Segoe UI" pitchFamily="34" charset="0"/>
              </a:defRPr>
            </a:lvl1pPr>
            <a:lvl2pPr marL="0" indent="0" algn="l" defTabSz="914367" rtl="0" eaLnBrk="1" latinLnBrk="0" hangingPunct="1">
              <a:lnSpc>
                <a:spcPct val="90000"/>
              </a:lnSpc>
              <a:spcBef>
                <a:spcPct val="0"/>
              </a:spcBef>
              <a:spcAft>
                <a:spcPts val="588"/>
              </a:spcAft>
              <a:buNone/>
              <a:defRPr lang="en-US" sz="3137" b="0" kern="1200" cap="none" spc="-100" baseline="0" smtClean="0">
                <a:ln w="3175">
                  <a:noFill/>
                </a:ln>
                <a:gradFill>
                  <a:gsLst>
                    <a:gs pos="5310">
                      <a:schemeClr val="tx1"/>
                    </a:gs>
                    <a:gs pos="19469">
                      <a:schemeClr val="tx1"/>
                    </a:gs>
                  </a:gsLst>
                  <a:lin ang="5400000" scaled="0"/>
                </a:gradFill>
                <a:effectLst/>
                <a:latin typeface="+mj-lt"/>
                <a:ea typeface="+mn-ea"/>
                <a:cs typeface="Segoe UI" pitchFamily="34" charset="0"/>
              </a:defRPr>
            </a:lvl2pPr>
            <a:lvl3pPr marL="0" indent="0" algn="l" defTabSz="914367" rtl="0" eaLnBrk="1" latinLnBrk="0" hangingPunct="1">
              <a:lnSpc>
                <a:spcPct val="90000"/>
              </a:lnSpc>
              <a:spcBef>
                <a:spcPct val="0"/>
              </a:spcBef>
              <a:spcAft>
                <a:spcPts val="588"/>
              </a:spcAft>
              <a:buNone/>
              <a:defRPr lang="en-US" sz="3137" b="0" kern="1200" cap="none" spc="-100" baseline="0" smtClean="0">
                <a:ln w="3175">
                  <a:noFill/>
                </a:ln>
                <a:gradFill>
                  <a:gsLst>
                    <a:gs pos="5310">
                      <a:schemeClr val="tx1"/>
                    </a:gs>
                    <a:gs pos="19469">
                      <a:schemeClr val="tx1"/>
                    </a:gs>
                  </a:gsLst>
                  <a:lin ang="5400000" scaled="0"/>
                </a:gradFill>
                <a:effectLst/>
                <a:latin typeface="+mj-lt"/>
                <a:ea typeface="+mn-ea"/>
                <a:cs typeface="Segoe UI" pitchFamily="34" charset="0"/>
              </a:defRPr>
            </a:lvl3pPr>
            <a:lvl4pPr marL="0" indent="0" algn="l" defTabSz="914367" rtl="0" eaLnBrk="1" latinLnBrk="0" hangingPunct="1">
              <a:lnSpc>
                <a:spcPct val="90000"/>
              </a:lnSpc>
              <a:spcBef>
                <a:spcPct val="0"/>
              </a:spcBef>
              <a:spcAft>
                <a:spcPts val="588"/>
              </a:spcAft>
              <a:buNone/>
              <a:defRPr lang="en-US" sz="3137" b="0" kern="1200" cap="none" spc="-100" baseline="0" smtClean="0">
                <a:ln w="3175">
                  <a:noFill/>
                </a:ln>
                <a:gradFill>
                  <a:gsLst>
                    <a:gs pos="5310">
                      <a:schemeClr val="tx1"/>
                    </a:gs>
                    <a:gs pos="19469">
                      <a:schemeClr val="tx1"/>
                    </a:gs>
                  </a:gsLst>
                  <a:lin ang="5400000" scaled="0"/>
                </a:gradFill>
                <a:effectLst/>
                <a:latin typeface="+mj-lt"/>
                <a:ea typeface="+mn-ea"/>
                <a:cs typeface="Segoe UI" pitchFamily="34" charset="0"/>
              </a:defRPr>
            </a:lvl4pPr>
            <a:lvl5pPr marL="0" indent="0" algn="l" defTabSz="914367" rtl="0" eaLnBrk="1" latinLnBrk="0" hangingPunct="1">
              <a:lnSpc>
                <a:spcPct val="90000"/>
              </a:lnSpc>
              <a:spcBef>
                <a:spcPct val="0"/>
              </a:spcBef>
              <a:spcAft>
                <a:spcPts val="588"/>
              </a:spcAft>
              <a:buNone/>
              <a:defRPr lang="en-US" sz="3137" b="0" kern="1200" cap="none" spc="-100" baseline="0">
                <a:ln w="3175">
                  <a:noFill/>
                </a:ln>
                <a:gradFill>
                  <a:gsLst>
                    <a:gs pos="5310">
                      <a:schemeClr val="tx1"/>
                    </a:gs>
                    <a:gs pos="19469">
                      <a:schemeClr val="tx1"/>
                    </a:gs>
                  </a:gsLst>
                  <a:lin ang="5400000" scaled="0"/>
                </a:gradFill>
                <a:effectLst/>
                <a:latin typeface="+mj-lt"/>
                <a:ea typeface="+mn-ea"/>
                <a:cs typeface="Segoe UI" pitchFamily="34" charset="0"/>
              </a:defRPr>
            </a:lvl5pPr>
          </a:lstStyle>
          <a:p>
            <a:pPr lvl="0"/>
            <a:r>
              <a:rPr lang="en-US"/>
              <a:t>Title Here</a:t>
            </a:r>
          </a:p>
        </p:txBody>
      </p:sp>
      <p:sp>
        <p:nvSpPr>
          <p:cNvPr id="11" name="Text Placeholder 2"/>
          <p:cNvSpPr>
            <a:spLocks noGrp="1"/>
          </p:cNvSpPr>
          <p:nvPr>
            <p:ph type="body" sz="quarter" idx="11" hasCustomPrompt="1"/>
          </p:nvPr>
        </p:nvSpPr>
        <p:spPr>
          <a:xfrm>
            <a:off x="448213" y="3346729"/>
            <a:ext cx="6813451" cy="989566"/>
          </a:xfrm>
        </p:spPr>
        <p:txBody>
          <a:bodyPr tIns="146304" bIns="457200" anchor="t" anchorCtr="0"/>
          <a:lstStyle>
            <a:lvl1pPr marL="0" indent="0" algn="l" defTabSz="914367" rtl="0" eaLnBrk="1" latinLnBrk="0" hangingPunct="1">
              <a:lnSpc>
                <a:spcPct val="90000"/>
              </a:lnSpc>
              <a:spcBef>
                <a:spcPct val="0"/>
              </a:spcBef>
              <a:spcAft>
                <a:spcPts val="588"/>
              </a:spcAft>
              <a:buNone/>
              <a:defRPr lang="en-US" sz="2745" kern="1200" spc="0" baseline="0" dirty="0">
                <a:gradFill>
                  <a:gsLst>
                    <a:gs pos="54867">
                      <a:schemeClr val="tx1"/>
                    </a:gs>
                    <a:gs pos="44000">
                      <a:schemeClr val="tx1"/>
                    </a:gs>
                  </a:gsLst>
                  <a:lin ang="5400000" scaled="0"/>
                </a:gradFill>
                <a:latin typeface="+mj-lt"/>
                <a:ea typeface="+mn-ea"/>
                <a:cs typeface="+mn-cs"/>
              </a:defRPr>
            </a:lvl1pPr>
            <a:lvl2pPr marL="0" indent="0" algn="l" defTabSz="914367" rtl="0" eaLnBrk="1" latinLnBrk="0" hangingPunct="1">
              <a:lnSpc>
                <a:spcPct val="90000"/>
              </a:lnSpc>
              <a:spcBef>
                <a:spcPct val="0"/>
              </a:spcBef>
              <a:spcAft>
                <a:spcPts val="588"/>
              </a:spcAft>
              <a:buNone/>
              <a:defRPr lang="en-US" sz="3137" b="0" kern="1200" cap="none" spc="-100" baseline="0" smtClean="0">
                <a:ln w="3175">
                  <a:noFill/>
                </a:ln>
                <a:gradFill>
                  <a:gsLst>
                    <a:gs pos="5310">
                      <a:schemeClr val="tx1"/>
                    </a:gs>
                    <a:gs pos="19469">
                      <a:schemeClr val="tx1"/>
                    </a:gs>
                  </a:gsLst>
                  <a:lin ang="5400000" scaled="0"/>
                </a:gradFill>
                <a:effectLst/>
                <a:latin typeface="+mj-lt"/>
                <a:ea typeface="+mn-ea"/>
                <a:cs typeface="Segoe UI" pitchFamily="34" charset="0"/>
              </a:defRPr>
            </a:lvl2pPr>
            <a:lvl3pPr marL="0" indent="0" algn="l" defTabSz="914367" rtl="0" eaLnBrk="1" latinLnBrk="0" hangingPunct="1">
              <a:lnSpc>
                <a:spcPct val="90000"/>
              </a:lnSpc>
              <a:spcBef>
                <a:spcPct val="0"/>
              </a:spcBef>
              <a:spcAft>
                <a:spcPts val="588"/>
              </a:spcAft>
              <a:buNone/>
              <a:defRPr lang="en-US" sz="3137" b="0" kern="1200" cap="none" spc="-100" baseline="0" smtClean="0">
                <a:ln w="3175">
                  <a:noFill/>
                </a:ln>
                <a:gradFill>
                  <a:gsLst>
                    <a:gs pos="5310">
                      <a:schemeClr val="tx1"/>
                    </a:gs>
                    <a:gs pos="19469">
                      <a:schemeClr val="tx1"/>
                    </a:gs>
                  </a:gsLst>
                  <a:lin ang="5400000" scaled="0"/>
                </a:gradFill>
                <a:effectLst/>
                <a:latin typeface="+mj-lt"/>
                <a:ea typeface="+mn-ea"/>
                <a:cs typeface="Segoe UI" pitchFamily="34" charset="0"/>
              </a:defRPr>
            </a:lvl3pPr>
            <a:lvl4pPr marL="0" indent="0" algn="l" defTabSz="914367" rtl="0" eaLnBrk="1" latinLnBrk="0" hangingPunct="1">
              <a:lnSpc>
                <a:spcPct val="90000"/>
              </a:lnSpc>
              <a:spcBef>
                <a:spcPct val="0"/>
              </a:spcBef>
              <a:spcAft>
                <a:spcPts val="588"/>
              </a:spcAft>
              <a:buNone/>
              <a:defRPr lang="en-US" sz="3137" b="0" kern="1200" cap="none" spc="-100" baseline="0" smtClean="0">
                <a:ln w="3175">
                  <a:noFill/>
                </a:ln>
                <a:gradFill>
                  <a:gsLst>
                    <a:gs pos="5310">
                      <a:schemeClr val="tx1"/>
                    </a:gs>
                    <a:gs pos="19469">
                      <a:schemeClr val="tx1"/>
                    </a:gs>
                  </a:gsLst>
                  <a:lin ang="5400000" scaled="0"/>
                </a:gradFill>
                <a:effectLst/>
                <a:latin typeface="+mj-lt"/>
                <a:ea typeface="+mn-ea"/>
                <a:cs typeface="Segoe UI" pitchFamily="34" charset="0"/>
              </a:defRPr>
            </a:lvl4pPr>
            <a:lvl5pPr marL="0" indent="0" algn="l" defTabSz="914367" rtl="0" eaLnBrk="1" latinLnBrk="0" hangingPunct="1">
              <a:lnSpc>
                <a:spcPct val="90000"/>
              </a:lnSpc>
              <a:spcBef>
                <a:spcPct val="0"/>
              </a:spcBef>
              <a:spcAft>
                <a:spcPts val="588"/>
              </a:spcAft>
              <a:buNone/>
              <a:defRPr lang="en-US" sz="3137" b="0" kern="1200" cap="none" spc="-100" baseline="0">
                <a:ln w="3175">
                  <a:noFill/>
                </a:ln>
                <a:gradFill>
                  <a:gsLst>
                    <a:gs pos="5310">
                      <a:schemeClr val="tx1"/>
                    </a:gs>
                    <a:gs pos="19469">
                      <a:schemeClr val="tx1"/>
                    </a:gs>
                  </a:gsLst>
                  <a:lin ang="5400000" scaled="0"/>
                </a:gradFill>
                <a:effectLst/>
                <a:latin typeface="+mj-lt"/>
                <a:ea typeface="+mn-ea"/>
                <a:cs typeface="Segoe UI" pitchFamily="34" charset="0"/>
              </a:defRPr>
            </a:lvl5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Tree>
    <p:extLst>
      <p:ext uri="{BB962C8B-B14F-4D97-AF65-F5344CB8AC3E}">
        <p14:creationId xmlns:p14="http://schemas.microsoft.com/office/powerpoint/2010/main" val="1107545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_Title Slide">
    <p:bg>
      <p:bgRef idx="1001">
        <a:schemeClr val="bg2"/>
      </p:bgRef>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3072" r="22539"/>
          <a:stretch/>
        </p:blipFill>
        <p:spPr>
          <a:xfrm>
            <a:off x="0" y="0"/>
            <a:ext cx="12191999" cy="6858000"/>
          </a:xfrm>
          <a:prstGeom prst="rect">
            <a:avLst/>
          </a:prstGeom>
        </p:spPr>
      </p:pic>
      <p:sp>
        <p:nvSpPr>
          <p:cNvPr id="14" name="Rectangle 13"/>
          <p:cNvSpPr/>
          <p:nvPr userDrawn="1"/>
        </p:nvSpPr>
        <p:spPr bwMode="black">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ltGray">
          <a:xfrm>
            <a:off x="7888830" y="0"/>
            <a:ext cx="430317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0" hasCustomPrompt="1"/>
          </p:nvPr>
        </p:nvSpPr>
        <p:spPr>
          <a:xfrm>
            <a:off x="448213" y="1789073"/>
            <a:ext cx="6813451" cy="1538050"/>
          </a:xfrm>
        </p:spPr>
        <p:txBody>
          <a:bodyPr tIns="731520" bIns="146304" anchor="b" anchorCtr="0"/>
          <a:lstStyle>
            <a:lvl1pPr marL="0" indent="0" algn="l" defTabSz="914367" rtl="0" eaLnBrk="1" latinLnBrk="0" hangingPunct="1">
              <a:lnSpc>
                <a:spcPct val="90000"/>
              </a:lnSpc>
              <a:spcBef>
                <a:spcPct val="0"/>
              </a:spcBef>
              <a:spcAft>
                <a:spcPts val="588"/>
              </a:spcAft>
              <a:buNone/>
              <a:defRPr lang="en-US" sz="4705" b="0" kern="1200" cap="none" spc="-100" baseline="0" smtClean="0">
                <a:ln w="3175">
                  <a:noFill/>
                </a:ln>
                <a:gradFill>
                  <a:gsLst>
                    <a:gs pos="5310">
                      <a:schemeClr val="tx1"/>
                    </a:gs>
                    <a:gs pos="19469">
                      <a:schemeClr val="tx1"/>
                    </a:gs>
                  </a:gsLst>
                  <a:lin ang="5400000" scaled="0"/>
                </a:gradFill>
                <a:effectLst/>
                <a:latin typeface="+mj-lt"/>
                <a:ea typeface="+mn-ea"/>
                <a:cs typeface="Segoe UI" pitchFamily="34" charset="0"/>
              </a:defRPr>
            </a:lvl1pPr>
            <a:lvl2pPr marL="0" indent="0" algn="l" defTabSz="914367" rtl="0" eaLnBrk="1" latinLnBrk="0" hangingPunct="1">
              <a:lnSpc>
                <a:spcPct val="90000"/>
              </a:lnSpc>
              <a:spcBef>
                <a:spcPct val="0"/>
              </a:spcBef>
              <a:spcAft>
                <a:spcPts val="588"/>
              </a:spcAft>
              <a:buNone/>
              <a:defRPr lang="en-US" sz="3137" b="0" kern="1200" cap="none" spc="-100" baseline="0" smtClean="0">
                <a:ln w="3175">
                  <a:noFill/>
                </a:ln>
                <a:gradFill>
                  <a:gsLst>
                    <a:gs pos="5310">
                      <a:schemeClr val="tx1"/>
                    </a:gs>
                    <a:gs pos="19469">
                      <a:schemeClr val="tx1"/>
                    </a:gs>
                  </a:gsLst>
                  <a:lin ang="5400000" scaled="0"/>
                </a:gradFill>
                <a:effectLst/>
                <a:latin typeface="+mj-lt"/>
                <a:ea typeface="+mn-ea"/>
                <a:cs typeface="Segoe UI" pitchFamily="34" charset="0"/>
              </a:defRPr>
            </a:lvl2pPr>
            <a:lvl3pPr marL="0" indent="0" algn="l" defTabSz="914367" rtl="0" eaLnBrk="1" latinLnBrk="0" hangingPunct="1">
              <a:lnSpc>
                <a:spcPct val="90000"/>
              </a:lnSpc>
              <a:spcBef>
                <a:spcPct val="0"/>
              </a:spcBef>
              <a:spcAft>
                <a:spcPts val="588"/>
              </a:spcAft>
              <a:buNone/>
              <a:defRPr lang="en-US" sz="3137" b="0" kern="1200" cap="none" spc="-100" baseline="0" smtClean="0">
                <a:ln w="3175">
                  <a:noFill/>
                </a:ln>
                <a:gradFill>
                  <a:gsLst>
                    <a:gs pos="5310">
                      <a:schemeClr val="tx1"/>
                    </a:gs>
                    <a:gs pos="19469">
                      <a:schemeClr val="tx1"/>
                    </a:gs>
                  </a:gsLst>
                  <a:lin ang="5400000" scaled="0"/>
                </a:gradFill>
                <a:effectLst/>
                <a:latin typeface="+mj-lt"/>
                <a:ea typeface="+mn-ea"/>
                <a:cs typeface="Segoe UI" pitchFamily="34" charset="0"/>
              </a:defRPr>
            </a:lvl3pPr>
            <a:lvl4pPr marL="0" indent="0" algn="l" defTabSz="914367" rtl="0" eaLnBrk="1" latinLnBrk="0" hangingPunct="1">
              <a:lnSpc>
                <a:spcPct val="90000"/>
              </a:lnSpc>
              <a:spcBef>
                <a:spcPct val="0"/>
              </a:spcBef>
              <a:spcAft>
                <a:spcPts val="588"/>
              </a:spcAft>
              <a:buNone/>
              <a:defRPr lang="en-US" sz="3137" b="0" kern="1200" cap="none" spc="-100" baseline="0" smtClean="0">
                <a:ln w="3175">
                  <a:noFill/>
                </a:ln>
                <a:gradFill>
                  <a:gsLst>
                    <a:gs pos="5310">
                      <a:schemeClr val="tx1"/>
                    </a:gs>
                    <a:gs pos="19469">
                      <a:schemeClr val="tx1"/>
                    </a:gs>
                  </a:gsLst>
                  <a:lin ang="5400000" scaled="0"/>
                </a:gradFill>
                <a:effectLst/>
                <a:latin typeface="+mj-lt"/>
                <a:ea typeface="+mn-ea"/>
                <a:cs typeface="Segoe UI" pitchFamily="34" charset="0"/>
              </a:defRPr>
            </a:lvl4pPr>
            <a:lvl5pPr marL="0" indent="0" algn="l" defTabSz="914367" rtl="0" eaLnBrk="1" latinLnBrk="0" hangingPunct="1">
              <a:lnSpc>
                <a:spcPct val="90000"/>
              </a:lnSpc>
              <a:spcBef>
                <a:spcPct val="0"/>
              </a:spcBef>
              <a:spcAft>
                <a:spcPts val="588"/>
              </a:spcAft>
              <a:buNone/>
              <a:defRPr lang="en-US" sz="3137" b="0" kern="1200" cap="none" spc="-100" baseline="0">
                <a:ln w="3175">
                  <a:noFill/>
                </a:ln>
                <a:gradFill>
                  <a:gsLst>
                    <a:gs pos="5310">
                      <a:schemeClr val="tx1"/>
                    </a:gs>
                    <a:gs pos="19469">
                      <a:schemeClr val="tx1"/>
                    </a:gs>
                  </a:gsLst>
                  <a:lin ang="5400000" scaled="0"/>
                </a:gradFill>
                <a:effectLst/>
                <a:latin typeface="+mj-lt"/>
                <a:ea typeface="+mn-ea"/>
                <a:cs typeface="Segoe UI" pitchFamily="34" charset="0"/>
              </a:defRPr>
            </a:lvl5pPr>
          </a:lstStyle>
          <a:p>
            <a:pPr lvl="0"/>
            <a:r>
              <a:rPr lang="en-US"/>
              <a:t>Title Here</a:t>
            </a:r>
          </a:p>
        </p:txBody>
      </p:sp>
      <p:sp>
        <p:nvSpPr>
          <p:cNvPr id="11" name="Text Placeholder 2"/>
          <p:cNvSpPr>
            <a:spLocks noGrp="1"/>
          </p:cNvSpPr>
          <p:nvPr>
            <p:ph type="body" sz="quarter" idx="11" hasCustomPrompt="1"/>
          </p:nvPr>
        </p:nvSpPr>
        <p:spPr>
          <a:xfrm>
            <a:off x="448213" y="3346729"/>
            <a:ext cx="6813451" cy="989566"/>
          </a:xfrm>
        </p:spPr>
        <p:txBody>
          <a:bodyPr tIns="146304" bIns="457200" anchor="t" anchorCtr="0"/>
          <a:lstStyle>
            <a:lvl1pPr marL="0" indent="0" algn="l" defTabSz="914367" rtl="0" eaLnBrk="1" latinLnBrk="0" hangingPunct="1">
              <a:lnSpc>
                <a:spcPct val="90000"/>
              </a:lnSpc>
              <a:spcBef>
                <a:spcPct val="0"/>
              </a:spcBef>
              <a:spcAft>
                <a:spcPts val="588"/>
              </a:spcAft>
              <a:buNone/>
              <a:defRPr lang="en-US" sz="2745" kern="1200" spc="0" baseline="0" dirty="0">
                <a:gradFill>
                  <a:gsLst>
                    <a:gs pos="54867">
                      <a:schemeClr val="tx1"/>
                    </a:gs>
                    <a:gs pos="44000">
                      <a:schemeClr val="tx1"/>
                    </a:gs>
                  </a:gsLst>
                  <a:lin ang="5400000" scaled="0"/>
                </a:gradFill>
                <a:latin typeface="+mj-lt"/>
                <a:ea typeface="+mn-ea"/>
                <a:cs typeface="+mn-cs"/>
              </a:defRPr>
            </a:lvl1pPr>
            <a:lvl2pPr marL="0" indent="0" algn="l" defTabSz="914367" rtl="0" eaLnBrk="1" latinLnBrk="0" hangingPunct="1">
              <a:lnSpc>
                <a:spcPct val="90000"/>
              </a:lnSpc>
              <a:spcBef>
                <a:spcPct val="0"/>
              </a:spcBef>
              <a:spcAft>
                <a:spcPts val="588"/>
              </a:spcAft>
              <a:buNone/>
              <a:defRPr lang="en-US" sz="3137" b="0" kern="1200" cap="none" spc="-100" baseline="0" smtClean="0">
                <a:ln w="3175">
                  <a:noFill/>
                </a:ln>
                <a:gradFill>
                  <a:gsLst>
                    <a:gs pos="5310">
                      <a:schemeClr val="tx1"/>
                    </a:gs>
                    <a:gs pos="19469">
                      <a:schemeClr val="tx1"/>
                    </a:gs>
                  </a:gsLst>
                  <a:lin ang="5400000" scaled="0"/>
                </a:gradFill>
                <a:effectLst/>
                <a:latin typeface="+mj-lt"/>
                <a:ea typeface="+mn-ea"/>
                <a:cs typeface="Segoe UI" pitchFamily="34" charset="0"/>
              </a:defRPr>
            </a:lvl2pPr>
            <a:lvl3pPr marL="0" indent="0" algn="l" defTabSz="914367" rtl="0" eaLnBrk="1" latinLnBrk="0" hangingPunct="1">
              <a:lnSpc>
                <a:spcPct val="90000"/>
              </a:lnSpc>
              <a:spcBef>
                <a:spcPct val="0"/>
              </a:spcBef>
              <a:spcAft>
                <a:spcPts val="588"/>
              </a:spcAft>
              <a:buNone/>
              <a:defRPr lang="en-US" sz="3137" b="0" kern="1200" cap="none" spc="-100" baseline="0" smtClean="0">
                <a:ln w="3175">
                  <a:noFill/>
                </a:ln>
                <a:gradFill>
                  <a:gsLst>
                    <a:gs pos="5310">
                      <a:schemeClr val="tx1"/>
                    </a:gs>
                    <a:gs pos="19469">
                      <a:schemeClr val="tx1"/>
                    </a:gs>
                  </a:gsLst>
                  <a:lin ang="5400000" scaled="0"/>
                </a:gradFill>
                <a:effectLst/>
                <a:latin typeface="+mj-lt"/>
                <a:ea typeface="+mn-ea"/>
                <a:cs typeface="Segoe UI" pitchFamily="34" charset="0"/>
              </a:defRPr>
            </a:lvl3pPr>
            <a:lvl4pPr marL="0" indent="0" algn="l" defTabSz="914367" rtl="0" eaLnBrk="1" latinLnBrk="0" hangingPunct="1">
              <a:lnSpc>
                <a:spcPct val="90000"/>
              </a:lnSpc>
              <a:spcBef>
                <a:spcPct val="0"/>
              </a:spcBef>
              <a:spcAft>
                <a:spcPts val="588"/>
              </a:spcAft>
              <a:buNone/>
              <a:defRPr lang="en-US" sz="3137" b="0" kern="1200" cap="none" spc="-100" baseline="0" smtClean="0">
                <a:ln w="3175">
                  <a:noFill/>
                </a:ln>
                <a:gradFill>
                  <a:gsLst>
                    <a:gs pos="5310">
                      <a:schemeClr val="tx1"/>
                    </a:gs>
                    <a:gs pos="19469">
                      <a:schemeClr val="tx1"/>
                    </a:gs>
                  </a:gsLst>
                  <a:lin ang="5400000" scaled="0"/>
                </a:gradFill>
                <a:effectLst/>
                <a:latin typeface="+mj-lt"/>
                <a:ea typeface="+mn-ea"/>
                <a:cs typeface="Segoe UI" pitchFamily="34" charset="0"/>
              </a:defRPr>
            </a:lvl4pPr>
            <a:lvl5pPr marL="0" indent="0" algn="l" defTabSz="914367" rtl="0" eaLnBrk="1" latinLnBrk="0" hangingPunct="1">
              <a:lnSpc>
                <a:spcPct val="90000"/>
              </a:lnSpc>
              <a:spcBef>
                <a:spcPct val="0"/>
              </a:spcBef>
              <a:spcAft>
                <a:spcPts val="588"/>
              </a:spcAft>
              <a:buNone/>
              <a:defRPr lang="en-US" sz="3137" b="0" kern="1200" cap="none" spc="-100" baseline="0">
                <a:ln w="3175">
                  <a:noFill/>
                </a:ln>
                <a:gradFill>
                  <a:gsLst>
                    <a:gs pos="5310">
                      <a:schemeClr val="tx1"/>
                    </a:gs>
                    <a:gs pos="19469">
                      <a:schemeClr val="tx1"/>
                    </a:gs>
                  </a:gsLst>
                  <a:lin ang="5400000" scaled="0"/>
                </a:gradFill>
                <a:effectLst/>
                <a:latin typeface="+mj-lt"/>
                <a:ea typeface="+mn-ea"/>
                <a:cs typeface="Segoe UI" pitchFamily="34" charset="0"/>
              </a:defRPr>
            </a:lvl5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Tree>
    <p:extLst>
      <p:ext uri="{BB962C8B-B14F-4D97-AF65-F5344CB8AC3E}">
        <p14:creationId xmlns:p14="http://schemas.microsoft.com/office/powerpoint/2010/main" val="681542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6"/>
            <a:ext cx="10363200" cy="1470025"/>
          </a:xfrm>
        </p:spPr>
        <p:txBody>
          <a:bodyPr/>
          <a:lstStyle>
            <a:lvl1pPr>
              <a:defRPr>
                <a:latin typeface="Segoe UI Semibold" pitchFamily="34" charset="0"/>
              </a:defRPr>
            </a:lvl1pPr>
          </a:lstStyle>
          <a:p>
            <a:r>
              <a:rPr lang="en-US"/>
              <a:t>Click to edit Master title style</a:t>
            </a:r>
          </a:p>
        </p:txBody>
      </p:sp>
      <p:sp>
        <p:nvSpPr>
          <p:cNvPr id="3" name="Subtitle 2"/>
          <p:cNvSpPr>
            <a:spLocks noGrp="1"/>
          </p:cNvSpPr>
          <p:nvPr>
            <p:ph type="subTitle" idx="1"/>
          </p:nvPr>
        </p:nvSpPr>
        <p:spPr>
          <a:xfrm>
            <a:off x="1828800" y="3886200"/>
            <a:ext cx="8534401" cy="1752600"/>
          </a:xfrm>
          <a:prstGeom prst="rect">
            <a:avLst/>
          </a:prstGeom>
        </p:spPr>
        <p:txBody>
          <a:bodyPr/>
          <a:lstStyle>
            <a:lvl1pPr marL="0" indent="0" algn="ctr">
              <a:buNone/>
              <a:defRPr>
                <a:solidFill>
                  <a:schemeClr val="tx1">
                    <a:tint val="75000"/>
                  </a:schemeClr>
                </a:solidFill>
              </a:defRPr>
            </a:lvl1pPr>
            <a:lvl2pPr marL="457214" indent="0" algn="ctr">
              <a:buNone/>
              <a:defRPr>
                <a:solidFill>
                  <a:schemeClr val="tx1">
                    <a:tint val="75000"/>
                  </a:schemeClr>
                </a:solidFill>
              </a:defRPr>
            </a:lvl2pPr>
            <a:lvl3pPr marL="914428" indent="0" algn="ctr">
              <a:buNone/>
              <a:defRPr>
                <a:solidFill>
                  <a:schemeClr val="tx1">
                    <a:tint val="75000"/>
                  </a:schemeClr>
                </a:solidFill>
              </a:defRPr>
            </a:lvl3pPr>
            <a:lvl4pPr marL="1371643" indent="0" algn="ctr">
              <a:buNone/>
              <a:defRPr>
                <a:solidFill>
                  <a:schemeClr val="tx1">
                    <a:tint val="75000"/>
                  </a:schemeClr>
                </a:solidFill>
              </a:defRPr>
            </a:lvl4pPr>
            <a:lvl5pPr marL="1828857" indent="0" algn="ctr">
              <a:buNone/>
              <a:defRPr>
                <a:solidFill>
                  <a:schemeClr val="tx1">
                    <a:tint val="75000"/>
                  </a:schemeClr>
                </a:solidFill>
              </a:defRPr>
            </a:lvl5pPr>
            <a:lvl6pPr marL="2286071" indent="0" algn="ctr">
              <a:buNone/>
              <a:defRPr>
                <a:solidFill>
                  <a:schemeClr val="tx1">
                    <a:tint val="75000"/>
                  </a:schemeClr>
                </a:solidFill>
              </a:defRPr>
            </a:lvl6pPr>
            <a:lvl7pPr marL="2743285" indent="0" algn="ctr">
              <a:buNone/>
              <a:defRPr>
                <a:solidFill>
                  <a:schemeClr val="tx1">
                    <a:tint val="75000"/>
                  </a:schemeClr>
                </a:solidFill>
              </a:defRPr>
            </a:lvl7pPr>
            <a:lvl8pPr marL="3200500" indent="0" algn="ctr">
              <a:buNone/>
              <a:defRPr>
                <a:solidFill>
                  <a:schemeClr val="tx1">
                    <a:tint val="75000"/>
                  </a:schemeClr>
                </a:solidFill>
              </a:defRPr>
            </a:lvl8pPr>
            <a:lvl9pPr marL="365771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F2C4D03-9E65-488D-A45C-7B0758F561D9}" type="datetimeFigureOut">
              <a:rPr lang="en-US" smtClean="0"/>
              <a:pPr/>
              <a:t>6/5/2019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D6E8B-1664-4073-AAC6-D1474B10DCDF}" type="slidenum">
              <a:rPr lang="en-US" smtClean="0"/>
              <a:pPr/>
              <a:t>‹#›</a:t>
            </a:fld>
            <a:endParaRPr lang="en-US"/>
          </a:p>
        </p:txBody>
      </p:sp>
    </p:spTree>
    <p:extLst>
      <p:ext uri="{BB962C8B-B14F-4D97-AF65-F5344CB8AC3E}">
        <p14:creationId xmlns:p14="http://schemas.microsoft.com/office/powerpoint/2010/main" val="385845237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2608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45874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3752553"/>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816955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035812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959356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583208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5807606"/>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253930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41493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2C4D03-9E65-488D-A45C-7B0758F561D9}" type="datetimeFigureOut">
              <a:rPr lang="en-US" smtClean="0"/>
              <a:pPr/>
              <a:t>6/5/2019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7D6E8B-1664-4073-AAC6-D1474B10DCDF}" type="slidenum">
              <a:rPr lang="en-US" smtClean="0"/>
              <a:pPr/>
              <a:t>‹#›</a:t>
            </a:fld>
            <a:endParaRPr lang="en-US"/>
          </a:p>
        </p:txBody>
      </p:sp>
    </p:spTree>
    <p:extLst>
      <p:ext uri="{BB962C8B-B14F-4D97-AF65-F5344CB8AC3E}">
        <p14:creationId xmlns:p14="http://schemas.microsoft.com/office/powerpoint/2010/main" val="400546063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7" name="Footer Placeholder 4"/>
          <p:cNvSpPr txBox="1">
            <a:spLocks/>
          </p:cNvSpPr>
          <p:nvPr userDrawn="1"/>
        </p:nvSpPr>
        <p:spPr>
          <a:xfrm>
            <a:off x="269242" y="6458260"/>
            <a:ext cx="2330739" cy="108637"/>
          </a:xfrm>
          <a:prstGeom prst="rect">
            <a:avLst/>
          </a:prstGeom>
        </p:spPr>
        <p:txBody>
          <a:bodyPr vert="horz" wrap="square" lIns="0" tIns="0" rIns="0" bIns="0" rtlCol="0" anchor="b" anchorCtr="0">
            <a:sp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90000"/>
              </a:lnSpc>
            </a:pPr>
            <a:r>
              <a:rPr lang="en-US" sz="784">
                <a:gradFill>
                  <a:gsLst>
                    <a:gs pos="26786">
                      <a:schemeClr val="tx1"/>
                    </a:gs>
                    <a:gs pos="60000">
                      <a:schemeClr val="tx1"/>
                    </a:gs>
                  </a:gsLst>
                  <a:lin ang="5400000" scaled="0"/>
                </a:gradFill>
                <a:latin typeface="+mj-lt"/>
              </a:rPr>
              <a:t>Dynamics 365</a:t>
            </a:r>
            <a:r>
              <a:rPr lang="en-US" sz="784" kern="1200" spc="196" baseline="0">
                <a:gradFill>
                  <a:gsLst>
                    <a:gs pos="26786">
                      <a:schemeClr val="tx1"/>
                    </a:gs>
                    <a:gs pos="60000">
                      <a:schemeClr val="tx1"/>
                    </a:gs>
                  </a:gsLst>
                  <a:lin ang="5400000" scaled="0"/>
                </a:gradFill>
                <a:latin typeface="+mj-lt"/>
                <a:ea typeface="+mn-ea"/>
                <a:cs typeface="+mn-cs"/>
              </a:rPr>
              <a:t> </a:t>
            </a:r>
            <a:r>
              <a:rPr lang="en-US" sz="980" kern="1200" baseline="-1000">
                <a:gradFill>
                  <a:gsLst>
                    <a:gs pos="26786">
                      <a:schemeClr val="tx1"/>
                    </a:gs>
                    <a:gs pos="60000">
                      <a:schemeClr val="tx1"/>
                    </a:gs>
                  </a:gsLst>
                  <a:lin ang="5400000" scaled="0"/>
                </a:gradFill>
                <a:latin typeface="+mn-lt"/>
                <a:ea typeface="+mn-ea"/>
                <a:cs typeface="+mn-cs"/>
              </a:rPr>
              <a:t>•</a:t>
            </a:r>
            <a:r>
              <a:rPr lang="en-US" sz="784" kern="1200" spc="196" baseline="0">
                <a:gradFill>
                  <a:gsLst>
                    <a:gs pos="26786">
                      <a:schemeClr val="tx1"/>
                    </a:gs>
                    <a:gs pos="60000">
                      <a:schemeClr val="tx1"/>
                    </a:gs>
                  </a:gsLst>
                  <a:lin ang="5400000" scaled="0"/>
                </a:gradFill>
                <a:latin typeface="+mj-lt"/>
                <a:ea typeface="+mn-ea"/>
                <a:cs typeface="+mn-cs"/>
              </a:rPr>
              <a:t> </a:t>
            </a:r>
            <a:r>
              <a:rPr lang="en-US" sz="784">
                <a:gradFill>
                  <a:gsLst>
                    <a:gs pos="26786">
                      <a:schemeClr val="tx1"/>
                    </a:gs>
                    <a:gs pos="60000">
                      <a:schemeClr val="tx1"/>
                    </a:gs>
                  </a:gsLst>
                  <a:lin ang="5400000" scaled="0"/>
                </a:gradFill>
                <a:latin typeface="+mj-lt"/>
              </a:rPr>
              <a:t>Mar</a:t>
            </a:r>
            <a:r>
              <a:rPr lang="en-US" sz="784" baseline="0">
                <a:gradFill>
                  <a:gsLst>
                    <a:gs pos="26786">
                      <a:schemeClr val="tx1"/>
                    </a:gs>
                    <a:gs pos="60000">
                      <a:schemeClr val="tx1"/>
                    </a:gs>
                  </a:gsLst>
                  <a:lin ang="5400000" scaled="0"/>
                </a:gradFill>
                <a:latin typeface="+mj-lt"/>
              </a:rPr>
              <a:t> 12</a:t>
            </a:r>
            <a:r>
              <a:rPr lang="en-US" sz="784" kern="1200" spc="98" baseline="0">
                <a:gradFill>
                  <a:gsLst>
                    <a:gs pos="26786">
                      <a:schemeClr val="tx1"/>
                    </a:gs>
                    <a:gs pos="60000">
                      <a:schemeClr val="tx1"/>
                    </a:gs>
                  </a:gsLst>
                  <a:lin ang="5400000" scaled="0"/>
                </a:gradFill>
                <a:latin typeface="+mj-lt"/>
                <a:ea typeface="+mn-ea"/>
                <a:cs typeface="+mn-cs"/>
              </a:rPr>
              <a:t>–15</a:t>
            </a:r>
            <a:r>
              <a:rPr lang="en-US" sz="784" baseline="0">
                <a:gradFill>
                  <a:gsLst>
                    <a:gs pos="26786">
                      <a:schemeClr val="tx1"/>
                    </a:gs>
                    <a:gs pos="60000">
                      <a:schemeClr val="tx1"/>
                    </a:gs>
                  </a:gsLst>
                  <a:lin ang="5400000" scaled="0"/>
                </a:gradFill>
                <a:latin typeface="+mj-lt"/>
              </a:rPr>
              <a:t>, 2017</a:t>
            </a:r>
            <a:r>
              <a:rPr lang="en-US" sz="784" kern="1200" spc="196" baseline="0">
                <a:gradFill>
                  <a:gsLst>
                    <a:gs pos="26786">
                      <a:schemeClr val="tx1"/>
                    </a:gs>
                    <a:gs pos="60000">
                      <a:schemeClr val="tx1"/>
                    </a:gs>
                  </a:gsLst>
                  <a:lin ang="5400000" scaled="0"/>
                </a:gradFill>
                <a:latin typeface="+mj-lt"/>
                <a:ea typeface="+mn-ea"/>
                <a:cs typeface="+mn-cs"/>
              </a:rPr>
              <a:t> </a:t>
            </a:r>
            <a:r>
              <a:rPr lang="en-US" sz="980" kern="1200" baseline="-1000">
                <a:gradFill>
                  <a:gsLst>
                    <a:gs pos="26786">
                      <a:schemeClr val="tx1"/>
                    </a:gs>
                    <a:gs pos="60000">
                      <a:schemeClr val="tx1"/>
                    </a:gs>
                  </a:gsLst>
                  <a:lin ang="5400000" scaled="0"/>
                </a:gradFill>
                <a:latin typeface="+mn-lt"/>
                <a:ea typeface="+mn-ea"/>
                <a:cs typeface="+mn-cs"/>
              </a:rPr>
              <a:t>•</a:t>
            </a:r>
            <a:r>
              <a:rPr lang="en-US" sz="784" kern="1200" spc="196" baseline="0">
                <a:gradFill>
                  <a:gsLst>
                    <a:gs pos="26786">
                      <a:schemeClr val="tx1"/>
                    </a:gs>
                    <a:gs pos="60000">
                      <a:schemeClr val="tx1"/>
                    </a:gs>
                  </a:gsLst>
                  <a:lin ang="5400000" scaled="0"/>
                </a:gradFill>
                <a:latin typeface="+mj-lt"/>
                <a:ea typeface="+mn-ea"/>
                <a:cs typeface="+mn-cs"/>
              </a:rPr>
              <a:t> </a:t>
            </a:r>
            <a:r>
              <a:rPr lang="en-US" sz="784" baseline="0">
                <a:gradFill>
                  <a:gsLst>
                    <a:gs pos="26786">
                      <a:schemeClr val="tx1"/>
                    </a:gs>
                    <a:gs pos="60000">
                      <a:schemeClr val="tx1"/>
                    </a:gs>
                  </a:gsLst>
                  <a:lin ang="5400000" scaled="0"/>
                </a:gradFill>
                <a:latin typeface="+mj-lt"/>
              </a:rPr>
              <a:t>Seattle, WA</a:t>
            </a:r>
            <a:endParaRPr lang="en-US" sz="784">
              <a:gradFill>
                <a:gsLst>
                  <a:gs pos="26786">
                    <a:schemeClr val="tx1"/>
                  </a:gs>
                  <a:gs pos="60000">
                    <a:schemeClr val="tx1"/>
                  </a:gs>
                </a:gsLst>
                <a:lin ang="5400000" scaled="0"/>
              </a:gradFill>
              <a:latin typeface="+mj-lt"/>
            </a:endParaRPr>
          </a:p>
        </p:txBody>
      </p:sp>
    </p:spTree>
    <p:extLst>
      <p:ext uri="{BB962C8B-B14F-4D97-AF65-F5344CB8AC3E}">
        <p14:creationId xmlns:p14="http://schemas.microsoft.com/office/powerpoint/2010/main" val="525945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194193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5" name="Footer Placeholder 4"/>
          <p:cNvSpPr txBox="1">
            <a:spLocks/>
          </p:cNvSpPr>
          <p:nvPr userDrawn="1"/>
        </p:nvSpPr>
        <p:spPr>
          <a:xfrm>
            <a:off x="269242" y="6458260"/>
            <a:ext cx="2330739" cy="108637"/>
          </a:xfrm>
          <a:prstGeom prst="rect">
            <a:avLst/>
          </a:prstGeom>
        </p:spPr>
        <p:txBody>
          <a:bodyPr vert="horz" wrap="square" lIns="0" tIns="0" rIns="0" bIns="0" rtlCol="0" anchor="b" anchorCtr="0">
            <a:sp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90000"/>
              </a:lnSpc>
            </a:pPr>
            <a:r>
              <a:rPr lang="en-US" sz="784">
                <a:gradFill>
                  <a:gsLst>
                    <a:gs pos="26786">
                      <a:schemeClr val="tx1"/>
                    </a:gs>
                    <a:gs pos="60000">
                      <a:schemeClr val="tx1"/>
                    </a:gs>
                  </a:gsLst>
                  <a:lin ang="5400000" scaled="0"/>
                </a:gradFill>
                <a:latin typeface="+mj-lt"/>
              </a:rPr>
              <a:t>Dynamics 365</a:t>
            </a:r>
            <a:r>
              <a:rPr lang="en-US" sz="784" kern="1200" spc="196" baseline="0">
                <a:gradFill>
                  <a:gsLst>
                    <a:gs pos="26786">
                      <a:schemeClr val="tx1"/>
                    </a:gs>
                    <a:gs pos="60000">
                      <a:schemeClr val="tx1"/>
                    </a:gs>
                  </a:gsLst>
                  <a:lin ang="5400000" scaled="0"/>
                </a:gradFill>
                <a:latin typeface="+mj-lt"/>
                <a:ea typeface="+mn-ea"/>
                <a:cs typeface="+mn-cs"/>
              </a:rPr>
              <a:t> </a:t>
            </a:r>
            <a:r>
              <a:rPr lang="en-US" sz="980" kern="1200" baseline="-1000">
                <a:gradFill>
                  <a:gsLst>
                    <a:gs pos="26786">
                      <a:schemeClr val="tx1"/>
                    </a:gs>
                    <a:gs pos="60000">
                      <a:schemeClr val="tx1"/>
                    </a:gs>
                  </a:gsLst>
                  <a:lin ang="5400000" scaled="0"/>
                </a:gradFill>
                <a:latin typeface="+mn-lt"/>
                <a:ea typeface="+mn-ea"/>
                <a:cs typeface="+mn-cs"/>
              </a:rPr>
              <a:t>•</a:t>
            </a:r>
            <a:r>
              <a:rPr lang="en-US" sz="784" kern="1200" spc="196" baseline="0">
                <a:gradFill>
                  <a:gsLst>
                    <a:gs pos="26786">
                      <a:schemeClr val="tx1"/>
                    </a:gs>
                    <a:gs pos="60000">
                      <a:schemeClr val="tx1"/>
                    </a:gs>
                  </a:gsLst>
                  <a:lin ang="5400000" scaled="0"/>
                </a:gradFill>
                <a:latin typeface="+mj-lt"/>
                <a:ea typeface="+mn-ea"/>
                <a:cs typeface="+mn-cs"/>
              </a:rPr>
              <a:t> </a:t>
            </a:r>
            <a:r>
              <a:rPr lang="en-US" sz="784">
                <a:gradFill>
                  <a:gsLst>
                    <a:gs pos="26786">
                      <a:schemeClr val="tx1"/>
                    </a:gs>
                    <a:gs pos="60000">
                      <a:schemeClr val="tx1"/>
                    </a:gs>
                  </a:gsLst>
                  <a:lin ang="5400000" scaled="0"/>
                </a:gradFill>
                <a:latin typeface="+mj-lt"/>
              </a:rPr>
              <a:t>Mar</a:t>
            </a:r>
            <a:r>
              <a:rPr lang="en-US" sz="784" baseline="0">
                <a:gradFill>
                  <a:gsLst>
                    <a:gs pos="26786">
                      <a:schemeClr val="tx1"/>
                    </a:gs>
                    <a:gs pos="60000">
                      <a:schemeClr val="tx1"/>
                    </a:gs>
                  </a:gsLst>
                  <a:lin ang="5400000" scaled="0"/>
                </a:gradFill>
                <a:latin typeface="+mj-lt"/>
              </a:rPr>
              <a:t> 12</a:t>
            </a:r>
            <a:r>
              <a:rPr lang="en-US" sz="784" kern="1200" spc="98" baseline="0">
                <a:gradFill>
                  <a:gsLst>
                    <a:gs pos="26786">
                      <a:schemeClr val="tx1"/>
                    </a:gs>
                    <a:gs pos="60000">
                      <a:schemeClr val="tx1"/>
                    </a:gs>
                  </a:gsLst>
                  <a:lin ang="5400000" scaled="0"/>
                </a:gradFill>
                <a:latin typeface="+mj-lt"/>
                <a:ea typeface="+mn-ea"/>
                <a:cs typeface="+mn-cs"/>
              </a:rPr>
              <a:t>–15</a:t>
            </a:r>
            <a:r>
              <a:rPr lang="en-US" sz="784" baseline="0">
                <a:gradFill>
                  <a:gsLst>
                    <a:gs pos="26786">
                      <a:schemeClr val="tx1"/>
                    </a:gs>
                    <a:gs pos="60000">
                      <a:schemeClr val="tx1"/>
                    </a:gs>
                  </a:gsLst>
                  <a:lin ang="5400000" scaled="0"/>
                </a:gradFill>
                <a:latin typeface="+mj-lt"/>
              </a:rPr>
              <a:t>, 2017</a:t>
            </a:r>
            <a:r>
              <a:rPr lang="en-US" sz="784" kern="1200" spc="196" baseline="0">
                <a:gradFill>
                  <a:gsLst>
                    <a:gs pos="26786">
                      <a:schemeClr val="tx1"/>
                    </a:gs>
                    <a:gs pos="60000">
                      <a:schemeClr val="tx1"/>
                    </a:gs>
                  </a:gsLst>
                  <a:lin ang="5400000" scaled="0"/>
                </a:gradFill>
                <a:latin typeface="+mj-lt"/>
                <a:ea typeface="+mn-ea"/>
                <a:cs typeface="+mn-cs"/>
              </a:rPr>
              <a:t> </a:t>
            </a:r>
            <a:r>
              <a:rPr lang="en-US" sz="980" kern="1200" baseline="-1000">
                <a:gradFill>
                  <a:gsLst>
                    <a:gs pos="26786">
                      <a:schemeClr val="tx1"/>
                    </a:gs>
                    <a:gs pos="60000">
                      <a:schemeClr val="tx1"/>
                    </a:gs>
                  </a:gsLst>
                  <a:lin ang="5400000" scaled="0"/>
                </a:gradFill>
                <a:latin typeface="+mn-lt"/>
                <a:ea typeface="+mn-ea"/>
                <a:cs typeface="+mn-cs"/>
              </a:rPr>
              <a:t>•</a:t>
            </a:r>
            <a:r>
              <a:rPr lang="en-US" sz="784" kern="1200" spc="196" baseline="0">
                <a:gradFill>
                  <a:gsLst>
                    <a:gs pos="26786">
                      <a:schemeClr val="tx1"/>
                    </a:gs>
                    <a:gs pos="60000">
                      <a:schemeClr val="tx1"/>
                    </a:gs>
                  </a:gsLst>
                  <a:lin ang="5400000" scaled="0"/>
                </a:gradFill>
                <a:latin typeface="+mj-lt"/>
                <a:ea typeface="+mn-ea"/>
                <a:cs typeface="+mn-cs"/>
              </a:rPr>
              <a:t> </a:t>
            </a:r>
            <a:r>
              <a:rPr lang="en-US" sz="784" baseline="0">
                <a:gradFill>
                  <a:gsLst>
                    <a:gs pos="26786">
                      <a:schemeClr val="tx1"/>
                    </a:gs>
                    <a:gs pos="60000">
                      <a:schemeClr val="tx1"/>
                    </a:gs>
                  </a:gsLst>
                  <a:lin ang="5400000" scaled="0"/>
                </a:gradFill>
                <a:latin typeface="+mj-lt"/>
              </a:rPr>
              <a:t>Seattle, WA</a:t>
            </a:r>
            <a:endParaRPr lang="en-US" sz="784">
              <a:gradFill>
                <a:gsLst>
                  <a:gs pos="26786">
                    <a:schemeClr val="tx1"/>
                  </a:gs>
                  <a:gs pos="60000">
                    <a:schemeClr val="tx1"/>
                  </a:gs>
                </a:gsLst>
                <a:lin ang="5400000" scaled="0"/>
              </a:gradFill>
              <a:latin typeface="+mj-lt"/>
            </a:endParaRPr>
          </a:p>
        </p:txBody>
      </p:sp>
    </p:spTree>
    <p:extLst>
      <p:ext uri="{BB962C8B-B14F-4D97-AF65-F5344CB8AC3E}">
        <p14:creationId xmlns:p14="http://schemas.microsoft.com/office/powerpoint/2010/main" val="1418502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1274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1_Section Title Accent Color 2">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14088" r="13414"/>
          <a:stretch/>
        </p:blipFill>
        <p:spPr>
          <a:xfrm>
            <a:off x="0" y="0"/>
            <a:ext cx="12192000" cy="60910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52800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812828" y="0"/>
            <a:ext cx="5379171" cy="6856100"/>
          </a:xfrm>
          <a:blipFill dpi="0" rotWithShape="1">
            <a:blip r:embed="rId2">
              <a:extLst>
                <a:ext uri="{BEBA8EAE-BF5A-486C-A8C5-ECC9F3942E4B}">
                  <a14:imgProps xmlns:a14="http://schemas.microsoft.com/office/drawing/2010/main">
                    <a14:imgLayer r:embed="rId3">
                      <a14:imgEffect>
                        <a14:saturation sat="0"/>
                      </a14:imgEffect>
                      <a14:imgEffect>
                        <a14:brightnessContrast bright="-3000" contrast="15000"/>
                      </a14:imgEffect>
                    </a14:imgLayer>
                  </a14:imgProps>
                </a:ext>
              </a:extLst>
            </a:blip>
            <a:srcRect/>
            <a:stretch>
              <a:fillRect l="-70960" t="-2292" r="-14018" b="-670"/>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Tree>
    <p:extLst>
      <p:ext uri="{BB962C8B-B14F-4D97-AF65-F5344CB8AC3E}">
        <p14:creationId xmlns:p14="http://schemas.microsoft.com/office/powerpoint/2010/main" val="265253275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950338"/>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272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497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74769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1" cy="1143000"/>
          </a:xfrm>
        </p:spPr>
        <p:txBody>
          <a:bodyPr/>
          <a:lstStyle/>
          <a:p>
            <a:r>
              <a:rPr lang="en-US"/>
              <a:t>Click to edit Master title style</a:t>
            </a:r>
          </a:p>
        </p:txBody>
      </p:sp>
      <p:sp>
        <p:nvSpPr>
          <p:cNvPr id="3" name="Content Placeholder 2"/>
          <p:cNvSpPr>
            <a:spLocks noGrp="1"/>
          </p:cNvSpPr>
          <p:nvPr>
            <p:ph idx="1"/>
          </p:nvPr>
        </p:nvSpPr>
        <p:spPr>
          <a:xfrm>
            <a:off x="609600" y="1600200"/>
            <a:ext cx="10972801" cy="452596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2C4D03-9E65-488D-A45C-7B0758F561D9}" type="datetimeFigureOut">
              <a:rPr lang="en-US" smtClean="0"/>
              <a:pPr/>
              <a:t>6/5/2019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7D6E8B-1664-4073-AAC6-D1474B10DCDF}" type="slidenum">
              <a:rPr lang="en-US" smtClean="0"/>
              <a:pPr/>
              <a:t>‹#›</a:t>
            </a:fld>
            <a:endParaRPr lang="en-US"/>
          </a:p>
        </p:txBody>
      </p:sp>
    </p:spTree>
    <p:extLst>
      <p:ext uri="{BB962C8B-B14F-4D97-AF65-F5344CB8AC3E}">
        <p14:creationId xmlns:p14="http://schemas.microsoft.com/office/powerpoint/2010/main" val="127481756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48212" y="3118001"/>
            <a:ext cx="2845606" cy="621998"/>
          </a:xfrm>
          <a:prstGeom prst="rect">
            <a:avLst/>
          </a:prstGeom>
        </p:spPr>
      </p:pic>
    </p:spTree>
    <p:extLst>
      <p:ext uri="{BB962C8B-B14F-4D97-AF65-F5344CB8AC3E}">
        <p14:creationId xmlns:p14="http://schemas.microsoft.com/office/powerpoint/2010/main" val="75530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mn-lt"/>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mn-lt"/>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mn-lt"/>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mn-lt"/>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74946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9" y="291104"/>
            <a:ext cx="11653835" cy="896519"/>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1312247"/>
            <a:ext cx="10757099" cy="192736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46025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1" y="1725534"/>
            <a:ext cx="9056915" cy="3406937"/>
          </a:xfrm>
        </p:spPr>
        <p:txBody>
          <a:bodyPr anchor="ctr"/>
          <a:lstStyle>
            <a:lvl1pPr>
              <a:defRPr>
                <a:gradFill>
                  <a:gsLst>
                    <a:gs pos="26549">
                      <a:schemeClr val="tx1"/>
                    </a:gs>
                    <a:gs pos="57000">
                      <a:schemeClr val="tx1"/>
                    </a:gs>
                  </a:gsLst>
                  <a:lin ang="5400000" scaled="0"/>
                </a:gradFill>
              </a:defRPr>
            </a:lvl1pPr>
          </a:lstStyle>
          <a:p>
            <a:r>
              <a:rPr lang="en-US"/>
              <a:t>Click to edit Master title style </a:t>
            </a:r>
          </a:p>
        </p:txBody>
      </p:sp>
    </p:spTree>
    <p:extLst>
      <p:ext uri="{BB962C8B-B14F-4D97-AF65-F5344CB8AC3E}">
        <p14:creationId xmlns:p14="http://schemas.microsoft.com/office/powerpoint/2010/main" val="149595373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336141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68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56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66381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5870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424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73500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3873703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07932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03540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534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68284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6425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686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269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965497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905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5007430"/>
          </a:xfrm>
        </p:spPr>
        <p:txBody>
          <a:bodyPr/>
          <a:lstStyle>
            <a:lvl1pPr marL="0" indent="0">
              <a:buNone/>
              <a:defRPr/>
            </a:lvl1pPr>
          </a:lstStyle>
          <a:p>
            <a:endParaRPr lang="en-US"/>
          </a:p>
        </p:txBody>
      </p:sp>
      <p:sp>
        <p:nvSpPr>
          <p:cNvPr id="5" name="Title 4"/>
          <p:cNvSpPr>
            <a:spLocks noGrp="1"/>
          </p:cNvSpPr>
          <p:nvPr>
            <p:ph type="title"/>
          </p:nvPr>
        </p:nvSpPr>
        <p:spPr>
          <a:xfrm>
            <a:off x="268927" y="3818861"/>
            <a:ext cx="6970073" cy="899665"/>
          </a:xfrm>
        </p:spPr>
        <p:txBody>
          <a:bodyPr anchor="b"/>
          <a:lstStyle>
            <a:lvl1pPr>
              <a:defRPr sz="5882">
                <a:gradFill>
                  <a:gsLst>
                    <a:gs pos="8850">
                      <a:srgbClr val="FFFFFF"/>
                    </a:gs>
                    <a:gs pos="34000">
                      <a:srgbClr val="FFFFFF"/>
                    </a:gs>
                  </a:gsLst>
                  <a:lin ang="5400000" scaled="0"/>
                </a:gradFill>
              </a:defRPr>
            </a:lvl1pPr>
          </a:lstStyle>
          <a:p>
            <a:r>
              <a:rPr lang="en-US"/>
              <a:t>Click to edit Master title style</a:t>
            </a:r>
          </a:p>
        </p:txBody>
      </p:sp>
      <p:grpSp>
        <p:nvGrpSpPr>
          <p:cNvPr id="4" name="Group 3"/>
          <p:cNvGrpSpPr>
            <a:grpSpLocks noChangeAspect="1"/>
          </p:cNvGrpSpPr>
          <p:nvPr userDrawn="1"/>
        </p:nvGrpSpPr>
        <p:grpSpPr bwMode="black">
          <a:xfrm>
            <a:off x="268927" y="6297866"/>
            <a:ext cx="1173638" cy="25196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997625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167676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67010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458392"/>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3270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cxnSp>
        <p:nvCxnSpPr>
          <p:cNvPr id="41" name="Straight Connector 40">
            <a:extLst>
              <a:ext uri="{FF2B5EF4-FFF2-40B4-BE49-F238E27FC236}">
                <a16:creationId xmlns:a16="http://schemas.microsoft.com/office/drawing/2014/main" id="{ECFC6D88-E1F2-4A12-9298-D4D1BF2055CD}"/>
              </a:ext>
            </a:extLst>
          </p:cNvPr>
          <p:cNvCxnSpPr>
            <a:cxnSpLocks/>
          </p:cNvCxnSpPr>
          <p:nvPr userDrawn="1"/>
        </p:nvCxnSpPr>
        <p:spPr>
          <a:xfrm flipH="1">
            <a:off x="11126304" y="4817822"/>
            <a:ext cx="1097610" cy="0"/>
          </a:xfrm>
          <a:prstGeom prst="line">
            <a:avLst/>
          </a:prstGeom>
          <a:solidFill>
            <a:srgbClr val="FFFFFF"/>
          </a:solidFill>
          <a:ln w="38100" cap="flat" cmpd="sng" algn="ctr">
            <a:solidFill>
              <a:srgbClr val="FFFFFF"/>
            </a:solidFill>
            <a:prstDash val="solid"/>
            <a:headEnd type="none"/>
            <a:tailEnd type="none"/>
          </a:ln>
          <a:effectLst/>
        </p:spPr>
      </p:cxnSp>
      <p:cxnSp>
        <p:nvCxnSpPr>
          <p:cNvPr id="42" name="Straight Connector 41">
            <a:extLst>
              <a:ext uri="{FF2B5EF4-FFF2-40B4-BE49-F238E27FC236}">
                <a16:creationId xmlns:a16="http://schemas.microsoft.com/office/drawing/2014/main" id="{B3128E81-41DB-49BE-84B5-13CD37A36B6E}"/>
              </a:ext>
            </a:extLst>
          </p:cNvPr>
          <p:cNvCxnSpPr>
            <a:cxnSpLocks/>
          </p:cNvCxnSpPr>
          <p:nvPr userDrawn="1"/>
        </p:nvCxnSpPr>
        <p:spPr>
          <a:xfrm flipH="1" flipV="1">
            <a:off x="10663572" y="5376310"/>
            <a:ext cx="1528428" cy="1481821"/>
          </a:xfrm>
          <a:prstGeom prst="line">
            <a:avLst/>
          </a:prstGeom>
          <a:solidFill>
            <a:srgbClr val="FFFFFF"/>
          </a:solidFill>
          <a:ln w="38100" cap="flat" cmpd="sng" algn="ctr">
            <a:solidFill>
              <a:srgbClr val="FFFFFF"/>
            </a:solidFill>
            <a:prstDash val="solid"/>
            <a:headEnd type="none"/>
            <a:tailEnd type="none"/>
          </a:ln>
          <a:effectLst/>
        </p:spPr>
      </p:cxnSp>
      <p:sp>
        <p:nvSpPr>
          <p:cNvPr id="43" name="Rectangle 42">
            <a:extLst>
              <a:ext uri="{FF2B5EF4-FFF2-40B4-BE49-F238E27FC236}">
                <a16:creationId xmlns:a16="http://schemas.microsoft.com/office/drawing/2014/main" id="{7AA9E55C-7145-44AA-A194-18A56141D1B4}"/>
              </a:ext>
            </a:extLst>
          </p:cNvPr>
          <p:cNvSpPr/>
          <p:nvPr userDrawn="1"/>
        </p:nvSpPr>
        <p:spPr>
          <a:xfrm>
            <a:off x="6682407" y="683776"/>
            <a:ext cx="5541507" cy="757130"/>
          </a:xfrm>
          <a:prstGeom prst="rect">
            <a:avLst/>
          </a:prstGeom>
        </p:spPr>
        <p:txBody>
          <a:bodyPr wrap="square">
            <a:spAutoFit/>
          </a:bodyPr>
          <a:lstStyle/>
          <a:p>
            <a:pPr>
              <a:lnSpc>
                <a:spcPct val="90000"/>
              </a:lnSpc>
            </a:pPr>
            <a:r>
              <a:rPr lang="fr-FR" sz="4800" b="1" spc="-98">
                <a:ln w="3175">
                  <a:noFill/>
                </a:ln>
                <a:solidFill>
                  <a:srgbClr val="FFFFFF"/>
                </a:solidFill>
                <a:latin typeface="Segoe UI" panose="020B0502040204020203" pitchFamily="34" charset="0"/>
                <a:cs typeface="Segoe UI" panose="020B0502040204020203" pitchFamily="34" charset="0"/>
              </a:rPr>
              <a:t>Solutions Tour</a:t>
            </a:r>
            <a:endParaRPr lang="en-US" sz="4800" b="1" spc="-98">
              <a:ln w="3175">
                <a:noFill/>
              </a:ln>
              <a:solidFill>
                <a:srgbClr val="FFFFFF"/>
              </a:solidFill>
              <a:latin typeface="Segoe UI" panose="020B0502040204020203" pitchFamily="34" charset="0"/>
              <a:cs typeface="Segoe UI" panose="020B0502040204020203" pitchFamily="34" charset="0"/>
            </a:endParaRPr>
          </a:p>
        </p:txBody>
      </p:sp>
      <p:sp>
        <p:nvSpPr>
          <p:cNvPr id="44" name="Oval 43">
            <a:extLst>
              <a:ext uri="{FF2B5EF4-FFF2-40B4-BE49-F238E27FC236}">
                <a16:creationId xmlns:a16="http://schemas.microsoft.com/office/drawing/2014/main" id="{A124589C-5316-4290-86C9-DCF192630773}"/>
              </a:ext>
            </a:extLst>
          </p:cNvPr>
          <p:cNvSpPr/>
          <p:nvPr userDrawn="1"/>
        </p:nvSpPr>
        <p:spPr bwMode="auto">
          <a:xfrm rot="8100000">
            <a:off x="10082621" y="2093335"/>
            <a:ext cx="699840" cy="699840"/>
          </a:xfrm>
          <a:prstGeom prst="ellipse">
            <a:avLst/>
          </a:prstGeom>
          <a:solidFill>
            <a:srgbClr val="FFFFFF">
              <a:alpha val="30000"/>
            </a:srgbClr>
          </a:solidFill>
          <a:ln w="38100" cap="flat" cmpd="sng" algn="ctr">
            <a:solidFill>
              <a:srgbClr val="FFFFFF"/>
            </a:solidFill>
            <a:prstDash val="solid"/>
            <a:headEnd type="none"/>
            <a:tailEnd type="none"/>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87F0A091-1556-4E96-818C-2A70E86BFC55}"/>
              </a:ext>
            </a:extLst>
          </p:cNvPr>
          <p:cNvCxnSpPr/>
          <p:nvPr userDrawn="1"/>
        </p:nvCxnSpPr>
        <p:spPr>
          <a:xfrm flipH="1" flipV="1">
            <a:off x="10478221" y="2782518"/>
            <a:ext cx="72713" cy="2078584"/>
          </a:xfrm>
          <a:prstGeom prst="line">
            <a:avLst/>
          </a:prstGeom>
          <a:solidFill>
            <a:srgbClr val="FFFFFF"/>
          </a:solidFill>
          <a:ln w="38100" cap="flat" cmpd="sng" algn="ctr">
            <a:solidFill>
              <a:srgbClr val="FFFFFF"/>
            </a:solidFill>
            <a:prstDash val="solid"/>
            <a:headEnd type="none"/>
            <a:tailEnd type="none"/>
          </a:ln>
          <a:effectLst/>
        </p:spPr>
      </p:cxnSp>
      <p:cxnSp>
        <p:nvCxnSpPr>
          <p:cNvPr id="46" name="Straight Connector 45">
            <a:extLst>
              <a:ext uri="{FF2B5EF4-FFF2-40B4-BE49-F238E27FC236}">
                <a16:creationId xmlns:a16="http://schemas.microsoft.com/office/drawing/2014/main" id="{F7106974-E45F-4D11-84FA-90701344CF29}"/>
              </a:ext>
            </a:extLst>
          </p:cNvPr>
          <p:cNvCxnSpPr/>
          <p:nvPr userDrawn="1"/>
        </p:nvCxnSpPr>
        <p:spPr>
          <a:xfrm flipH="1" flipV="1">
            <a:off x="9117970" y="2826095"/>
            <a:ext cx="1525700" cy="2045004"/>
          </a:xfrm>
          <a:prstGeom prst="line">
            <a:avLst/>
          </a:prstGeom>
          <a:solidFill>
            <a:srgbClr val="FFFFFF"/>
          </a:solidFill>
          <a:ln w="38100" cap="flat" cmpd="sng" algn="ctr">
            <a:solidFill>
              <a:srgbClr val="FFFFFF"/>
            </a:solidFill>
            <a:prstDash val="solid"/>
            <a:headEnd type="none"/>
            <a:tailEnd type="none"/>
          </a:ln>
          <a:effectLst/>
        </p:spPr>
      </p:cxnSp>
      <p:sp>
        <p:nvSpPr>
          <p:cNvPr id="47" name="Oval 46">
            <a:extLst>
              <a:ext uri="{FF2B5EF4-FFF2-40B4-BE49-F238E27FC236}">
                <a16:creationId xmlns:a16="http://schemas.microsoft.com/office/drawing/2014/main" id="{ADF99FD6-B668-4A20-AB6F-78EF6DDAD348}"/>
              </a:ext>
            </a:extLst>
          </p:cNvPr>
          <p:cNvSpPr/>
          <p:nvPr userDrawn="1"/>
        </p:nvSpPr>
        <p:spPr bwMode="auto">
          <a:xfrm>
            <a:off x="8581235" y="2189382"/>
            <a:ext cx="699840" cy="699840"/>
          </a:xfrm>
          <a:prstGeom prst="ellipse">
            <a:avLst/>
          </a:prstGeom>
          <a:solidFill>
            <a:srgbClr val="FFFFFF">
              <a:alpha val="30000"/>
            </a:srgbClr>
          </a:solidFill>
          <a:ln w="38100" cap="flat" cmpd="sng" algn="ctr">
            <a:solidFill>
              <a:srgbClr val="FFFFFF"/>
            </a:solidFill>
            <a:prstDash val="solid"/>
            <a:headEnd type="none"/>
            <a:tailEnd type="none"/>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8" name="Straight Connector 47">
            <a:extLst>
              <a:ext uri="{FF2B5EF4-FFF2-40B4-BE49-F238E27FC236}">
                <a16:creationId xmlns:a16="http://schemas.microsoft.com/office/drawing/2014/main" id="{C1D82ECE-FCB4-418B-AD18-BE4D205DE338}"/>
              </a:ext>
            </a:extLst>
          </p:cNvPr>
          <p:cNvCxnSpPr/>
          <p:nvPr userDrawn="1"/>
        </p:nvCxnSpPr>
        <p:spPr>
          <a:xfrm flipH="1" flipV="1">
            <a:off x="8564175" y="3994772"/>
            <a:ext cx="2062813" cy="845555"/>
          </a:xfrm>
          <a:prstGeom prst="line">
            <a:avLst/>
          </a:prstGeom>
          <a:solidFill>
            <a:srgbClr val="FFFFFF"/>
          </a:solidFill>
          <a:ln w="38100" cap="flat" cmpd="sng" algn="ctr">
            <a:solidFill>
              <a:srgbClr val="FFFFFF"/>
            </a:solidFill>
            <a:prstDash val="solid"/>
            <a:headEnd type="none"/>
            <a:tailEnd type="none"/>
          </a:ln>
          <a:effectLst/>
        </p:spPr>
      </p:cxnSp>
      <p:sp>
        <p:nvSpPr>
          <p:cNvPr id="49" name="Oval 48">
            <a:extLst>
              <a:ext uri="{FF2B5EF4-FFF2-40B4-BE49-F238E27FC236}">
                <a16:creationId xmlns:a16="http://schemas.microsoft.com/office/drawing/2014/main" id="{CD744D98-D9E1-4E65-8AD3-9A49620970F9}"/>
              </a:ext>
            </a:extLst>
          </p:cNvPr>
          <p:cNvSpPr/>
          <p:nvPr userDrawn="1"/>
        </p:nvSpPr>
        <p:spPr bwMode="auto">
          <a:xfrm>
            <a:off x="7886574" y="3498229"/>
            <a:ext cx="699840" cy="699840"/>
          </a:xfrm>
          <a:prstGeom prst="ellipse">
            <a:avLst/>
          </a:prstGeom>
          <a:solidFill>
            <a:srgbClr val="FFFFFF">
              <a:alpha val="30000"/>
            </a:srgbClr>
          </a:solidFill>
          <a:ln w="38100" cap="flat" cmpd="sng" algn="ctr">
            <a:solidFill>
              <a:srgbClr val="FFFFFF"/>
            </a:solidFill>
            <a:prstDash val="solid"/>
            <a:headEnd type="none"/>
            <a:tailEnd type="none"/>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63438456-6BEE-4DD4-956A-0F4655B9CA92}"/>
              </a:ext>
            </a:extLst>
          </p:cNvPr>
          <p:cNvCxnSpPr>
            <a:endCxn id="51" idx="6"/>
          </p:cNvCxnSpPr>
          <p:nvPr userDrawn="1"/>
        </p:nvCxnSpPr>
        <p:spPr>
          <a:xfrm flipH="1">
            <a:off x="7855265" y="4853167"/>
            <a:ext cx="2802728" cy="962727"/>
          </a:xfrm>
          <a:prstGeom prst="line">
            <a:avLst/>
          </a:prstGeom>
          <a:solidFill>
            <a:srgbClr val="FFFFFF"/>
          </a:solidFill>
          <a:ln w="38100" cap="flat" cmpd="sng" algn="ctr">
            <a:solidFill>
              <a:srgbClr val="FFFFFF"/>
            </a:solidFill>
            <a:prstDash val="solid"/>
            <a:headEnd type="none"/>
            <a:tailEnd type="none"/>
          </a:ln>
          <a:effectLst/>
        </p:spPr>
      </p:cxnSp>
      <p:sp>
        <p:nvSpPr>
          <p:cNvPr id="51" name="Oval 50">
            <a:extLst>
              <a:ext uri="{FF2B5EF4-FFF2-40B4-BE49-F238E27FC236}">
                <a16:creationId xmlns:a16="http://schemas.microsoft.com/office/drawing/2014/main" id="{59A4B37C-8658-48A0-8EF1-DD14FA9585CF}"/>
              </a:ext>
            </a:extLst>
          </p:cNvPr>
          <p:cNvSpPr/>
          <p:nvPr userDrawn="1"/>
        </p:nvSpPr>
        <p:spPr bwMode="auto">
          <a:xfrm rot="20742083">
            <a:off x="7166265" y="5552396"/>
            <a:ext cx="699840" cy="699840"/>
          </a:xfrm>
          <a:prstGeom prst="ellipse">
            <a:avLst/>
          </a:prstGeom>
          <a:solidFill>
            <a:srgbClr val="FFFFFF">
              <a:alpha val="30000"/>
            </a:srgbClr>
          </a:solidFill>
          <a:ln w="38100" cap="flat" cmpd="sng" algn="ctr">
            <a:solidFill>
              <a:srgbClr val="FFFFFF"/>
            </a:solidFill>
            <a:prstDash val="solid"/>
            <a:headEnd type="none"/>
            <a:tailEnd type="none"/>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2" name="Straight Connector 51">
            <a:extLst>
              <a:ext uri="{FF2B5EF4-FFF2-40B4-BE49-F238E27FC236}">
                <a16:creationId xmlns:a16="http://schemas.microsoft.com/office/drawing/2014/main" id="{2ECF01CA-6DF0-4813-A378-885110334010}"/>
              </a:ext>
            </a:extLst>
          </p:cNvPr>
          <p:cNvCxnSpPr>
            <a:stCxn id="67" idx="0"/>
          </p:cNvCxnSpPr>
          <p:nvPr userDrawn="1"/>
        </p:nvCxnSpPr>
        <p:spPr>
          <a:xfrm flipV="1">
            <a:off x="9598788" y="4868909"/>
            <a:ext cx="1019302" cy="1467561"/>
          </a:xfrm>
          <a:prstGeom prst="line">
            <a:avLst/>
          </a:prstGeom>
          <a:solidFill>
            <a:srgbClr val="FFFFFF"/>
          </a:solidFill>
          <a:ln w="38100" cap="flat" cmpd="sng" algn="ctr">
            <a:solidFill>
              <a:srgbClr val="FFFFFF"/>
            </a:solidFill>
            <a:prstDash val="solid"/>
            <a:headEnd type="none"/>
            <a:tailEnd type="none"/>
          </a:ln>
          <a:effectLst/>
        </p:spPr>
      </p:cxnSp>
      <p:cxnSp>
        <p:nvCxnSpPr>
          <p:cNvPr id="53" name="Straight Connector 52">
            <a:extLst>
              <a:ext uri="{FF2B5EF4-FFF2-40B4-BE49-F238E27FC236}">
                <a16:creationId xmlns:a16="http://schemas.microsoft.com/office/drawing/2014/main" id="{6438A19E-58D9-49B4-897C-A5C4C2D6D640}"/>
              </a:ext>
            </a:extLst>
          </p:cNvPr>
          <p:cNvCxnSpPr>
            <a:endCxn id="54" idx="6"/>
          </p:cNvCxnSpPr>
          <p:nvPr userDrawn="1"/>
        </p:nvCxnSpPr>
        <p:spPr>
          <a:xfrm flipH="1" flipV="1">
            <a:off x="7204528" y="4606590"/>
            <a:ext cx="3455488" cy="229474"/>
          </a:xfrm>
          <a:prstGeom prst="line">
            <a:avLst/>
          </a:prstGeom>
          <a:solidFill>
            <a:srgbClr val="FFFFFF"/>
          </a:solidFill>
          <a:ln w="38100" cap="flat" cmpd="sng" algn="ctr">
            <a:solidFill>
              <a:srgbClr val="FFFFFF"/>
            </a:solidFill>
            <a:prstDash val="solid"/>
            <a:headEnd type="none"/>
            <a:tailEnd type="none"/>
          </a:ln>
          <a:effectLst/>
        </p:spPr>
      </p:cxnSp>
      <p:sp>
        <p:nvSpPr>
          <p:cNvPr id="54" name="Oval 53">
            <a:extLst>
              <a:ext uri="{FF2B5EF4-FFF2-40B4-BE49-F238E27FC236}">
                <a16:creationId xmlns:a16="http://schemas.microsoft.com/office/drawing/2014/main" id="{5EA79353-85A9-4EBB-BB00-7A0D10D8807E}"/>
              </a:ext>
            </a:extLst>
          </p:cNvPr>
          <p:cNvSpPr/>
          <p:nvPr userDrawn="1"/>
        </p:nvSpPr>
        <p:spPr bwMode="auto">
          <a:xfrm rot="420761">
            <a:off x="6507306" y="4213949"/>
            <a:ext cx="699840" cy="699840"/>
          </a:xfrm>
          <a:prstGeom prst="ellipse">
            <a:avLst/>
          </a:prstGeom>
          <a:solidFill>
            <a:srgbClr val="FFFFFF">
              <a:alpha val="30000"/>
            </a:srgbClr>
          </a:solidFill>
          <a:ln w="38100" cap="flat" cmpd="sng" algn="ctr">
            <a:solidFill>
              <a:srgbClr val="FFFFFF"/>
            </a:solidFill>
            <a:prstDash val="solid"/>
            <a:headEnd type="none"/>
            <a:tailEnd type="none"/>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F0BB6045-30B5-484F-877B-81EA13D669A5}"/>
              </a:ext>
            </a:extLst>
          </p:cNvPr>
          <p:cNvCxnSpPr>
            <a:cxnSpLocks/>
          </p:cNvCxnSpPr>
          <p:nvPr userDrawn="1"/>
        </p:nvCxnSpPr>
        <p:spPr>
          <a:xfrm flipH="1">
            <a:off x="10663571" y="3337004"/>
            <a:ext cx="1181060" cy="1449637"/>
          </a:xfrm>
          <a:prstGeom prst="line">
            <a:avLst/>
          </a:prstGeom>
          <a:solidFill>
            <a:srgbClr val="FFFFFF"/>
          </a:solidFill>
          <a:ln w="38100" cap="flat" cmpd="sng" algn="ctr">
            <a:solidFill>
              <a:srgbClr val="FFFFFF"/>
            </a:solidFill>
            <a:prstDash val="solid"/>
            <a:headEnd type="none"/>
            <a:tailEnd type="none"/>
          </a:ln>
          <a:effectLst/>
        </p:spPr>
      </p:cxnSp>
      <p:sp>
        <p:nvSpPr>
          <p:cNvPr id="56" name="Oval 55">
            <a:extLst>
              <a:ext uri="{FF2B5EF4-FFF2-40B4-BE49-F238E27FC236}">
                <a16:creationId xmlns:a16="http://schemas.microsoft.com/office/drawing/2014/main" id="{629F1888-D412-49E1-8402-372BBF4C46F8}"/>
              </a:ext>
            </a:extLst>
          </p:cNvPr>
          <p:cNvSpPr/>
          <p:nvPr userDrawn="1"/>
        </p:nvSpPr>
        <p:spPr bwMode="auto">
          <a:xfrm>
            <a:off x="9435509" y="3705630"/>
            <a:ext cx="2339404" cy="2339404"/>
          </a:xfrm>
          <a:prstGeom prst="ellipse">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B1F7BE47-EB80-4EB6-AF68-CF51FD1761A1}"/>
              </a:ext>
            </a:extLst>
          </p:cNvPr>
          <p:cNvSpPr/>
          <p:nvPr userDrawn="1"/>
        </p:nvSpPr>
        <p:spPr bwMode="auto">
          <a:xfrm>
            <a:off x="9477210" y="3747330"/>
            <a:ext cx="2256003" cy="2256006"/>
          </a:xfrm>
          <a:prstGeom prst="ellipse">
            <a:avLst/>
          </a:prstGeom>
          <a:solidFill>
            <a:srgbClr val="00BCF2"/>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57">
            <a:extLst>
              <a:ext uri="{FF2B5EF4-FFF2-40B4-BE49-F238E27FC236}">
                <a16:creationId xmlns:a16="http://schemas.microsoft.com/office/drawing/2014/main" id="{0D8E351D-E330-4F08-BBCF-C276B36E4D05}"/>
              </a:ext>
            </a:extLst>
          </p:cNvPr>
          <p:cNvGrpSpPr/>
          <p:nvPr userDrawn="1"/>
        </p:nvGrpSpPr>
        <p:grpSpPr>
          <a:xfrm>
            <a:off x="9004972" y="3195962"/>
            <a:ext cx="2831804" cy="2714884"/>
            <a:chOff x="7369041" y="2034721"/>
            <a:chExt cx="3789099" cy="3632654"/>
          </a:xfrm>
        </p:grpSpPr>
        <p:pic>
          <p:nvPicPr>
            <p:cNvPr id="59" name="temp">
              <a:extLst>
                <a:ext uri="{FF2B5EF4-FFF2-40B4-BE49-F238E27FC236}">
                  <a16:creationId xmlns:a16="http://schemas.microsoft.com/office/drawing/2014/main" id="{48E1DEBD-2C49-48C5-95F3-853DB506E0E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369041" y="2034721"/>
              <a:ext cx="3789099" cy="2634259"/>
            </a:xfrm>
            <a:prstGeom prst="rect">
              <a:avLst/>
            </a:prstGeom>
          </p:spPr>
        </p:pic>
        <p:pic>
          <p:nvPicPr>
            <p:cNvPr id="60" name="temp">
              <a:extLst>
                <a:ext uri="{FF2B5EF4-FFF2-40B4-BE49-F238E27FC236}">
                  <a16:creationId xmlns:a16="http://schemas.microsoft.com/office/drawing/2014/main" id="{94E5F672-E58D-45EC-84D3-94D506DE1FD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977142" y="4165385"/>
              <a:ext cx="2938097" cy="1501990"/>
            </a:xfrm>
            <a:prstGeom prst="rect">
              <a:avLst/>
            </a:prstGeom>
          </p:spPr>
        </p:pic>
      </p:grpSp>
      <p:sp>
        <p:nvSpPr>
          <p:cNvPr id="61" name="globe_5">
            <a:extLst>
              <a:ext uri="{FF2B5EF4-FFF2-40B4-BE49-F238E27FC236}">
                <a16:creationId xmlns:a16="http://schemas.microsoft.com/office/drawing/2014/main" id="{83E3ED21-4F91-4D97-A82B-CFAF02ABA323}"/>
              </a:ext>
            </a:extLst>
          </p:cNvPr>
          <p:cNvSpPr>
            <a:spLocks noChangeAspect="1" noEditPoints="1"/>
          </p:cNvSpPr>
          <p:nvPr userDrawn="1"/>
        </p:nvSpPr>
        <p:spPr bwMode="auto">
          <a:xfrm>
            <a:off x="8723510" y="2340845"/>
            <a:ext cx="415290" cy="396914"/>
          </a:xfrm>
          <a:custGeom>
            <a:avLst/>
            <a:gdLst>
              <a:gd name="T0" fmla="*/ 20 w 312"/>
              <a:gd name="T1" fmla="*/ 110 h 298"/>
              <a:gd name="T2" fmla="*/ 163 w 312"/>
              <a:gd name="T3" fmla="*/ 0 h 298"/>
              <a:gd name="T4" fmla="*/ 312 w 312"/>
              <a:gd name="T5" fmla="*/ 149 h 298"/>
              <a:gd name="T6" fmla="*/ 163 w 312"/>
              <a:gd name="T7" fmla="*/ 298 h 298"/>
              <a:gd name="T8" fmla="*/ 14 w 312"/>
              <a:gd name="T9" fmla="*/ 149 h 298"/>
              <a:gd name="T10" fmla="*/ 0 w 312"/>
              <a:gd name="T11" fmla="*/ 53 h 298"/>
              <a:gd name="T12" fmla="*/ 20 w 312"/>
              <a:gd name="T13" fmla="*/ 110 h 298"/>
              <a:gd name="T14" fmla="*/ 76 w 312"/>
              <a:gd name="T15" fmla="*/ 90 h 298"/>
              <a:gd name="T16" fmla="*/ 167 w 312"/>
              <a:gd name="T17" fmla="*/ 234 h 298"/>
              <a:gd name="T18" fmla="*/ 251 w 312"/>
              <a:gd name="T19" fmla="*/ 150 h 298"/>
              <a:gd name="T20" fmla="*/ 167 w 312"/>
              <a:gd name="T21" fmla="*/ 66 h 298"/>
              <a:gd name="T22" fmla="*/ 84 w 312"/>
              <a:gd name="T23" fmla="*/ 150 h 298"/>
              <a:gd name="T24" fmla="*/ 167 w 312"/>
              <a:gd name="T25" fmla="*/ 234 h 298"/>
              <a:gd name="T26" fmla="*/ 167 w 312"/>
              <a:gd name="T27" fmla="*/ 234 h 298"/>
              <a:gd name="T28" fmla="*/ 210 w 312"/>
              <a:gd name="T29" fmla="*/ 150 h 298"/>
              <a:gd name="T30" fmla="*/ 167 w 312"/>
              <a:gd name="T31" fmla="*/ 66 h 298"/>
              <a:gd name="T32" fmla="*/ 124 w 312"/>
              <a:gd name="T33" fmla="*/ 150 h 298"/>
              <a:gd name="T34" fmla="*/ 167 w 312"/>
              <a:gd name="T35" fmla="*/ 234 h 298"/>
              <a:gd name="T36" fmla="*/ 88 w 312"/>
              <a:gd name="T37" fmla="*/ 124 h 298"/>
              <a:gd name="T38" fmla="*/ 247 w 312"/>
              <a:gd name="T39" fmla="*/ 124 h 298"/>
              <a:gd name="T40" fmla="*/ 88 w 312"/>
              <a:gd name="T41" fmla="*/ 177 h 298"/>
              <a:gd name="T42" fmla="*/ 247 w 312"/>
              <a:gd name="T43" fmla="*/ 17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2" h="298">
                <a:moveTo>
                  <a:pt x="20" y="110"/>
                </a:moveTo>
                <a:cubicBezTo>
                  <a:pt x="37" y="46"/>
                  <a:pt x="95" y="0"/>
                  <a:pt x="163" y="0"/>
                </a:cubicBezTo>
                <a:cubicBezTo>
                  <a:pt x="246" y="0"/>
                  <a:pt x="312" y="66"/>
                  <a:pt x="312" y="149"/>
                </a:cubicBezTo>
                <a:cubicBezTo>
                  <a:pt x="312" y="231"/>
                  <a:pt x="246" y="298"/>
                  <a:pt x="163" y="298"/>
                </a:cubicBezTo>
                <a:cubicBezTo>
                  <a:pt x="81" y="298"/>
                  <a:pt x="14" y="231"/>
                  <a:pt x="14" y="149"/>
                </a:cubicBezTo>
                <a:moveTo>
                  <a:pt x="0" y="53"/>
                </a:moveTo>
                <a:cubicBezTo>
                  <a:pt x="20" y="110"/>
                  <a:pt x="20" y="110"/>
                  <a:pt x="20" y="110"/>
                </a:cubicBezTo>
                <a:cubicBezTo>
                  <a:pt x="76" y="90"/>
                  <a:pt x="76" y="90"/>
                  <a:pt x="76" y="90"/>
                </a:cubicBezTo>
                <a:moveTo>
                  <a:pt x="167" y="234"/>
                </a:moveTo>
                <a:cubicBezTo>
                  <a:pt x="214" y="234"/>
                  <a:pt x="251" y="196"/>
                  <a:pt x="251" y="150"/>
                </a:cubicBezTo>
                <a:cubicBezTo>
                  <a:pt x="251" y="104"/>
                  <a:pt x="214" y="66"/>
                  <a:pt x="167" y="66"/>
                </a:cubicBezTo>
                <a:cubicBezTo>
                  <a:pt x="121" y="66"/>
                  <a:pt x="84" y="104"/>
                  <a:pt x="84" y="150"/>
                </a:cubicBezTo>
                <a:cubicBezTo>
                  <a:pt x="84" y="196"/>
                  <a:pt x="121" y="234"/>
                  <a:pt x="167" y="234"/>
                </a:cubicBezTo>
                <a:close/>
                <a:moveTo>
                  <a:pt x="167" y="234"/>
                </a:moveTo>
                <a:cubicBezTo>
                  <a:pt x="191" y="234"/>
                  <a:pt x="210" y="196"/>
                  <a:pt x="210" y="150"/>
                </a:cubicBezTo>
                <a:cubicBezTo>
                  <a:pt x="210" y="104"/>
                  <a:pt x="191" y="66"/>
                  <a:pt x="167" y="66"/>
                </a:cubicBezTo>
                <a:cubicBezTo>
                  <a:pt x="144" y="66"/>
                  <a:pt x="124" y="104"/>
                  <a:pt x="124" y="150"/>
                </a:cubicBezTo>
                <a:cubicBezTo>
                  <a:pt x="124" y="196"/>
                  <a:pt x="144" y="234"/>
                  <a:pt x="167" y="234"/>
                </a:cubicBezTo>
                <a:close/>
                <a:moveTo>
                  <a:pt x="88" y="124"/>
                </a:moveTo>
                <a:cubicBezTo>
                  <a:pt x="247" y="124"/>
                  <a:pt x="247" y="124"/>
                  <a:pt x="247" y="124"/>
                </a:cubicBezTo>
                <a:moveTo>
                  <a:pt x="88" y="177"/>
                </a:moveTo>
                <a:cubicBezTo>
                  <a:pt x="247" y="177"/>
                  <a:pt x="247" y="177"/>
                  <a:pt x="247" y="177"/>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2" name="signal_3">
            <a:extLst>
              <a:ext uri="{FF2B5EF4-FFF2-40B4-BE49-F238E27FC236}">
                <a16:creationId xmlns:a16="http://schemas.microsoft.com/office/drawing/2014/main" id="{AA6FAA4E-9C21-4CAE-A4D3-23DC66720DBB}"/>
              </a:ext>
            </a:extLst>
          </p:cNvPr>
          <p:cNvSpPr>
            <a:spLocks noChangeAspect="1" noEditPoints="1"/>
          </p:cNvSpPr>
          <p:nvPr userDrawn="1"/>
        </p:nvSpPr>
        <p:spPr bwMode="auto">
          <a:xfrm>
            <a:off x="10287285" y="2281894"/>
            <a:ext cx="290512" cy="398463"/>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63" name="graph_4">
            <a:extLst>
              <a:ext uri="{FF2B5EF4-FFF2-40B4-BE49-F238E27FC236}">
                <a16:creationId xmlns:a16="http://schemas.microsoft.com/office/drawing/2014/main" id="{12EA0CB3-4A50-463E-9E4E-30B7681868A5}"/>
              </a:ext>
            </a:extLst>
          </p:cNvPr>
          <p:cNvSpPr>
            <a:spLocks noChangeAspect="1" noEditPoints="1"/>
          </p:cNvSpPr>
          <p:nvPr userDrawn="1"/>
        </p:nvSpPr>
        <p:spPr bwMode="auto">
          <a:xfrm>
            <a:off x="8044407" y="3656855"/>
            <a:ext cx="384175" cy="382588"/>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4" name="car_3">
            <a:extLst>
              <a:ext uri="{FF2B5EF4-FFF2-40B4-BE49-F238E27FC236}">
                <a16:creationId xmlns:a16="http://schemas.microsoft.com/office/drawing/2014/main" id="{7D5C534B-C6E3-4C5B-BFF0-BEC2D82303F0}"/>
              </a:ext>
            </a:extLst>
          </p:cNvPr>
          <p:cNvSpPr>
            <a:spLocks noChangeAspect="1" noEditPoints="1"/>
          </p:cNvSpPr>
          <p:nvPr userDrawn="1"/>
        </p:nvSpPr>
        <p:spPr bwMode="auto">
          <a:xfrm>
            <a:off x="6644924" y="4404415"/>
            <a:ext cx="424604" cy="318908"/>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65" name="Freeform 5">
            <a:extLst>
              <a:ext uri="{FF2B5EF4-FFF2-40B4-BE49-F238E27FC236}">
                <a16:creationId xmlns:a16="http://schemas.microsoft.com/office/drawing/2014/main" id="{0BCCA41F-5F5D-4F4B-B16C-D84AD364F997}"/>
              </a:ext>
            </a:extLst>
          </p:cNvPr>
          <p:cNvSpPr>
            <a:spLocks noChangeAspect="1" noEditPoints="1"/>
          </p:cNvSpPr>
          <p:nvPr userDrawn="1"/>
        </p:nvSpPr>
        <p:spPr bwMode="auto">
          <a:xfrm>
            <a:off x="7319012" y="5702442"/>
            <a:ext cx="394346" cy="399748"/>
          </a:xfrm>
          <a:custGeom>
            <a:avLst/>
            <a:gdLst>
              <a:gd name="T0" fmla="*/ 230 w 318"/>
              <a:gd name="T1" fmla="*/ 29 h 324"/>
              <a:gd name="T2" fmla="*/ 316 w 318"/>
              <a:gd name="T3" fmla="*/ 0 h 324"/>
              <a:gd name="T4" fmla="*/ 301 w 318"/>
              <a:gd name="T5" fmla="*/ 186 h 324"/>
              <a:gd name="T6" fmla="*/ 159 w 318"/>
              <a:gd name="T7" fmla="*/ 324 h 324"/>
              <a:gd name="T8" fmla="*/ 17 w 318"/>
              <a:gd name="T9" fmla="*/ 187 h 324"/>
              <a:gd name="T10" fmla="*/ 2 w 318"/>
              <a:gd name="T11" fmla="*/ 0 h 324"/>
              <a:gd name="T12" fmla="*/ 88 w 318"/>
              <a:gd name="T13" fmla="*/ 29 h 324"/>
              <a:gd name="T14" fmla="*/ 159 w 318"/>
              <a:gd name="T15" fmla="*/ 4 h 324"/>
              <a:gd name="T16" fmla="*/ 230 w 318"/>
              <a:gd name="T17" fmla="*/ 29 h 324"/>
              <a:gd name="T18" fmla="*/ 95 w 318"/>
              <a:gd name="T19" fmla="*/ 164 h 324"/>
              <a:gd name="T20" fmla="*/ 136 w 318"/>
              <a:gd name="T21" fmla="*/ 206 h 324"/>
              <a:gd name="T22" fmla="*/ 223 w 318"/>
              <a:gd name="T23" fmla="*/ 11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324">
                <a:moveTo>
                  <a:pt x="230" y="29"/>
                </a:moveTo>
                <a:cubicBezTo>
                  <a:pt x="280" y="29"/>
                  <a:pt x="316" y="0"/>
                  <a:pt x="316" y="0"/>
                </a:cubicBezTo>
                <a:cubicBezTo>
                  <a:pt x="316" y="0"/>
                  <a:pt x="318" y="146"/>
                  <a:pt x="301" y="186"/>
                </a:cubicBezTo>
                <a:cubicBezTo>
                  <a:pt x="282" y="233"/>
                  <a:pt x="252" y="287"/>
                  <a:pt x="159" y="324"/>
                </a:cubicBezTo>
                <a:cubicBezTo>
                  <a:pt x="70" y="287"/>
                  <a:pt x="35" y="232"/>
                  <a:pt x="17" y="187"/>
                </a:cubicBezTo>
                <a:cubicBezTo>
                  <a:pt x="0" y="146"/>
                  <a:pt x="2" y="0"/>
                  <a:pt x="2" y="0"/>
                </a:cubicBezTo>
                <a:cubicBezTo>
                  <a:pt x="2" y="0"/>
                  <a:pt x="38" y="29"/>
                  <a:pt x="88" y="29"/>
                </a:cubicBezTo>
                <a:cubicBezTo>
                  <a:pt x="126" y="29"/>
                  <a:pt x="150" y="12"/>
                  <a:pt x="159" y="4"/>
                </a:cubicBezTo>
                <a:cubicBezTo>
                  <a:pt x="168" y="12"/>
                  <a:pt x="192" y="29"/>
                  <a:pt x="230" y="29"/>
                </a:cubicBezTo>
                <a:close/>
                <a:moveTo>
                  <a:pt x="95" y="164"/>
                </a:moveTo>
                <a:cubicBezTo>
                  <a:pt x="136" y="206"/>
                  <a:pt x="136" y="206"/>
                  <a:pt x="136" y="206"/>
                </a:cubicBezTo>
                <a:cubicBezTo>
                  <a:pt x="223" y="118"/>
                  <a:pt x="223" y="118"/>
                  <a:pt x="223" y="118"/>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grpSp>
        <p:nvGrpSpPr>
          <p:cNvPr id="66" name="Group 65">
            <a:extLst>
              <a:ext uri="{FF2B5EF4-FFF2-40B4-BE49-F238E27FC236}">
                <a16:creationId xmlns:a16="http://schemas.microsoft.com/office/drawing/2014/main" id="{96676FA4-790D-48FD-AB20-6C47C7CAD4BF}"/>
              </a:ext>
            </a:extLst>
          </p:cNvPr>
          <p:cNvGrpSpPr/>
          <p:nvPr userDrawn="1"/>
        </p:nvGrpSpPr>
        <p:grpSpPr>
          <a:xfrm>
            <a:off x="9113244" y="6309118"/>
            <a:ext cx="699840" cy="699840"/>
            <a:chOff x="9113244" y="6309118"/>
            <a:chExt cx="699840" cy="699840"/>
          </a:xfrm>
        </p:grpSpPr>
        <p:sp>
          <p:nvSpPr>
            <p:cNvPr id="67" name="Oval 66">
              <a:extLst>
                <a:ext uri="{FF2B5EF4-FFF2-40B4-BE49-F238E27FC236}">
                  <a16:creationId xmlns:a16="http://schemas.microsoft.com/office/drawing/2014/main" id="{A8CA5462-34CB-4E09-B019-403FE969AFBE}"/>
                </a:ext>
              </a:extLst>
            </p:cNvPr>
            <p:cNvSpPr/>
            <p:nvPr/>
          </p:nvSpPr>
          <p:spPr bwMode="auto">
            <a:xfrm rot="1368259">
              <a:off x="9113244" y="6309118"/>
              <a:ext cx="699840" cy="699840"/>
            </a:xfrm>
            <a:prstGeom prst="ellipse">
              <a:avLst/>
            </a:prstGeom>
            <a:solidFill>
              <a:srgbClr val="FFFFFF">
                <a:alpha val="30000"/>
              </a:srgbClr>
            </a:solidFill>
            <a:ln w="38100" cap="flat" cmpd="sng" algn="ctr">
              <a:solidFill>
                <a:srgbClr val="FFFFFF"/>
              </a:solidFill>
              <a:prstDash val="solid"/>
              <a:headEnd type="none"/>
              <a:tailEnd type="none"/>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lightning_3">
              <a:extLst>
                <a:ext uri="{FF2B5EF4-FFF2-40B4-BE49-F238E27FC236}">
                  <a16:creationId xmlns:a16="http://schemas.microsoft.com/office/drawing/2014/main" id="{B7B1A00D-C735-403D-98A1-44E498EBBA1D}"/>
                </a:ext>
              </a:extLst>
            </p:cNvPr>
            <p:cNvSpPr>
              <a:spLocks noChangeAspect="1"/>
            </p:cNvSpPr>
            <p:nvPr userDrawn="1"/>
          </p:nvSpPr>
          <p:spPr bwMode="auto">
            <a:xfrm>
              <a:off x="9351797" y="6448455"/>
              <a:ext cx="250825" cy="412750"/>
            </a:xfrm>
            <a:custGeom>
              <a:avLst/>
              <a:gdLst>
                <a:gd name="T0" fmla="*/ 158 w 158"/>
                <a:gd name="T1" fmla="*/ 108 h 260"/>
                <a:gd name="T2" fmla="*/ 158 w 158"/>
                <a:gd name="T3" fmla="*/ 108 h 260"/>
                <a:gd name="T4" fmla="*/ 33 w 158"/>
                <a:gd name="T5" fmla="*/ 260 h 260"/>
                <a:gd name="T6" fmla="*/ 72 w 158"/>
                <a:gd name="T7" fmla="*/ 151 h 260"/>
                <a:gd name="T8" fmla="*/ 0 w 158"/>
                <a:gd name="T9" fmla="*/ 151 h 260"/>
                <a:gd name="T10" fmla="*/ 124 w 158"/>
                <a:gd name="T11" fmla="*/ 0 h 260"/>
                <a:gd name="T12" fmla="*/ 85 w 158"/>
                <a:gd name="T13" fmla="*/ 108 h 260"/>
                <a:gd name="T14" fmla="*/ 158 w 158"/>
                <a:gd name="T15" fmla="*/ 108 h 260"/>
                <a:gd name="T16" fmla="*/ 158 w 158"/>
                <a:gd name="T17" fmla="*/ 10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60">
                  <a:moveTo>
                    <a:pt x="158" y="108"/>
                  </a:moveTo>
                  <a:lnTo>
                    <a:pt x="158" y="108"/>
                  </a:lnTo>
                  <a:lnTo>
                    <a:pt x="33" y="260"/>
                  </a:lnTo>
                  <a:lnTo>
                    <a:pt x="72" y="151"/>
                  </a:lnTo>
                  <a:lnTo>
                    <a:pt x="0" y="151"/>
                  </a:lnTo>
                  <a:lnTo>
                    <a:pt x="124" y="0"/>
                  </a:lnTo>
                  <a:lnTo>
                    <a:pt x="85" y="108"/>
                  </a:lnTo>
                  <a:lnTo>
                    <a:pt x="158" y="108"/>
                  </a:lnTo>
                  <a:lnTo>
                    <a:pt x="158" y="108"/>
                  </a:ln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sp>
        <p:nvSpPr>
          <p:cNvPr id="69" name="Oval 68">
            <a:extLst>
              <a:ext uri="{FF2B5EF4-FFF2-40B4-BE49-F238E27FC236}">
                <a16:creationId xmlns:a16="http://schemas.microsoft.com/office/drawing/2014/main" id="{C6D54470-259C-49D3-9A9B-CB85F4831EB5}"/>
              </a:ext>
            </a:extLst>
          </p:cNvPr>
          <p:cNvSpPr/>
          <p:nvPr userDrawn="1"/>
        </p:nvSpPr>
        <p:spPr bwMode="auto">
          <a:xfrm rot="8100000">
            <a:off x="11742995" y="2756081"/>
            <a:ext cx="699840" cy="699840"/>
          </a:xfrm>
          <a:prstGeom prst="ellipse">
            <a:avLst/>
          </a:prstGeom>
          <a:solidFill>
            <a:srgbClr val="FFFFFF">
              <a:alpha val="30000"/>
            </a:srgbClr>
          </a:solidFill>
          <a:ln w="38100" cap="flat" cmpd="sng" algn="ctr">
            <a:solidFill>
              <a:srgbClr val="FFFFFF"/>
            </a:solidFill>
            <a:prstDash val="solid"/>
            <a:headEnd type="none"/>
            <a:tailEnd type="none"/>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speedometer_2">
            <a:extLst>
              <a:ext uri="{FF2B5EF4-FFF2-40B4-BE49-F238E27FC236}">
                <a16:creationId xmlns:a16="http://schemas.microsoft.com/office/drawing/2014/main" id="{87A32BC6-B3BE-48E4-8A2D-9923AD084A39}"/>
              </a:ext>
            </a:extLst>
          </p:cNvPr>
          <p:cNvSpPr>
            <a:spLocks noChangeAspect="1" noEditPoints="1"/>
          </p:cNvSpPr>
          <p:nvPr userDrawn="1"/>
        </p:nvSpPr>
        <p:spPr bwMode="auto">
          <a:xfrm>
            <a:off x="11900394" y="2913977"/>
            <a:ext cx="385043" cy="38404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Tree>
    <p:extLst>
      <p:ext uri="{BB962C8B-B14F-4D97-AF65-F5344CB8AC3E}">
        <p14:creationId xmlns:p14="http://schemas.microsoft.com/office/powerpoint/2010/main" val="4229981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16891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5583953"/>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207062"/>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59523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508496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0"/>
            <a:ext cx="4375053" cy="6858000"/>
          </a:xfrm>
        </p:spPr>
        <p:txBody>
          <a:bodyPr/>
          <a:lstStyle/>
          <a:p>
            <a:endParaRPr lang="en-US"/>
          </a:p>
        </p:txBody>
      </p:sp>
      <p:sp>
        <p:nvSpPr>
          <p:cNvPr id="2" name="Title 1"/>
          <p:cNvSpPr>
            <a:spLocks noGrp="1"/>
          </p:cNvSpPr>
          <p:nvPr>
            <p:ph type="title"/>
          </p:nvPr>
        </p:nvSpPr>
        <p:spPr>
          <a:xfrm>
            <a:off x="4951829" y="2391508"/>
            <a:ext cx="6875584" cy="3278872"/>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170630527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650731"/>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973700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88658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4835615"/>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22206859"/>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4353212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81310596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840765"/>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73374"/>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888533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308966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5009826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0352286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856521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845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800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24503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71635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33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29018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57365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31767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52475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1723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991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9530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8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159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390085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32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517971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05487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104901202"/>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91130"/>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4262958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235792"/>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6682523"/>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566853912"/>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857954383"/>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510372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532593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79970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37683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180757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1">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12195176" cy="687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5" tIns="134444" rIns="168055" bIns="134444" numCol="1" spcCol="0" rtlCol="0" fromWordArt="0" anchor="t" anchorCtr="0" forceAA="0" compatLnSpc="1">
            <a:prstTxWarp prst="textNoShape">
              <a:avLst/>
            </a:prstTxWarp>
            <a:noAutofit/>
          </a:bodyPr>
          <a:lstStyle/>
          <a:p>
            <a:pPr algn="ctr" defTabSz="856883" fontAlgn="base">
              <a:lnSpc>
                <a:spcPct val="90000"/>
              </a:lnSpc>
              <a:spcBef>
                <a:spcPct val="0"/>
              </a:spcBef>
              <a:spcAft>
                <a:spcPct val="0"/>
              </a:spcAft>
            </a:pPr>
            <a:endParaRPr lang="en-US" sz="225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125" spc="-92" dirty="0">
                <a:gradFill>
                  <a:gsLst>
                    <a:gs pos="5833">
                      <a:srgbClr val="FFFFFF"/>
                    </a:gs>
                    <a:gs pos="18000">
                      <a:srgbClr val="FFFFFF"/>
                    </a:gs>
                  </a:gsLst>
                  <a:lin ang="5400000" scaled="0"/>
                </a:gradFill>
              </a:defRPr>
            </a:lvl1pPr>
          </a:lstStyle>
          <a:p>
            <a:pPr lvl="0"/>
            <a:r>
              <a:rPr lang="en-US"/>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91440">
            <a:noAutofit/>
          </a:bodyPr>
          <a:lstStyle>
            <a:lvl1pPr marL="0" indent="0">
              <a:spcBef>
                <a:spcPts val="0"/>
              </a:spcBef>
              <a:buNone/>
              <a:defRPr sz="1875">
                <a:solidFill>
                  <a:schemeClr val="bg1"/>
                </a:solidFill>
              </a:defRPr>
            </a:lvl1pPr>
            <a:lvl2pPr marL="264069" indent="0">
              <a:buNone/>
              <a:defRPr sz="1875">
                <a:solidFill>
                  <a:schemeClr val="bg1"/>
                </a:solidFill>
              </a:defRPr>
            </a:lvl2pPr>
            <a:lvl3pPr marL="551696" indent="0">
              <a:buNone/>
              <a:defRPr sz="1875">
                <a:solidFill>
                  <a:schemeClr val="bg1"/>
                </a:solidFill>
              </a:defRPr>
            </a:lvl3pPr>
            <a:lvl4pPr marL="815766" indent="0">
              <a:buNone/>
              <a:defRPr sz="1875">
                <a:solidFill>
                  <a:schemeClr val="bg1"/>
                </a:solidFill>
              </a:defRPr>
            </a:lvl4pPr>
            <a:lvl5pPr marL="1036444" indent="0">
              <a:buNone/>
              <a:defRPr sz="1875">
                <a:solidFill>
                  <a:schemeClr val="bg1"/>
                </a:solidFill>
              </a:defRPr>
            </a:lvl5pPr>
          </a:lstStyle>
          <a:p>
            <a:pPr lvl="0"/>
            <a:r>
              <a:rPr lang="en-US"/>
              <a:t>Speaker Name</a:t>
            </a:r>
          </a:p>
        </p:txBody>
      </p:sp>
      <p:sp>
        <p:nvSpPr>
          <p:cNvPr id="8" name="Rectangle 7"/>
          <p:cNvSpPr/>
          <p:nvPr userDrawn="1"/>
        </p:nvSpPr>
        <p:spPr>
          <a:xfrm>
            <a:off x="150852" y="642937"/>
            <a:ext cx="1518726" cy="1414463"/>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85725" rIns="85725" bIns="85725" numCol="1" spcCol="0" rtlCol="0" fromWordArt="0" anchor="t" anchorCtr="0" forceAA="0" compatLnSpc="1">
            <a:prstTxWarp prst="textNoShape">
              <a:avLst/>
            </a:prstTxWarp>
            <a:noAutofit/>
          </a:bodyPr>
          <a:lstStyle/>
          <a:p>
            <a:pPr algn="l"/>
            <a:r>
              <a:rPr lang="en-US" sz="1688">
                <a:solidFill>
                  <a:schemeClr val="bg1"/>
                </a:solidFill>
                <a:latin typeface="+mj-lt"/>
              </a:rPr>
              <a:t>Microsoft Technology </a:t>
            </a:r>
            <a:br>
              <a:rPr lang="en-US" sz="1688">
                <a:solidFill>
                  <a:schemeClr val="bg1"/>
                </a:solidFill>
                <a:latin typeface="+mj-lt"/>
              </a:rPr>
            </a:br>
            <a:r>
              <a:rPr lang="en-US" sz="1688">
                <a:solidFill>
                  <a:schemeClr val="bg1"/>
                </a:solidFill>
                <a:latin typeface="+mj-lt"/>
              </a:rPr>
              <a:t>Centers</a:t>
            </a:r>
          </a:p>
          <a:p>
            <a:pPr algn="l">
              <a:spcBef>
                <a:spcPts val="281"/>
              </a:spcBef>
            </a:pPr>
            <a:r>
              <a:rPr lang="en-US" sz="1125" kern="1200">
                <a:solidFill>
                  <a:schemeClr val="bg1"/>
                </a:solidFill>
                <a:latin typeface="+mj-lt"/>
                <a:ea typeface="+mn-ea"/>
                <a:cs typeface="+mn-cs"/>
              </a:rPr>
              <a:t>MTC Essentials</a:t>
            </a:r>
            <a:br>
              <a:rPr lang="en-US" sz="1125" kern="1200">
                <a:solidFill>
                  <a:schemeClr val="bg1"/>
                </a:solidFill>
                <a:latin typeface="+mj-lt"/>
                <a:ea typeface="+mn-ea"/>
                <a:cs typeface="+mn-cs"/>
              </a:rPr>
            </a:br>
            <a:r>
              <a:rPr lang="en-US" sz="1125" kern="1200">
                <a:solidFill>
                  <a:schemeClr val="bg1"/>
                </a:solidFill>
                <a:latin typeface="+mj-lt"/>
                <a:ea typeface="+mn-ea"/>
                <a:cs typeface="+mn-cs"/>
              </a:rPr>
              <a:t>March</a:t>
            </a:r>
            <a:r>
              <a:rPr lang="en-US" sz="1125" kern="1200" baseline="0">
                <a:solidFill>
                  <a:schemeClr val="bg1"/>
                </a:solidFill>
                <a:latin typeface="+mj-lt"/>
                <a:ea typeface="+mn-ea"/>
                <a:cs typeface="+mn-cs"/>
              </a:rPr>
              <a:t> 7-11, 2016</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6848" y="6255295"/>
            <a:ext cx="1530556" cy="313207"/>
          </a:xfrm>
          <a:prstGeom prst="rect">
            <a:avLst/>
          </a:prstGeom>
          <a:noFill/>
          <a:ln>
            <a:noFill/>
          </a:ln>
        </p:spPr>
      </p:pic>
    </p:spTree>
    <p:extLst>
      <p:ext uri="{BB962C8B-B14F-4D97-AF65-F5344CB8AC3E}">
        <p14:creationId xmlns:p14="http://schemas.microsoft.com/office/powerpoint/2010/main" val="3162357388"/>
      </p:ext>
    </p:extLst>
  </p:cSld>
  <p:clrMapOvr>
    <a:masterClrMapping/>
  </p:clrMapOvr>
  <p:transition>
    <p:fade/>
  </p:transition>
  <p:extLst>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725532"/>
            <a:ext cx="9056914" cy="3406937"/>
          </a:xfrm>
        </p:spPr>
        <p:txBody>
          <a:bodyPr anchor="ctr"/>
          <a:lstStyle>
            <a:lvl1pPr>
              <a:defRPr>
                <a:gradFill>
                  <a:gsLst>
                    <a:gs pos="26549">
                      <a:schemeClr val="tx1"/>
                    </a:gs>
                    <a:gs pos="57000">
                      <a:schemeClr val="tx1"/>
                    </a:gs>
                  </a:gsLst>
                  <a:lin ang="5400000" scaled="0"/>
                </a:gradFill>
              </a:defRPr>
            </a:lvl1pPr>
          </a:lstStyle>
          <a:p>
            <a:r>
              <a:rPr lang="en-US"/>
              <a:t>Click to edit Master title style </a:t>
            </a:r>
          </a:p>
        </p:txBody>
      </p:sp>
    </p:spTree>
    <p:extLst>
      <p:ext uri="{BB962C8B-B14F-4D97-AF65-F5344CB8AC3E}">
        <p14:creationId xmlns:p14="http://schemas.microsoft.com/office/powerpoint/2010/main" val="1913913145"/>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0475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8073803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225311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58472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1677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288062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404875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40743106"/>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2465803"/>
          </a:xfrm>
        </p:spPr>
        <p:txBody>
          <a:bodyPr/>
          <a:lstStyle>
            <a:lvl1pPr marL="0" indent="0">
              <a:lnSpc>
                <a:spcPct val="100000"/>
              </a:lnSpc>
              <a:buNone/>
              <a:defRPr>
                <a:solidFill>
                  <a:schemeClr val="tx1"/>
                </a:solidFill>
              </a:defRPr>
            </a:lvl1pPr>
            <a:lvl2pPr marL="0" indent="0">
              <a:lnSpc>
                <a:spcPct val="100000"/>
              </a:lnSpc>
              <a:buFontTx/>
              <a:buNone/>
              <a:defRPr sz="2745"/>
            </a:lvl2pPr>
            <a:lvl3pPr marL="224011" indent="0">
              <a:lnSpc>
                <a:spcPct val="100000"/>
              </a:lnSpc>
              <a:buNone/>
              <a:defRPr/>
            </a:lvl3pPr>
            <a:lvl4pPr marL="448021" indent="0">
              <a:lnSpc>
                <a:spcPct val="100000"/>
              </a:lnSpc>
              <a:buNone/>
              <a:defRPr/>
            </a:lvl4pPr>
            <a:lvl5pPr marL="672032" indent="0">
              <a:lnSpc>
                <a:spcPct val="100000"/>
              </a:lnSpc>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7605771"/>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164756" y="170922"/>
            <a:ext cx="2641704" cy="995016"/>
          </a:xfrm>
          <a:prstGeom prst="rect">
            <a:avLst/>
          </a:prstGeom>
          <a:noFill/>
        </p:spPr>
        <p:txBody>
          <a:bodyPr wrap="square" rtlCol="0">
            <a:spAutoFit/>
          </a:bodyPr>
          <a:lstStyle/>
          <a:p>
            <a:r>
              <a:rPr lang="en-US" sz="2933">
                <a:solidFill>
                  <a:schemeClr val="bg1"/>
                </a:solidFill>
                <a:latin typeface="+mj-lt"/>
              </a:rPr>
              <a:t>2018 MVP</a:t>
            </a:r>
            <a:br>
              <a:rPr lang="en-US" sz="2933">
                <a:solidFill>
                  <a:schemeClr val="bg1"/>
                </a:solidFill>
                <a:latin typeface="+mj-lt"/>
              </a:rPr>
            </a:br>
            <a:r>
              <a:rPr lang="en-US" sz="2933">
                <a:solidFill>
                  <a:schemeClr val="bg1"/>
                </a:solidFill>
                <a:latin typeface="+mj-lt"/>
              </a:rPr>
              <a:t>Global</a:t>
            </a:r>
            <a:r>
              <a:rPr lang="en-US" sz="2933" baseline="0">
                <a:solidFill>
                  <a:schemeClr val="bg1"/>
                </a:solidFill>
                <a:latin typeface="+mj-lt"/>
              </a:rPr>
              <a:t> Summit</a:t>
            </a:r>
            <a:endParaRPr lang="en-US" sz="2933">
              <a:solidFill>
                <a:schemeClr val="bg1"/>
              </a:solidFill>
              <a:latin typeface="+mj-lt"/>
            </a:endParaRPr>
          </a:p>
        </p:txBody>
      </p:sp>
      <p:sp>
        <p:nvSpPr>
          <p:cNvPr id="12" name="Text Placeholder 2"/>
          <p:cNvSpPr>
            <a:spLocks noGrp="1"/>
          </p:cNvSpPr>
          <p:nvPr>
            <p:ph type="body" idx="11" hasCustomPrompt="1"/>
          </p:nvPr>
        </p:nvSpPr>
        <p:spPr>
          <a:xfrm>
            <a:off x="297083" y="6164511"/>
            <a:ext cx="9602575" cy="554421"/>
          </a:xfrm>
          <a:prstGeom prst="rect">
            <a:avLst/>
          </a:prstGeom>
        </p:spPr>
        <p:txBody>
          <a:bodyPr lIns="0" tIns="0" rIns="0" bIns="0" anchor="ctr"/>
          <a:lstStyle>
            <a:lvl1pPr marL="0" indent="0">
              <a:buNone/>
              <a:defRPr sz="2000" b="0">
                <a:solidFill>
                  <a:schemeClr val="bg1"/>
                </a:solidFill>
                <a:latin typeface="+mj-lt"/>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Presenter Name, Job Title | Date</a:t>
            </a:r>
          </a:p>
        </p:txBody>
      </p:sp>
      <p:sp>
        <p:nvSpPr>
          <p:cNvPr id="6" name="Text Placeholder 5"/>
          <p:cNvSpPr>
            <a:spLocks noGrp="1"/>
          </p:cNvSpPr>
          <p:nvPr>
            <p:ph type="body" sz="quarter" idx="13" hasCustomPrompt="1"/>
          </p:nvPr>
        </p:nvSpPr>
        <p:spPr>
          <a:xfrm>
            <a:off x="285899" y="2223412"/>
            <a:ext cx="4572000" cy="330643"/>
          </a:xfrm>
          <a:prstGeom prst="rect">
            <a:avLst/>
          </a:prstGeom>
        </p:spPr>
        <p:txBody>
          <a:bodyPr lIns="0" tIns="0" rIns="0" bIns="0"/>
          <a:lstStyle>
            <a:lvl1pPr marL="0" indent="0">
              <a:buNone/>
              <a:defRPr sz="2133">
                <a:solidFill>
                  <a:schemeClr val="bg1"/>
                </a:solidFill>
                <a:latin typeface="+mj-lt"/>
              </a:defRPr>
            </a:lvl1pPr>
          </a:lstStyle>
          <a:p>
            <a:pPr lvl="0"/>
            <a:r>
              <a:rPr lang="en-US" sz="2400"/>
              <a:t>Session Code:</a:t>
            </a:r>
            <a:endParaRPr lang="en-US"/>
          </a:p>
        </p:txBody>
      </p:sp>
      <p:sp>
        <p:nvSpPr>
          <p:cNvPr id="8" name="Title 7"/>
          <p:cNvSpPr>
            <a:spLocks noGrp="1"/>
          </p:cNvSpPr>
          <p:nvPr>
            <p:ph type="title" hasCustomPrompt="1"/>
          </p:nvPr>
        </p:nvSpPr>
        <p:spPr>
          <a:xfrm>
            <a:off x="256032" y="2839720"/>
            <a:ext cx="11631168" cy="2902712"/>
          </a:xfrm>
          <a:prstGeom prst="rect">
            <a:avLst/>
          </a:prstGeom>
        </p:spPr>
        <p:txBody>
          <a:bodyPr lIns="0" tIns="0" rIns="0" bIns="0"/>
          <a:lstStyle>
            <a:lvl1pPr>
              <a:defRPr sz="5867">
                <a:solidFill>
                  <a:schemeClr val="bg1"/>
                </a:solidFill>
              </a:defRPr>
            </a:lvl1pPr>
          </a:lstStyle>
          <a:p>
            <a:pPr lvl="0"/>
            <a:r>
              <a:rPr lang="en-US" sz="5333"/>
              <a:t>Long Session Title Here Long Session Title Here Long Session Title Here Long Session Title Here Long Session Title Here Long Session Title Here</a:t>
            </a:r>
            <a:endParaRPr lang="en-US"/>
          </a:p>
        </p:txBody>
      </p:sp>
    </p:spTree>
    <p:extLst>
      <p:ext uri="{BB962C8B-B14F-4D97-AF65-F5344CB8AC3E}">
        <p14:creationId xmlns:p14="http://schemas.microsoft.com/office/powerpoint/2010/main" val="148544644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84405"/>
            <a:ext cx="2689274" cy="2510690"/>
          </a:xfrm>
          <a:prstGeom prst="rect">
            <a:avLst/>
          </a:prstGeom>
          <a:solidFill>
            <a:schemeClr val="accent1">
              <a:lumMod val="75000"/>
            </a:schemeClr>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84407"/>
            <a:ext cx="2688994" cy="2510662"/>
          </a:xfrm>
          <a:prstGeom prst="rect">
            <a:avLst/>
          </a:prstGeom>
          <a:solidFill>
            <a:schemeClr val="accent1">
              <a:lumMod val="75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84407"/>
            <a:ext cx="2688994" cy="2510662"/>
          </a:xfrm>
          <a:prstGeom prst="rect">
            <a:avLst/>
          </a:prstGeom>
          <a:solidFill>
            <a:schemeClr val="accent1">
              <a:lumMod val="75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84407"/>
            <a:ext cx="2688994" cy="2510662"/>
          </a:xfrm>
          <a:prstGeom prst="rect">
            <a:avLst/>
          </a:prstGeom>
          <a:solidFill>
            <a:schemeClr val="accent1">
              <a:lumMod val="75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b="0" i="0">
                <a:gradFill>
                  <a:gsLst>
                    <a:gs pos="1770">
                      <a:schemeClr val="bg1"/>
                    </a:gs>
                    <a:gs pos="15929">
                      <a:schemeClr val="bg1"/>
                    </a:gs>
                  </a:gsLst>
                  <a:lin ang="5400000" scaled="0"/>
                </a:gradFill>
                <a:latin typeface="Segoe UI Semilight" charset="0"/>
                <a:ea typeface="Segoe UI Semilight" charset="0"/>
                <a:cs typeface="Segoe UI Semilight"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b="0" i="0">
                <a:gradFill>
                  <a:gsLst>
                    <a:gs pos="1770">
                      <a:schemeClr val="bg1"/>
                    </a:gs>
                    <a:gs pos="15929">
                      <a:schemeClr val="bg1"/>
                    </a:gs>
                  </a:gsLst>
                  <a:lin ang="5400000" scaled="0"/>
                </a:gradFill>
                <a:latin typeface="Segoe UI Semilight" charset="0"/>
                <a:ea typeface="Segoe UI Semilight" charset="0"/>
                <a:cs typeface="Segoe UI Semilight"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2528618594"/>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817707"/>
      </p:ext>
    </p:extLst>
  </p:cSld>
  <p:clrMapOvr>
    <a:masterClrMapping/>
  </p:clrMapOvr>
  <p:extLst>
    <p:ext uri="{DCECCB84-F9BA-43D5-87BE-67443E8EF086}">
      <p15:sldGuideLst xmlns:p15="http://schemas.microsoft.com/office/powerpoint/2012/main"/>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One Column">
    <p:bg>
      <p:bgPr>
        <a:solidFill>
          <a:srgbClr val="002050"/>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rgbClr val="FFFFFF"/>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4768519"/>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bg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377" indent="-243834">
              <a:lnSpc>
                <a:spcPct val="100000"/>
              </a:lnSpc>
              <a:spcBef>
                <a:spcPts val="667"/>
              </a:spcBef>
              <a:buFont typeface="Arial"/>
              <a:buChar char="•"/>
              <a:defRPr sz="2667">
                <a:solidFill>
                  <a:schemeClr val="bg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3727998793"/>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Two Column">
    <p:bg>
      <p:bgPr>
        <a:solidFill>
          <a:srgbClr val="002050"/>
        </a:solidFill>
        <a:effectLst/>
      </p:bgPr>
    </p:bg>
    <p:spTree>
      <p:nvGrpSpPr>
        <p:cNvPr id="1" name=""/>
        <p:cNvGrpSpPr/>
        <p:nvPr/>
      </p:nvGrpSpPr>
      <p:grpSpPr>
        <a:xfrm>
          <a:off x="0" y="0"/>
          <a:ext cx="0" cy="0"/>
          <a:chOff x="0" y="0"/>
          <a:chExt cx="0" cy="0"/>
        </a:xfrm>
      </p:grpSpPr>
      <p:sp>
        <p:nvSpPr>
          <p:cNvPr id="18"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rgbClr val="FFFFFF"/>
                </a:solidFill>
                <a:latin typeface="Segoe UI Light"/>
                <a:cs typeface="Segoe UI Light"/>
              </a:defRPr>
            </a:lvl1pPr>
          </a:lstStyle>
          <a:p>
            <a:r>
              <a:rPr lang="en-US"/>
              <a:t>Click to edit Master title style</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8" name="Content Placeholder 2"/>
          <p:cNvSpPr>
            <a:spLocks noGrp="1"/>
          </p:cNvSpPr>
          <p:nvPr>
            <p:ph idx="1" hasCustomPrompt="1"/>
          </p:nvPr>
        </p:nvSpPr>
        <p:spPr>
          <a:xfrm>
            <a:off x="304800" y="1304261"/>
            <a:ext cx="5791200" cy="4768519"/>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bg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377" indent="-243834">
              <a:lnSpc>
                <a:spcPct val="100000"/>
              </a:lnSpc>
              <a:spcBef>
                <a:spcPts val="667"/>
              </a:spcBef>
              <a:buFont typeface="Arial"/>
              <a:buChar char="•"/>
              <a:defRPr sz="2667">
                <a:solidFill>
                  <a:schemeClr val="bg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9" name="Content Placeholder 2"/>
          <p:cNvSpPr>
            <a:spLocks noGrp="1"/>
          </p:cNvSpPr>
          <p:nvPr>
            <p:ph idx="10" hasCustomPrompt="1"/>
          </p:nvPr>
        </p:nvSpPr>
        <p:spPr>
          <a:xfrm>
            <a:off x="6096000" y="1304261"/>
            <a:ext cx="5791200" cy="4768519"/>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bg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377" indent="-243834">
              <a:lnSpc>
                <a:spcPct val="100000"/>
              </a:lnSpc>
              <a:spcBef>
                <a:spcPts val="667"/>
              </a:spcBef>
              <a:buFont typeface="Arial"/>
              <a:buChar char="•"/>
              <a:defRPr sz="2667">
                <a:solidFill>
                  <a:schemeClr val="bg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319613589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Section Title">
    <p:bg>
      <p:bgPr>
        <a:solidFill>
          <a:srgbClr val="0078D7"/>
        </a:solidFill>
        <a:effectLst/>
      </p:bgPr>
    </p:bg>
    <p:spTree>
      <p:nvGrpSpPr>
        <p:cNvPr id="1" name=""/>
        <p:cNvGrpSpPr/>
        <p:nvPr/>
      </p:nvGrpSpPr>
      <p:grpSpPr>
        <a:xfrm>
          <a:off x="0" y="0"/>
          <a:ext cx="0" cy="0"/>
          <a:chOff x="0" y="0"/>
          <a:chExt cx="0" cy="0"/>
        </a:xfrm>
      </p:grpSpPr>
      <p:sp>
        <p:nvSpPr>
          <p:cNvPr id="4" name="Title 1"/>
          <p:cNvSpPr>
            <a:spLocks noGrp="1" noChangeAspect="1"/>
          </p:cNvSpPr>
          <p:nvPr>
            <p:ph type="title"/>
          </p:nvPr>
        </p:nvSpPr>
        <p:spPr>
          <a:xfrm>
            <a:off x="304800" y="1955800"/>
            <a:ext cx="11582400" cy="2491376"/>
          </a:xfrm>
          <a:prstGeom prst="rect">
            <a:avLst/>
          </a:prstGeom>
        </p:spPr>
        <p:txBody>
          <a:bodyPr lIns="0" tIns="0" rIns="0" bIns="0" anchor="ctr"/>
          <a:lstStyle>
            <a:lvl1pPr algn="l">
              <a:defRPr sz="7200">
                <a:solidFill>
                  <a:srgbClr val="FFFFFF"/>
                </a:solidFill>
                <a:latin typeface="Segoe UI Light"/>
                <a:cs typeface="Segoe UI Light"/>
              </a:defRPr>
            </a:lvl1pPr>
          </a:lstStyle>
          <a:p>
            <a:r>
              <a:rPr lang="en-US"/>
              <a:t>Click to edit Master title style</a:t>
            </a:r>
          </a:p>
        </p:txBody>
      </p:sp>
      <p:sp>
        <p:nvSpPr>
          <p:cNvPr id="3" name="TextBox 2"/>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986573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Subhead">
    <p:bg>
      <p:bgPr>
        <a:solidFill>
          <a:srgbClr val="002050"/>
        </a:solidFill>
        <a:effectLst/>
      </p:bgPr>
    </p:bg>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rgbClr val="FFFFFF"/>
                </a:solidFill>
                <a:latin typeface="Segoe UI Light"/>
                <a:cs typeface="Segoe UI Light"/>
              </a:defRPr>
            </a:lvl1pPr>
          </a:lstStyle>
          <a:p>
            <a:r>
              <a:rPr lang="en-US"/>
              <a:t>Click to edit Master title style</a:t>
            </a:r>
          </a:p>
        </p:txBody>
      </p:sp>
      <p:sp>
        <p:nvSpPr>
          <p:cNvPr id="10" name="TextBox 9"/>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14" name="Text Placeholder 2"/>
          <p:cNvSpPr>
            <a:spLocks noGrp="1"/>
          </p:cNvSpPr>
          <p:nvPr>
            <p:ph type="body" idx="11"/>
          </p:nvPr>
        </p:nvSpPr>
        <p:spPr>
          <a:xfrm>
            <a:off x="304799" y="1286338"/>
            <a:ext cx="5791200" cy="554421"/>
          </a:xfrm>
          <a:prstGeom prst="rect">
            <a:avLst/>
          </a:prstGeom>
        </p:spPr>
        <p:txBody>
          <a:bodyPr lIns="0" tIns="0" rIns="0" bIns="0" anchor="ctr"/>
          <a:lstStyle>
            <a:lvl1pPr marL="0" indent="0">
              <a:buNone/>
              <a:defRPr sz="3333" b="0">
                <a:solidFill>
                  <a:schemeClr val="bg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5" name="Content Placeholder 2"/>
          <p:cNvSpPr>
            <a:spLocks noGrp="1"/>
          </p:cNvSpPr>
          <p:nvPr>
            <p:ph idx="1" hasCustomPrompt="1"/>
          </p:nvPr>
        </p:nvSpPr>
        <p:spPr>
          <a:xfrm>
            <a:off x="304800" y="1852429"/>
            <a:ext cx="57912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bg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377" indent="-243834">
              <a:lnSpc>
                <a:spcPct val="100000"/>
              </a:lnSpc>
              <a:spcBef>
                <a:spcPts val="667"/>
              </a:spcBef>
              <a:buFont typeface="Arial"/>
              <a:buChar char="•"/>
              <a:defRPr sz="2667">
                <a:solidFill>
                  <a:schemeClr val="bg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16" name="Text Placeholder 2"/>
          <p:cNvSpPr>
            <a:spLocks noGrp="1"/>
          </p:cNvSpPr>
          <p:nvPr>
            <p:ph type="body" idx="12"/>
          </p:nvPr>
        </p:nvSpPr>
        <p:spPr>
          <a:xfrm>
            <a:off x="6095999" y="1286338"/>
            <a:ext cx="5791200" cy="554421"/>
          </a:xfrm>
          <a:prstGeom prst="rect">
            <a:avLst/>
          </a:prstGeom>
        </p:spPr>
        <p:txBody>
          <a:bodyPr lIns="0" tIns="0" rIns="0" bIns="0" anchor="ctr"/>
          <a:lstStyle>
            <a:lvl1pPr marL="0" indent="0">
              <a:buNone/>
              <a:defRPr sz="3333" b="0">
                <a:solidFill>
                  <a:schemeClr val="bg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17" name="Content Placeholder 2"/>
          <p:cNvSpPr>
            <a:spLocks noGrp="1"/>
          </p:cNvSpPr>
          <p:nvPr>
            <p:ph idx="13" hasCustomPrompt="1"/>
          </p:nvPr>
        </p:nvSpPr>
        <p:spPr>
          <a:xfrm>
            <a:off x="6096000" y="1852429"/>
            <a:ext cx="57912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bg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377" indent="-243834">
              <a:lnSpc>
                <a:spcPct val="100000"/>
              </a:lnSpc>
              <a:spcBef>
                <a:spcPts val="667"/>
              </a:spcBef>
              <a:buFont typeface="Arial"/>
              <a:buChar char="•"/>
              <a:defRPr sz="2667">
                <a:solidFill>
                  <a:schemeClr val="bg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4125094727"/>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36280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8"/>
            <a:ext cx="11655079" cy="2263268"/>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black">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61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8"/>
            <a:ext cx="9859116" cy="1158793"/>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3" cy="724247"/>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black">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10398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0"/>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9"/>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1" y="5646493"/>
            <a:ext cx="12191377" cy="12115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3" y="6087890"/>
            <a:ext cx="1427788" cy="304828"/>
          </a:xfrm>
          <a:prstGeom prst="rect">
            <a:avLst/>
          </a:prstGeom>
        </p:spPr>
      </p:pic>
    </p:spTree>
    <p:extLst>
      <p:ext uri="{BB962C8B-B14F-4D97-AF65-F5344CB8AC3E}">
        <p14:creationId xmlns:p14="http://schemas.microsoft.com/office/powerpoint/2010/main" val="4194494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59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019668445"/>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67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16183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7963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224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09642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31200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043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80408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456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4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4165374"/>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582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4" y="289512"/>
            <a:ext cx="6904777"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114" indent="0">
              <a:buNone/>
              <a:defRPr/>
            </a:lvl2pPr>
            <a:lvl3pPr marL="448227" indent="0">
              <a:buNone/>
              <a:defRPr/>
            </a:lvl3pPr>
            <a:lvl4pPr marL="672342" indent="0">
              <a:buNone/>
              <a:defRPr/>
            </a:lvl4pPr>
            <a:lvl5pPr marL="896455"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88528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22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671458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56646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77652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Title and Content w/ Logo">
    <p:bg>
      <p:bgPr>
        <a:solidFill>
          <a:srgbClr val="7030A0"/>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9424534" y="0"/>
            <a:ext cx="4852677" cy="6858000"/>
            <a:chOff x="9424533" y="0"/>
            <a:chExt cx="4852678" cy="6858000"/>
          </a:xfrm>
        </p:grpSpPr>
        <p:sp>
          <p:nvSpPr>
            <p:cNvPr id="16" name="Right Triangle 15"/>
            <p:cNvSpPr/>
            <p:nvPr userDrawn="1"/>
          </p:nvSpPr>
          <p:spPr bwMode="auto">
            <a:xfrm rot="2700798">
              <a:off x="9427233" y="1003112"/>
              <a:ext cx="4847277" cy="4852678"/>
            </a:xfrm>
            <a:prstGeom prst="rtTriangle">
              <a:avLst/>
            </a:prstGeom>
            <a:solidFill>
              <a:srgbClr val="253E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3958" fontAlgn="base">
                <a:spcBef>
                  <a:spcPct val="0"/>
                </a:spcBef>
                <a:spcAft>
                  <a:spcPct val="0"/>
                </a:spcAft>
              </a:pPr>
              <a:endParaRPr lang="en-US" sz="1800" spc="-5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userDrawn="1"/>
          </p:nvSpPr>
          <p:spPr bwMode="auto">
            <a:xfrm>
              <a:off x="11850872" y="0"/>
              <a:ext cx="341128" cy="6858000"/>
            </a:xfrm>
            <a:prstGeom prst="rect">
              <a:avLst/>
            </a:prstGeom>
            <a:solidFill>
              <a:srgbClr val="253E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3958" fontAlgn="base">
                <a:spcBef>
                  <a:spcPct val="0"/>
                </a:spcBef>
                <a:spcAft>
                  <a:spcPct val="0"/>
                </a:spcAft>
              </a:pPr>
              <a:endParaRPr lang="en-US" sz="1800" spc="-51"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Title 1"/>
          <p:cNvSpPr>
            <a:spLocks noGrp="1"/>
          </p:cNvSpPr>
          <p:nvPr>
            <p:ph type="ctrTitle"/>
          </p:nvPr>
        </p:nvSpPr>
        <p:spPr>
          <a:xfrm>
            <a:off x="248864" y="1418591"/>
            <a:ext cx="9144000" cy="2387600"/>
          </a:xfrm>
        </p:spPr>
        <p:txBody>
          <a:bodyPr anchor="b"/>
          <a:lstStyle>
            <a:lvl1pPr algn="l">
              <a:defRPr sz="7198">
                <a:solidFill>
                  <a:schemeClr val="bg1"/>
                </a:solidFill>
              </a:defRPr>
            </a:lvl1pPr>
          </a:lstStyle>
          <a:p>
            <a:r>
              <a:rPr lang="en-US"/>
              <a:t>Click to edit Master title style</a:t>
            </a:r>
          </a:p>
        </p:txBody>
      </p:sp>
      <p:sp>
        <p:nvSpPr>
          <p:cNvPr id="12" name="Subtitle 2"/>
          <p:cNvSpPr>
            <a:spLocks noGrp="1"/>
          </p:cNvSpPr>
          <p:nvPr>
            <p:ph type="subTitle" idx="1"/>
          </p:nvPr>
        </p:nvSpPr>
        <p:spPr>
          <a:xfrm>
            <a:off x="248864" y="3946524"/>
            <a:ext cx="9144000" cy="1655763"/>
          </a:xfrm>
        </p:spPr>
        <p:txBody>
          <a:bodyPr>
            <a:normAutofit/>
          </a:bodyPr>
          <a:lstStyle>
            <a:lvl1pPr marL="0" indent="0" algn="l">
              <a:buNone/>
              <a:defRPr sz="4000">
                <a:solidFill>
                  <a:schemeClr val="bg1"/>
                </a:solidFill>
                <a:latin typeface="+mj-lt"/>
              </a:defRPr>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pic>
        <p:nvPicPr>
          <p:cNvPr id="3" name="Picture 2">
            <a:extLst>
              <a:ext uri="{FF2B5EF4-FFF2-40B4-BE49-F238E27FC236}">
                <a16:creationId xmlns:a16="http://schemas.microsoft.com/office/drawing/2014/main" id="{19657FAB-07D6-4E66-ACA7-3E8ABC3C27F5}"/>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0237679" y="2612389"/>
            <a:ext cx="1613192" cy="1613192"/>
          </a:xfrm>
          <a:prstGeom prst="rect">
            <a:avLst/>
          </a:prstGeom>
        </p:spPr>
      </p:pic>
    </p:spTree>
    <p:extLst>
      <p:ext uri="{BB962C8B-B14F-4D97-AF65-F5344CB8AC3E}">
        <p14:creationId xmlns:p14="http://schemas.microsoft.com/office/powerpoint/2010/main" val="1119600632"/>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Event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8" y="965103"/>
            <a:ext cx="6856412" cy="5136868"/>
          </a:xfrm>
          <a:prstGeom prst="rect">
            <a:avLst/>
          </a:prstGeom>
        </p:spPr>
      </p:pic>
      <p:sp>
        <p:nvSpPr>
          <p:cNvPr id="4" name="Rectangle 3">
            <a:extLst>
              <a:ext uri="{FF2B5EF4-FFF2-40B4-BE49-F238E27FC236}">
                <a16:creationId xmlns:a16="http://schemas.microsoft.com/office/drawing/2014/main" id="{150BEB9C-E620-48A9-8B21-E4AD7CB2CFDC}"/>
              </a:ext>
            </a:extLst>
          </p:cNvPr>
          <p:cNvSpPr/>
          <p:nvPr userDrawn="1"/>
        </p:nvSpPr>
        <p:spPr>
          <a:xfrm>
            <a:off x="481070" y="1963877"/>
            <a:ext cx="6096000" cy="1569660"/>
          </a:xfrm>
          <a:prstGeom prst="rect">
            <a:avLst/>
          </a:prstGeom>
        </p:spPr>
        <p:txBody>
          <a:bodyPr>
            <a:spAutoFit/>
          </a:bodyPr>
          <a:lstStyle/>
          <a:p>
            <a:r>
              <a:rPr kumimoji="0" lang="en-US" sz="36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App in a Day</a:t>
            </a:r>
            <a:br>
              <a:rPr kumimoji="0" lang="en-US" sz="36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4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Business Application Platform</a:t>
            </a:r>
            <a:br>
              <a:rPr kumimoji="0" lang="en-US" sz="24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PowerApps, Microsoft Flow </a:t>
            </a:r>
            <a:b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&amp; Common Data Service for Apps (CDS) </a:t>
            </a:r>
            <a:endParaRPr lang="en-US"/>
          </a:p>
        </p:txBody>
      </p:sp>
    </p:spTree>
    <p:extLst>
      <p:ext uri="{BB962C8B-B14F-4D97-AF65-F5344CB8AC3E}">
        <p14:creationId xmlns:p14="http://schemas.microsoft.com/office/powerpoint/2010/main" val="126702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8" y="965103"/>
            <a:ext cx="6856412" cy="5136868"/>
          </a:xfrm>
          <a:prstGeom prst="rect">
            <a:avLst/>
          </a:prstGeom>
        </p:spPr>
      </p:pic>
    </p:spTree>
    <p:extLst>
      <p:ext uri="{BB962C8B-B14F-4D97-AF65-F5344CB8AC3E}">
        <p14:creationId xmlns:p14="http://schemas.microsoft.com/office/powerpoint/2010/main" val="300688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693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946375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20498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2532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66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66907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5915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367621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27402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86878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16848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a:extLst>
              <a:ext uri="{FF2B5EF4-FFF2-40B4-BE49-F238E27FC236}">
                <a16:creationId xmlns:a16="http://schemas.microsoft.com/office/drawing/2014/main" id="{E84497C0-C2FA-4D5B-B2D1-00191EA71FBB}"/>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1160152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21403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5" name="Picture 4">
            <a:extLst>
              <a:ext uri="{FF2B5EF4-FFF2-40B4-BE49-F238E27FC236}">
                <a16:creationId xmlns:a16="http://schemas.microsoft.com/office/drawing/2014/main" id="{BDFA4497-145F-4992-BC24-0BA1F8C66B4A}"/>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2836085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B24A6ECF-8F9C-45B4-B165-13DEF5BA071F}"/>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1822995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5012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2737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27752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9295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182639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Event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8" y="965103"/>
            <a:ext cx="6856412" cy="5136868"/>
          </a:xfrm>
          <a:prstGeom prst="rect">
            <a:avLst/>
          </a:prstGeom>
        </p:spPr>
      </p:pic>
      <p:sp>
        <p:nvSpPr>
          <p:cNvPr id="4" name="Rectangle 3">
            <a:extLst>
              <a:ext uri="{FF2B5EF4-FFF2-40B4-BE49-F238E27FC236}">
                <a16:creationId xmlns:a16="http://schemas.microsoft.com/office/drawing/2014/main" id="{150BEB9C-E620-48A9-8B21-E4AD7CB2CFDC}"/>
              </a:ext>
            </a:extLst>
          </p:cNvPr>
          <p:cNvSpPr/>
          <p:nvPr userDrawn="1"/>
        </p:nvSpPr>
        <p:spPr>
          <a:xfrm>
            <a:off x="481070" y="1963877"/>
            <a:ext cx="6096000" cy="1569660"/>
          </a:xfrm>
          <a:prstGeom prst="rect">
            <a:avLst/>
          </a:prstGeom>
        </p:spPr>
        <p:txBody>
          <a:bodyPr>
            <a:spAutoFit/>
          </a:bodyPr>
          <a:lstStyle/>
          <a:p>
            <a:r>
              <a:rPr kumimoji="0" lang="en-US" sz="36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App in a Day</a:t>
            </a:r>
            <a:br>
              <a:rPr kumimoji="0" lang="en-US" sz="36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4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Business Application Platform</a:t>
            </a:r>
            <a:br>
              <a:rPr kumimoji="0" lang="en-US" sz="24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PowerApps, Microsoft Flow </a:t>
            </a:r>
            <a:b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&amp; Common Data Service for Apps (CDS) </a:t>
            </a:r>
            <a:endParaRPr lang="en-US"/>
          </a:p>
        </p:txBody>
      </p:sp>
    </p:spTree>
    <p:extLst>
      <p:ext uri="{BB962C8B-B14F-4D97-AF65-F5344CB8AC3E}">
        <p14:creationId xmlns:p14="http://schemas.microsoft.com/office/powerpoint/2010/main" val="26242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8" y="965103"/>
            <a:ext cx="6856412" cy="5136868"/>
          </a:xfrm>
          <a:prstGeom prst="rect">
            <a:avLst/>
          </a:prstGeom>
        </p:spPr>
      </p:pic>
    </p:spTree>
    <p:extLst>
      <p:ext uri="{BB962C8B-B14F-4D97-AF65-F5344CB8AC3E}">
        <p14:creationId xmlns:p14="http://schemas.microsoft.com/office/powerpoint/2010/main" val="175089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2791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216464955"/>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2654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9481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686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77499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51607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45427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63142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731476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42158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a:extLst>
              <a:ext uri="{FF2B5EF4-FFF2-40B4-BE49-F238E27FC236}">
                <a16:creationId xmlns:a16="http://schemas.microsoft.com/office/drawing/2014/main" id="{E84497C0-C2FA-4D5B-B2D1-00191EA71FBB}"/>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2061747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031817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5" name="Picture 4">
            <a:extLst>
              <a:ext uri="{FF2B5EF4-FFF2-40B4-BE49-F238E27FC236}">
                <a16:creationId xmlns:a16="http://schemas.microsoft.com/office/drawing/2014/main" id="{BDFA4497-145F-4992-BC24-0BA1F8C66B4A}"/>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2057977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B24A6ECF-8F9C-45B4-B165-13DEF5BA071F}"/>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561874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466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2238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22622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695126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855437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marL="0" algn="l" defTabSz="932742" rtl="0" eaLnBrk="1" latinLnBrk="0" hangingPunct="1">
              <a:lnSpc>
                <a:spcPct val="100000"/>
              </a:lnSpc>
              <a:spcBef>
                <a:spcPts val="0"/>
              </a:spcBef>
              <a:buNone/>
              <a:defRPr lang="en-US" sz="4000" b="0" strike="noStrike" kern="1200" cap="none" spc="0" baseline="0" dirty="0">
                <a:ln>
                  <a:noFill/>
                </a:ln>
                <a:solidFill>
                  <a:srgbClr val="505050"/>
                </a:solidFill>
                <a:effectLst/>
                <a:latin typeface="Segoe UI Light" panose="020B0502040204020203" pitchFamily="34" charset="0"/>
                <a:ea typeface="+mn-ea"/>
                <a:cs typeface="Segoe UI Light" panose="020B0502040204020203" pitchFamily="34" charset="0"/>
              </a:defRPr>
            </a:lvl1pPr>
          </a:lstStyle>
          <a:p>
            <a:r>
              <a:rPr lang="en-US"/>
              <a:t>Title</a:t>
            </a:r>
          </a:p>
        </p:txBody>
      </p:sp>
    </p:spTree>
    <p:extLst>
      <p:ext uri="{BB962C8B-B14F-4D97-AF65-F5344CB8AC3E}">
        <p14:creationId xmlns:p14="http://schemas.microsoft.com/office/powerpoint/2010/main" val="34772933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7305853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513327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1">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12195176" cy="687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5" tIns="134444" rIns="168055" bIns="134444" numCol="1" spcCol="0" rtlCol="0" fromWordArt="0" anchor="t" anchorCtr="0" forceAA="0" compatLnSpc="1">
            <a:prstTxWarp prst="textNoShape">
              <a:avLst/>
            </a:prstTxWarp>
            <a:noAutofit/>
          </a:bodyPr>
          <a:lstStyle/>
          <a:p>
            <a:pPr algn="ctr" defTabSz="856883" fontAlgn="base">
              <a:lnSpc>
                <a:spcPct val="90000"/>
              </a:lnSpc>
              <a:spcBef>
                <a:spcPct val="0"/>
              </a:spcBef>
              <a:spcAft>
                <a:spcPct val="0"/>
              </a:spcAft>
            </a:pPr>
            <a:endParaRPr lang="en-US" sz="225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125" spc="-92" dirty="0">
                <a:gradFill>
                  <a:gsLst>
                    <a:gs pos="5833">
                      <a:srgbClr val="FFFFFF"/>
                    </a:gs>
                    <a:gs pos="18000">
                      <a:srgbClr val="FFFFFF"/>
                    </a:gs>
                  </a:gsLst>
                  <a:lin ang="5400000" scaled="0"/>
                </a:gradFill>
              </a:defRPr>
            </a:lvl1pPr>
          </a:lstStyle>
          <a:p>
            <a:pPr lvl="0"/>
            <a:r>
              <a:rPr lang="en-US"/>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91440">
            <a:noAutofit/>
          </a:bodyPr>
          <a:lstStyle>
            <a:lvl1pPr marL="0" indent="0">
              <a:spcBef>
                <a:spcPts val="0"/>
              </a:spcBef>
              <a:buNone/>
              <a:defRPr sz="1875">
                <a:solidFill>
                  <a:schemeClr val="bg1"/>
                </a:solidFill>
              </a:defRPr>
            </a:lvl1pPr>
            <a:lvl2pPr marL="264069" indent="0">
              <a:buNone/>
              <a:defRPr sz="1875">
                <a:solidFill>
                  <a:schemeClr val="bg1"/>
                </a:solidFill>
              </a:defRPr>
            </a:lvl2pPr>
            <a:lvl3pPr marL="551696" indent="0">
              <a:buNone/>
              <a:defRPr sz="1875">
                <a:solidFill>
                  <a:schemeClr val="bg1"/>
                </a:solidFill>
              </a:defRPr>
            </a:lvl3pPr>
            <a:lvl4pPr marL="815766" indent="0">
              <a:buNone/>
              <a:defRPr sz="1875">
                <a:solidFill>
                  <a:schemeClr val="bg1"/>
                </a:solidFill>
              </a:defRPr>
            </a:lvl4pPr>
            <a:lvl5pPr marL="1036444" indent="0">
              <a:buNone/>
              <a:defRPr sz="1875">
                <a:solidFill>
                  <a:schemeClr val="bg1"/>
                </a:solidFill>
              </a:defRPr>
            </a:lvl5pPr>
          </a:lstStyle>
          <a:p>
            <a:pPr lvl="0"/>
            <a:r>
              <a:rPr lang="en-US"/>
              <a:t>Speaker Name</a:t>
            </a:r>
          </a:p>
        </p:txBody>
      </p:sp>
      <p:sp>
        <p:nvSpPr>
          <p:cNvPr id="8" name="Rectangle 7"/>
          <p:cNvSpPr/>
          <p:nvPr userDrawn="1"/>
        </p:nvSpPr>
        <p:spPr>
          <a:xfrm>
            <a:off x="150852" y="642937"/>
            <a:ext cx="1518726" cy="1414463"/>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85725" rIns="85725" bIns="85725" numCol="1" spcCol="0" rtlCol="0" fromWordArt="0" anchor="t" anchorCtr="0" forceAA="0" compatLnSpc="1">
            <a:prstTxWarp prst="textNoShape">
              <a:avLst/>
            </a:prstTxWarp>
            <a:noAutofit/>
          </a:bodyPr>
          <a:lstStyle/>
          <a:p>
            <a:pPr algn="l"/>
            <a:r>
              <a:rPr lang="en-US" sz="1688">
                <a:solidFill>
                  <a:schemeClr val="bg1"/>
                </a:solidFill>
                <a:latin typeface="+mj-lt"/>
              </a:rPr>
              <a:t>Microsoft Technology </a:t>
            </a:r>
            <a:br>
              <a:rPr lang="en-US" sz="1688">
                <a:solidFill>
                  <a:schemeClr val="bg1"/>
                </a:solidFill>
                <a:latin typeface="+mj-lt"/>
              </a:rPr>
            </a:br>
            <a:r>
              <a:rPr lang="en-US" sz="1688">
                <a:solidFill>
                  <a:schemeClr val="bg1"/>
                </a:solidFill>
                <a:latin typeface="+mj-lt"/>
              </a:rPr>
              <a:t>Centers</a:t>
            </a:r>
          </a:p>
          <a:p>
            <a:pPr algn="l">
              <a:spcBef>
                <a:spcPts val="281"/>
              </a:spcBef>
            </a:pPr>
            <a:r>
              <a:rPr lang="en-US" sz="1125" kern="1200">
                <a:solidFill>
                  <a:schemeClr val="bg1"/>
                </a:solidFill>
                <a:latin typeface="+mj-lt"/>
                <a:ea typeface="+mn-ea"/>
                <a:cs typeface="+mn-cs"/>
              </a:rPr>
              <a:t>MTC Essentials</a:t>
            </a:r>
            <a:br>
              <a:rPr lang="en-US" sz="1125" kern="1200">
                <a:solidFill>
                  <a:schemeClr val="bg1"/>
                </a:solidFill>
                <a:latin typeface="+mj-lt"/>
                <a:ea typeface="+mn-ea"/>
                <a:cs typeface="+mn-cs"/>
              </a:rPr>
            </a:br>
            <a:r>
              <a:rPr lang="en-US" sz="1125" kern="1200">
                <a:solidFill>
                  <a:schemeClr val="bg1"/>
                </a:solidFill>
                <a:latin typeface="+mj-lt"/>
                <a:ea typeface="+mn-ea"/>
                <a:cs typeface="+mn-cs"/>
              </a:rPr>
              <a:t>March</a:t>
            </a:r>
            <a:r>
              <a:rPr lang="en-US" sz="1125" kern="1200" baseline="0">
                <a:solidFill>
                  <a:schemeClr val="bg1"/>
                </a:solidFill>
                <a:latin typeface="+mj-lt"/>
                <a:ea typeface="+mn-ea"/>
                <a:cs typeface="+mn-cs"/>
              </a:rPr>
              <a:t> 7-11, 2016</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6848" y="6255295"/>
            <a:ext cx="1530556" cy="313207"/>
          </a:xfrm>
          <a:prstGeom prst="rect">
            <a:avLst/>
          </a:prstGeom>
          <a:noFill/>
          <a:ln>
            <a:noFill/>
          </a:ln>
        </p:spPr>
      </p:pic>
    </p:spTree>
    <p:extLst>
      <p:ext uri="{BB962C8B-B14F-4D97-AF65-F5344CB8AC3E}">
        <p14:creationId xmlns:p14="http://schemas.microsoft.com/office/powerpoint/2010/main" val="1145707846"/>
      </p:ext>
    </p:extLst>
  </p:cSld>
  <p:clrMapOvr>
    <a:masterClrMapping/>
  </p:clrMapOvr>
  <p:transition>
    <p:fade/>
  </p:transition>
  <p:extLst>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2856080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1005836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7580" y="3157420"/>
            <a:ext cx="3039830" cy="652615"/>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03378314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20094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852815"/>
          </a:xfrm>
          <a:prstGeom prst="rect">
            <a:avLst/>
          </a:prstGeom>
        </p:spPr>
        <p:txBody>
          <a:bodyPr/>
          <a:lstStyle>
            <a:lvl1pPr marL="0" indent="0">
              <a:spcBef>
                <a:spcPts val="2400"/>
              </a:spcBef>
              <a:buNone/>
              <a:defRPr sz="36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1BD9376C-169E-45D2-BB49-866B62BE0564}" type="slidenum">
              <a:rPr>
                <a:gradFill>
                  <a:gsLst>
                    <a:gs pos="1250">
                      <a:srgbClr val="000000">
                        <a:lumMod val="50000"/>
                        <a:lumOff val="50000"/>
                      </a:srgbClr>
                    </a:gs>
                    <a:gs pos="99000">
                      <a:srgbClr val="000000">
                        <a:lumMod val="50000"/>
                        <a:lumOff val="50000"/>
                      </a:srgbClr>
                    </a:gs>
                  </a:gsLst>
                  <a:lin ang="5400000" scaled="0"/>
                </a:gradFill>
              </a:rPr>
              <a:pPr/>
              <a:t>‹#›</a:t>
            </a:fld>
            <a:endParaRPr>
              <a:gradFill>
                <a:gsLst>
                  <a:gs pos="1250">
                    <a:srgbClr val="000000">
                      <a:lumMod val="50000"/>
                      <a:lumOff val="50000"/>
                    </a:srgbClr>
                  </a:gs>
                  <a:gs pos="99000">
                    <a:srgbClr val="000000">
                      <a:lumMod val="50000"/>
                      <a:lumOff val="50000"/>
                    </a:srgbClr>
                  </a:gs>
                </a:gsLst>
                <a:lin ang="5400000" scaled="0"/>
              </a:gradFill>
            </a:endParaRPr>
          </a:p>
        </p:txBody>
      </p:sp>
      <p:sp>
        <p:nvSpPr>
          <p:cNvPr id="6" name="Footer Placeholder 5"/>
          <p:cNvSpPr>
            <a:spLocks noGrp="1"/>
          </p:cNvSpPr>
          <p:nvPr>
            <p:ph type="ftr" sz="quarter" idx="13"/>
          </p:nvPr>
        </p:nvSpPr>
        <p:spPr/>
        <p:txBody>
          <a:bodyPr/>
          <a:lstStyle/>
          <a:p>
            <a:pPr algn="l"/>
            <a:r>
              <a:rPr lang="en-US">
                <a:gradFill>
                  <a:gsLst>
                    <a:gs pos="1250">
                      <a:srgbClr val="000000">
                        <a:lumMod val="50000"/>
                        <a:lumOff val="50000"/>
                      </a:srgbClr>
                    </a:gs>
                    <a:gs pos="99000">
                      <a:srgbClr val="000000">
                        <a:lumMod val="50000"/>
                        <a:lumOff val="50000"/>
                      </a:srgbClr>
                    </a:gs>
                  </a:gsLst>
                  <a:lin ang="5400000" scaled="0"/>
                </a:gradFill>
              </a:rPr>
              <a:t>Microsoft Confidential</a:t>
            </a:r>
          </a:p>
        </p:txBody>
      </p:sp>
    </p:spTree>
    <p:extLst>
      <p:ext uri="{BB962C8B-B14F-4D97-AF65-F5344CB8AC3E}">
        <p14:creationId xmlns:p14="http://schemas.microsoft.com/office/powerpoint/2010/main" val="372597472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3970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8pt Slide Title">
    <p:spTree>
      <p:nvGrpSpPr>
        <p:cNvPr id="1" name=""/>
        <p:cNvGrpSpPr/>
        <p:nvPr/>
      </p:nvGrpSpPr>
      <p:grpSpPr>
        <a:xfrm>
          <a:off x="0" y="0"/>
          <a:ext cx="0" cy="0"/>
          <a:chOff x="0" y="0"/>
          <a:chExt cx="0" cy="0"/>
        </a:xfrm>
      </p:grpSpPr>
      <p:sp>
        <p:nvSpPr>
          <p:cNvPr id="8" name="Rectangle 7"/>
          <p:cNvSpPr/>
          <p:nvPr userDrawn="1"/>
        </p:nvSpPr>
        <p:spPr>
          <a:xfrm>
            <a:off x="0" y="0"/>
            <a:ext cx="12192000" cy="82296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hasCustomPrompt="1"/>
          </p:nvPr>
        </p:nvSpPr>
        <p:spPr>
          <a:xfrm>
            <a:off x="609600" y="0"/>
            <a:ext cx="10972800" cy="822960"/>
          </a:xfrm>
        </p:spPr>
        <p:txBody>
          <a:bodyPr>
            <a:noAutofit/>
          </a:bodyPr>
          <a:lstStyle>
            <a:lvl1pPr algn="l">
              <a:defRPr sz="2800" baseline="0">
                <a:solidFill>
                  <a:schemeClr val="bg1"/>
                </a:solidFill>
                <a:latin typeface="Segoe UI" pitchFamily="34" charset="0"/>
                <a:ea typeface="Segoe UI" pitchFamily="34" charset="0"/>
                <a:cs typeface="Segoe UI" pitchFamily="34" charset="0"/>
              </a:defRPr>
            </a:lvl1pPr>
          </a:lstStyle>
          <a:p>
            <a:r>
              <a:rPr lang="en-US"/>
              <a:t>28 </a:t>
            </a:r>
            <a:r>
              <a:rPr lang="en-US" err="1"/>
              <a:t>pt</a:t>
            </a:r>
            <a:r>
              <a:rPr lang="en-US"/>
              <a:t> Slide Title</a:t>
            </a:r>
          </a:p>
        </p:txBody>
      </p:sp>
      <p:sp>
        <p:nvSpPr>
          <p:cNvPr id="6" name="Footer Placeholder 5"/>
          <p:cNvSpPr>
            <a:spLocks noGrp="1"/>
          </p:cNvSpPr>
          <p:nvPr>
            <p:ph type="ftr" sz="quarter" idx="11"/>
          </p:nvPr>
        </p:nvSpPr>
        <p:spPr>
          <a:xfrm>
            <a:off x="609600" y="6324601"/>
            <a:ext cx="3860800" cy="365125"/>
          </a:xfrm>
        </p:spPr>
        <p:txBody>
          <a:bodyPr/>
          <a:lstStyle>
            <a:lvl1pPr algn="l">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14DA60-3BEE-4BCE-BEDB-E433FD97096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a:ln>
                <a:noFill/>
              </a:ln>
              <a:solidFill>
                <a:sysClr val="windowText" lastClr="000000"/>
              </a:solidFill>
              <a:effectLst/>
              <a:uLnTx/>
              <a:uFillTx/>
            </a:endParaRPr>
          </a:p>
        </p:txBody>
      </p:sp>
      <p:sp>
        <p:nvSpPr>
          <p:cNvPr id="9" name="Text Placeholder 4"/>
          <p:cNvSpPr>
            <a:spLocks noGrp="1"/>
          </p:cNvSpPr>
          <p:nvPr>
            <p:ph type="body" sz="quarter" idx="13"/>
          </p:nvPr>
        </p:nvSpPr>
        <p:spPr>
          <a:xfrm>
            <a:off x="609600" y="1066800"/>
            <a:ext cx="10972800" cy="5105400"/>
          </a:xfrm>
          <a:prstGeom prst="rect">
            <a:avLst/>
          </a:prstGeom>
        </p:spPr>
        <p:txBody>
          <a:bodyPr/>
          <a:lstStyle>
            <a:lvl1pPr marL="457200" indent="-457200">
              <a:buClr>
                <a:srgbClr val="0070C0"/>
              </a:buClr>
              <a:buFont typeface="Arial" pitchFamily="34" charset="0"/>
              <a:buChar char="•"/>
              <a:defRPr sz="2800" b="0">
                <a:latin typeface="Segoe UI" pitchFamily="34" charset="0"/>
                <a:ea typeface="Segoe UI" pitchFamily="34" charset="0"/>
                <a:cs typeface="Segoe UI" pitchFamily="34" charset="0"/>
              </a:defRPr>
            </a:lvl1pPr>
            <a:lvl2pPr marL="800100" indent="-342900">
              <a:buClr>
                <a:srgbClr val="0070C0"/>
              </a:buClr>
              <a:buFont typeface="Arial" pitchFamily="34" charset="0"/>
              <a:buChar char="•"/>
              <a:defRPr sz="2400" b="0">
                <a:latin typeface="Segoe UI" pitchFamily="34" charset="0"/>
                <a:ea typeface="Segoe UI" pitchFamily="34" charset="0"/>
                <a:cs typeface="Segoe UI" pitchFamily="34" charset="0"/>
              </a:defRPr>
            </a:lvl2pPr>
            <a:lvl3pPr marL="1257300" indent="-342900">
              <a:buClr>
                <a:srgbClr val="0070C0"/>
              </a:buClr>
              <a:buFont typeface="Arial" pitchFamily="34" charset="0"/>
              <a:buChar char="•"/>
              <a:defRPr sz="2000" b="0">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endParaRPr lang="en-US"/>
          </a:p>
        </p:txBody>
      </p:sp>
    </p:spTree>
    <p:extLst>
      <p:ext uri="{BB962C8B-B14F-4D97-AF65-F5344CB8AC3E}">
        <p14:creationId xmlns:p14="http://schemas.microsoft.com/office/powerpoint/2010/main" val="7023508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440969"/>
          </a:xfrm>
          <a:noFill/>
        </p:spPr>
        <p:txBody>
          <a:bodyPr tIns="91431" bIns="91431" anchor="t" anchorCtr="0"/>
          <a:lstStyle>
            <a:lvl1pPr>
              <a:defRPr sz="8626" b="0"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2978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25">
              <a:defRPr/>
            </a:pPr>
            <a:fld id="{E0C5D73A-08DF-4707-91F9-3FDADA52B52A}" type="datetimeFigureOut">
              <a:rPr lang="en-US" smtClean="0">
                <a:solidFill>
                  <a:prstClr val="black">
                    <a:tint val="75000"/>
                  </a:prstClr>
                </a:solidFill>
              </a:rPr>
              <a:pPr defTabSz="914225">
                <a:defRPr/>
              </a:pPr>
              <a:t>6/5/2019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23919984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39870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Title 1">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12195176" cy="687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5" tIns="134444" rIns="168055" bIns="134444" numCol="1" spcCol="0" rtlCol="0" fromWordArt="0" anchor="t" anchorCtr="0" forceAA="0" compatLnSpc="1">
            <a:prstTxWarp prst="textNoShape">
              <a:avLst/>
            </a:prstTxWarp>
            <a:noAutofit/>
          </a:bodyPr>
          <a:lstStyle/>
          <a:p>
            <a:pPr algn="ctr" defTabSz="856883" fontAlgn="base">
              <a:lnSpc>
                <a:spcPct val="90000"/>
              </a:lnSpc>
              <a:spcBef>
                <a:spcPct val="0"/>
              </a:spcBef>
              <a:spcAft>
                <a:spcPct val="0"/>
              </a:spcAft>
            </a:pPr>
            <a:endParaRPr lang="en-US" sz="225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125" spc="-92" dirty="0">
                <a:gradFill>
                  <a:gsLst>
                    <a:gs pos="5833">
                      <a:srgbClr val="FFFFFF"/>
                    </a:gs>
                    <a:gs pos="18000">
                      <a:srgbClr val="FFFFFF"/>
                    </a:gs>
                  </a:gsLst>
                  <a:lin ang="5400000" scaled="0"/>
                </a:gradFill>
              </a:defRPr>
            </a:lvl1pPr>
          </a:lstStyle>
          <a:p>
            <a:pPr lvl="0"/>
            <a:r>
              <a:rPr lang="en-US"/>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91440">
            <a:noAutofit/>
          </a:bodyPr>
          <a:lstStyle>
            <a:lvl1pPr marL="0" indent="0">
              <a:spcBef>
                <a:spcPts val="0"/>
              </a:spcBef>
              <a:buNone/>
              <a:defRPr sz="1875">
                <a:solidFill>
                  <a:schemeClr val="bg1"/>
                </a:solidFill>
              </a:defRPr>
            </a:lvl1pPr>
            <a:lvl2pPr marL="264069" indent="0">
              <a:buNone/>
              <a:defRPr sz="1875">
                <a:solidFill>
                  <a:schemeClr val="bg1"/>
                </a:solidFill>
              </a:defRPr>
            </a:lvl2pPr>
            <a:lvl3pPr marL="551696" indent="0">
              <a:buNone/>
              <a:defRPr sz="1875">
                <a:solidFill>
                  <a:schemeClr val="bg1"/>
                </a:solidFill>
              </a:defRPr>
            </a:lvl3pPr>
            <a:lvl4pPr marL="815766" indent="0">
              <a:buNone/>
              <a:defRPr sz="1875">
                <a:solidFill>
                  <a:schemeClr val="bg1"/>
                </a:solidFill>
              </a:defRPr>
            </a:lvl4pPr>
            <a:lvl5pPr marL="1036444" indent="0">
              <a:buNone/>
              <a:defRPr sz="1875">
                <a:solidFill>
                  <a:schemeClr val="bg1"/>
                </a:solidFill>
              </a:defRPr>
            </a:lvl5pPr>
          </a:lstStyle>
          <a:p>
            <a:pPr lvl="0"/>
            <a:r>
              <a:rPr lang="en-US"/>
              <a:t>Speaker Name</a:t>
            </a:r>
          </a:p>
        </p:txBody>
      </p:sp>
      <p:sp>
        <p:nvSpPr>
          <p:cNvPr id="8" name="Rectangle 7"/>
          <p:cNvSpPr/>
          <p:nvPr userDrawn="1"/>
        </p:nvSpPr>
        <p:spPr>
          <a:xfrm>
            <a:off x="150852" y="642937"/>
            <a:ext cx="1518726" cy="1414463"/>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725" tIns="85725" rIns="85725" bIns="85725" numCol="1" spcCol="0" rtlCol="0" fromWordArt="0" anchor="t" anchorCtr="0" forceAA="0" compatLnSpc="1">
            <a:prstTxWarp prst="textNoShape">
              <a:avLst/>
            </a:prstTxWarp>
            <a:noAutofit/>
          </a:bodyPr>
          <a:lstStyle/>
          <a:p>
            <a:pPr algn="l"/>
            <a:r>
              <a:rPr lang="en-US" sz="1688">
                <a:solidFill>
                  <a:schemeClr val="bg1"/>
                </a:solidFill>
                <a:latin typeface="+mj-lt"/>
              </a:rPr>
              <a:t>Microsoft Technology </a:t>
            </a:r>
            <a:br>
              <a:rPr lang="en-US" sz="1688">
                <a:solidFill>
                  <a:schemeClr val="bg1"/>
                </a:solidFill>
                <a:latin typeface="+mj-lt"/>
              </a:rPr>
            </a:br>
            <a:r>
              <a:rPr lang="en-US" sz="1688">
                <a:solidFill>
                  <a:schemeClr val="bg1"/>
                </a:solidFill>
                <a:latin typeface="+mj-lt"/>
              </a:rPr>
              <a:t>Centers</a:t>
            </a:r>
          </a:p>
          <a:p>
            <a:pPr algn="l">
              <a:spcBef>
                <a:spcPts val="281"/>
              </a:spcBef>
            </a:pPr>
            <a:r>
              <a:rPr lang="en-US" sz="1125" kern="1200">
                <a:solidFill>
                  <a:schemeClr val="bg1"/>
                </a:solidFill>
                <a:latin typeface="+mj-lt"/>
                <a:ea typeface="+mn-ea"/>
                <a:cs typeface="+mn-cs"/>
              </a:rPr>
              <a:t>MTC Essentials</a:t>
            </a:r>
            <a:br>
              <a:rPr lang="en-US" sz="1125" kern="1200">
                <a:solidFill>
                  <a:schemeClr val="bg1"/>
                </a:solidFill>
                <a:latin typeface="+mj-lt"/>
                <a:ea typeface="+mn-ea"/>
                <a:cs typeface="+mn-cs"/>
              </a:rPr>
            </a:br>
            <a:r>
              <a:rPr lang="en-US" sz="1125" kern="1200">
                <a:solidFill>
                  <a:schemeClr val="bg1"/>
                </a:solidFill>
                <a:latin typeface="+mj-lt"/>
                <a:ea typeface="+mn-ea"/>
                <a:cs typeface="+mn-cs"/>
              </a:rPr>
              <a:t>March</a:t>
            </a:r>
            <a:r>
              <a:rPr lang="en-US" sz="1125" kern="1200" baseline="0">
                <a:solidFill>
                  <a:schemeClr val="bg1"/>
                </a:solidFill>
                <a:latin typeface="+mj-lt"/>
                <a:ea typeface="+mn-ea"/>
                <a:cs typeface="+mn-cs"/>
              </a:rPr>
              <a:t> 7-11, 2016</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6848" y="6255295"/>
            <a:ext cx="1530556" cy="313207"/>
          </a:xfrm>
          <a:prstGeom prst="rect">
            <a:avLst/>
          </a:prstGeom>
          <a:noFill/>
          <a:ln>
            <a:noFill/>
          </a:ln>
        </p:spPr>
      </p:pic>
    </p:spTree>
    <p:extLst>
      <p:ext uri="{BB962C8B-B14F-4D97-AF65-F5344CB8AC3E}">
        <p14:creationId xmlns:p14="http://schemas.microsoft.com/office/powerpoint/2010/main" val="2380468336"/>
      </p:ext>
    </p:extLst>
  </p:cSld>
  <p:clrMapOvr>
    <a:masterClrMapping/>
  </p:clrMapOvr>
  <p:transition>
    <p:fade/>
  </p:transition>
  <p:extLst>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5833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4770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61164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52440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785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56269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4256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67753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5500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29955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30415" y="2"/>
            <a:ext cx="11161586" cy="646042"/>
          </a:xfrm>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030414" y="547538"/>
            <a:ext cx="11161587" cy="373063"/>
          </a:xfrm>
          <a:prstGeom prst="rect">
            <a:avLst/>
          </a:prstGeom>
        </p:spPr>
        <p:txBody>
          <a:bodyPr lIns="320040" tIns="53325" rIns="53325" bIns="53325">
            <a:noAutofit/>
          </a:bodyPr>
          <a:lstStyle>
            <a:lvl1pPr marL="0" indent="0">
              <a:buNone/>
              <a:defRPr sz="2625">
                <a:solidFill>
                  <a:schemeClr val="tx1"/>
                </a:solidFill>
                <a:latin typeface="Segoe UI Light" pitchFamily="34" charset="0"/>
              </a:defRPr>
            </a:lvl1pPr>
            <a:lvl2pPr marL="264069" indent="0">
              <a:buNone/>
              <a:defRPr/>
            </a:lvl2pPr>
            <a:lvl3pPr marL="551696" indent="0">
              <a:buNone/>
              <a:defRPr/>
            </a:lvl3pPr>
            <a:lvl4pPr marL="815766" indent="0">
              <a:buNone/>
              <a:defRPr/>
            </a:lvl4pPr>
            <a:lvl5pPr marL="1036444" indent="0">
              <a:buNone/>
              <a:defRPr/>
            </a:lvl5pPr>
          </a:lstStyle>
          <a:p>
            <a:pPr lvl="0"/>
            <a:r>
              <a:rPr lang="en-US"/>
              <a:t>Click to add subtitle</a:t>
            </a:r>
          </a:p>
        </p:txBody>
      </p:sp>
      <p:sp>
        <p:nvSpPr>
          <p:cNvPr id="16" name="Text Placeholder 15"/>
          <p:cNvSpPr>
            <a:spLocks noGrp="1"/>
          </p:cNvSpPr>
          <p:nvPr>
            <p:ph type="body" sz="quarter" idx="14"/>
          </p:nvPr>
        </p:nvSpPr>
        <p:spPr>
          <a:xfrm>
            <a:off x="150853" y="1600201"/>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a:p>
        </p:txBody>
      </p:sp>
      <p:sp>
        <p:nvSpPr>
          <p:cNvPr id="20" name="Footer Placeholder 19"/>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07883741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65428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573980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39631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06756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764653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892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468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993334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69394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09987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07259" y="2"/>
            <a:ext cx="11184742" cy="646042"/>
          </a:xfrm>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pPr/>
              <a:t>‹#›</a:t>
            </a:fld>
            <a:endParaRPr lang="en-US"/>
          </a:p>
        </p:txBody>
      </p:sp>
      <p:sp>
        <p:nvSpPr>
          <p:cNvPr id="6" name="Text Placeholder 5"/>
          <p:cNvSpPr>
            <a:spLocks noGrp="1"/>
          </p:cNvSpPr>
          <p:nvPr>
            <p:ph type="body" sz="quarter" idx="13" hasCustomPrompt="1"/>
          </p:nvPr>
        </p:nvSpPr>
        <p:spPr>
          <a:xfrm>
            <a:off x="1007258" y="549344"/>
            <a:ext cx="11184743" cy="373063"/>
          </a:xfrm>
          <a:prstGeom prst="rect">
            <a:avLst/>
          </a:prstGeom>
        </p:spPr>
        <p:txBody>
          <a:bodyPr lIns="320040" tIns="53325" rIns="53325" bIns="53325">
            <a:noAutofit/>
          </a:bodyPr>
          <a:lstStyle>
            <a:lvl1pPr marL="0" indent="0">
              <a:buNone/>
              <a:defRPr sz="2625">
                <a:solidFill>
                  <a:schemeClr val="tx1"/>
                </a:solidFill>
                <a:latin typeface="Segoe UI Light" pitchFamily="34" charset="0"/>
              </a:defRPr>
            </a:lvl1pPr>
            <a:lvl2pPr marL="264069" indent="0">
              <a:buNone/>
              <a:defRPr/>
            </a:lvl2pPr>
            <a:lvl3pPr marL="551696" indent="0">
              <a:buNone/>
              <a:defRPr/>
            </a:lvl3pPr>
            <a:lvl4pPr marL="815766" indent="0">
              <a:buNone/>
              <a:defRPr/>
            </a:lvl4pPr>
            <a:lvl5pPr marL="1036444" indent="0">
              <a:buNone/>
              <a:defRPr/>
            </a:lvl5pPr>
          </a:lstStyle>
          <a:p>
            <a:pPr lvl="0"/>
            <a:r>
              <a:rPr lang="en-US"/>
              <a:t>Click to add subtitle</a:t>
            </a:r>
          </a:p>
        </p:txBody>
      </p:sp>
    </p:spTree>
    <p:extLst>
      <p:ext uri="{BB962C8B-B14F-4D97-AF65-F5344CB8AC3E}">
        <p14:creationId xmlns:p14="http://schemas.microsoft.com/office/powerpoint/2010/main" val="39605546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0639" y="455471"/>
            <a:ext cx="10207362" cy="1125823"/>
          </a:xfrm>
        </p:spPr>
        <p:txBody>
          <a:bodyPr anchor="ctr">
            <a:normAutofit/>
          </a:bodyPr>
          <a:lstStyle>
            <a:lvl1pPr algn="l">
              <a:defRPr sz="4800"/>
            </a:lvl1pPr>
          </a:lstStyle>
          <a:p>
            <a:r>
              <a:rPr lang="en-US"/>
              <a:t>Click to edit Master title style</a:t>
            </a:r>
          </a:p>
        </p:txBody>
      </p:sp>
    </p:spTree>
    <p:extLst>
      <p:ext uri="{BB962C8B-B14F-4D97-AF65-F5344CB8AC3E}">
        <p14:creationId xmlns:p14="http://schemas.microsoft.com/office/powerpoint/2010/main" val="35248181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39" y="1038195"/>
            <a:ext cx="11802926" cy="506972"/>
          </a:xfrm>
        </p:spPr>
        <p:txBody>
          <a:bodyPr/>
          <a:lstStyle>
            <a:lvl1pPr marL="0" indent="0">
              <a:buNone/>
              <a:defRPr sz="2353">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337460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701363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0"/>
            <a:ext cx="4225334" cy="3214202"/>
          </a:xfrm>
        </p:spPr>
        <p:txBody>
          <a:bodyPr/>
          <a:lstStyle/>
          <a:p>
            <a:r>
              <a:rPr lang="en-US"/>
              <a:t>Click to edit Master title style</a:t>
            </a:r>
          </a:p>
        </p:txBody>
      </p:sp>
      <p:sp>
        <p:nvSpPr>
          <p:cNvPr id="3" name="Rectangle 2"/>
          <p:cNvSpPr/>
          <p:nvPr userDrawn="1"/>
        </p:nvSpPr>
        <p:spPr bwMode="auto">
          <a:xfrm>
            <a:off x="4751363" y="2"/>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57697583"/>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4751363"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2" y="289512"/>
            <a:ext cx="4482123" cy="1794661"/>
          </a:xfrm>
        </p:spPr>
        <p:txBody>
          <a:bodyPr/>
          <a:lstStyle/>
          <a:p>
            <a:r>
              <a:rPr lang="en-US"/>
              <a:t>Click to edit Master title style</a:t>
            </a:r>
          </a:p>
        </p:txBody>
      </p:sp>
      <p:sp>
        <p:nvSpPr>
          <p:cNvPr id="6" name="Text Placeholder 5"/>
          <p:cNvSpPr>
            <a:spLocks noGrp="1"/>
          </p:cNvSpPr>
          <p:nvPr>
            <p:ph type="body" sz="quarter" idx="10"/>
          </p:nvPr>
        </p:nvSpPr>
        <p:spPr>
          <a:xfrm>
            <a:off x="269239" y="2084172"/>
            <a:ext cx="4482124" cy="2531975"/>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6314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5007430"/>
          </a:xfrm>
        </p:spPr>
        <p:txBody>
          <a:bodyPr/>
          <a:lstStyle>
            <a:lvl1pPr marL="0" indent="0">
              <a:buNone/>
              <a:defRPr/>
            </a:lvl1pPr>
          </a:lstStyle>
          <a:p>
            <a:endParaRPr lang="en-US"/>
          </a:p>
        </p:txBody>
      </p:sp>
      <p:sp>
        <p:nvSpPr>
          <p:cNvPr id="5" name="Title 4"/>
          <p:cNvSpPr>
            <a:spLocks noGrp="1"/>
          </p:cNvSpPr>
          <p:nvPr>
            <p:ph type="title"/>
          </p:nvPr>
        </p:nvSpPr>
        <p:spPr>
          <a:xfrm>
            <a:off x="268927" y="3818861"/>
            <a:ext cx="11003911" cy="899665"/>
          </a:xfrm>
        </p:spPr>
        <p:txBody>
          <a:bodyPr anchor="b"/>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625194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0"/>
            <a:ext cx="4375053" cy="6858000"/>
          </a:xfrm>
        </p:spPr>
        <p:txBody>
          <a:bodyPr/>
          <a:lstStyle/>
          <a:p>
            <a:endParaRPr lang="en-US"/>
          </a:p>
        </p:txBody>
      </p:sp>
      <p:sp>
        <p:nvSpPr>
          <p:cNvPr id="2" name="Title 1"/>
          <p:cNvSpPr>
            <a:spLocks noGrp="1"/>
          </p:cNvSpPr>
          <p:nvPr>
            <p:ph type="title"/>
          </p:nvPr>
        </p:nvSpPr>
        <p:spPr>
          <a:xfrm>
            <a:off x="4951829" y="2391508"/>
            <a:ext cx="6875584" cy="3278872"/>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07257504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69608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99965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9035323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a:p>
        </p:txBody>
      </p:sp>
      <p:sp>
        <p:nvSpPr>
          <p:cNvPr id="3" name="Slide Number Placeholder 2"/>
          <p:cNvSpPr>
            <a:spLocks noGrp="1"/>
          </p:cNvSpPr>
          <p:nvPr>
            <p:ph type="sldNum" sz="quarter" idx="16"/>
          </p:nvPr>
        </p:nvSpPr>
        <p:spPr/>
        <p:txBody>
          <a:bodyPr/>
          <a:lstStyle/>
          <a:p>
            <a:fld id="{FAADACFB-7C71-4E89-89D2-7BBA40B7BFA9}" type="slidenum">
              <a:rPr lang="en-US" smtClean="0"/>
              <a:pPr/>
              <a:t>‹#›</a:t>
            </a:fld>
            <a:endParaRPr lang="en-US"/>
          </a:p>
        </p:txBody>
      </p:sp>
    </p:spTree>
    <p:extLst>
      <p:ext uri="{BB962C8B-B14F-4D97-AF65-F5344CB8AC3E}">
        <p14:creationId xmlns:p14="http://schemas.microsoft.com/office/powerpoint/2010/main" val="42504351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725532"/>
            <a:ext cx="9056914" cy="3406937"/>
          </a:xfrm>
        </p:spPr>
        <p:txBody>
          <a:bodyPr anchor="ctr"/>
          <a:lstStyle>
            <a:lvl1pPr>
              <a:defRPr>
                <a:gradFill>
                  <a:gsLst>
                    <a:gs pos="26549">
                      <a:schemeClr val="tx1"/>
                    </a:gs>
                    <a:gs pos="57000">
                      <a:schemeClr val="tx1"/>
                    </a:gs>
                  </a:gsLst>
                  <a:lin ang="5400000" scaled="0"/>
                </a:gradFill>
              </a:defRPr>
            </a:lvl1pPr>
          </a:lstStyle>
          <a:p>
            <a:r>
              <a:rPr lang="en-US"/>
              <a:t>Click to edit Master title style </a:t>
            </a:r>
          </a:p>
        </p:txBody>
      </p:sp>
    </p:spTree>
    <p:extLst>
      <p:ext uri="{BB962C8B-B14F-4D97-AF65-F5344CB8AC3E}">
        <p14:creationId xmlns:p14="http://schemas.microsoft.com/office/powerpoint/2010/main" val="375646525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84405"/>
            <a:ext cx="2689274" cy="2510690"/>
          </a:xfrm>
          <a:prstGeom prst="rect">
            <a:avLst/>
          </a:prstGeom>
          <a:solidFill>
            <a:schemeClr val="accent1">
              <a:lumMod val="75000"/>
            </a:schemeClr>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84407"/>
            <a:ext cx="2688994" cy="2510662"/>
          </a:xfrm>
          <a:prstGeom prst="rect">
            <a:avLst/>
          </a:prstGeom>
          <a:solidFill>
            <a:schemeClr val="accent1">
              <a:lumMod val="75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84407"/>
            <a:ext cx="2688994" cy="2510662"/>
          </a:xfrm>
          <a:prstGeom prst="rect">
            <a:avLst/>
          </a:prstGeom>
          <a:solidFill>
            <a:schemeClr val="accent1">
              <a:lumMod val="75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84407"/>
            <a:ext cx="2688994" cy="2510662"/>
          </a:xfrm>
          <a:prstGeom prst="rect">
            <a:avLst/>
          </a:prstGeom>
          <a:solidFill>
            <a:schemeClr val="accent1">
              <a:lumMod val="75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b="0" i="0">
                <a:gradFill>
                  <a:gsLst>
                    <a:gs pos="1770">
                      <a:schemeClr val="bg1"/>
                    </a:gs>
                    <a:gs pos="15929">
                      <a:schemeClr val="bg1"/>
                    </a:gs>
                  </a:gsLst>
                  <a:lin ang="5400000" scaled="0"/>
                </a:gradFill>
                <a:latin typeface="Segoe UI Semilight" charset="0"/>
                <a:ea typeface="Segoe UI Semilight" charset="0"/>
                <a:cs typeface="Segoe UI Semilight"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b="0" i="0">
                <a:gradFill>
                  <a:gsLst>
                    <a:gs pos="1770">
                      <a:schemeClr val="bg1"/>
                    </a:gs>
                    <a:gs pos="15929">
                      <a:schemeClr val="bg1"/>
                    </a:gs>
                  </a:gsLst>
                  <a:lin ang="5400000" scaled="0"/>
                </a:gradFill>
                <a:latin typeface="Segoe UI Semilight" charset="0"/>
                <a:ea typeface="Segoe UI Semilight" charset="0"/>
                <a:cs typeface="Segoe UI Semilight"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00581277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2137882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784313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72308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0318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8290623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6763831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99727109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52176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18837" y="2"/>
            <a:ext cx="11173164" cy="646042"/>
          </a:xfrm>
        </p:spPr>
        <p:txBody>
          <a:bodyPr/>
          <a:lstStyle/>
          <a:p>
            <a:r>
              <a:rPr lang="en-US"/>
              <a:t>Click to edit Master title style</a:t>
            </a:r>
          </a:p>
        </p:txBody>
      </p:sp>
      <p:sp>
        <p:nvSpPr>
          <p:cNvPr id="3" name="Content Placeholder 2"/>
          <p:cNvSpPr>
            <a:spLocks noGrp="1"/>
          </p:cNvSpPr>
          <p:nvPr>
            <p:ph sz="half" idx="1"/>
          </p:nvPr>
        </p:nvSpPr>
        <p:spPr>
          <a:xfrm>
            <a:off x="150854" y="1447800"/>
            <a:ext cx="5716488" cy="4648200"/>
          </a:xfrm>
        </p:spPr>
        <p:txBody>
          <a:bodyPr>
            <a:normAutofit/>
          </a:bodyPr>
          <a:lstStyle>
            <a:lvl1pPr>
              <a:defRPr sz="1875"/>
            </a:lvl1pPr>
            <a:lvl2pPr>
              <a:defRPr sz="1500"/>
            </a:lvl2pPr>
            <a:lvl3pPr>
              <a:defRPr sz="1313"/>
            </a:lvl3pPr>
            <a:lvl4pPr>
              <a:defRPr sz="1125"/>
            </a:lvl4pPr>
            <a:lvl5pPr>
              <a:defRPr sz="1125"/>
            </a:lvl5pPr>
            <a:lvl6pPr>
              <a:defRPr sz="2250"/>
            </a:lvl6pPr>
            <a:lvl7pPr>
              <a:defRPr sz="2250"/>
            </a:lvl7pPr>
            <a:lvl8pPr>
              <a:defRPr sz="2250"/>
            </a:lvl8pPr>
            <a:lvl9pPr>
              <a:defRPr sz="2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1" y="1458686"/>
            <a:ext cx="5716488" cy="4648200"/>
          </a:xfrm>
        </p:spPr>
        <p:txBody>
          <a:bodyPr>
            <a:normAutofit/>
          </a:bodyPr>
          <a:lstStyle>
            <a:lvl1pPr>
              <a:defRPr sz="1875"/>
            </a:lvl1pPr>
            <a:lvl2pPr>
              <a:defRPr sz="1500"/>
            </a:lvl2pPr>
            <a:lvl3pPr>
              <a:defRPr sz="1313"/>
            </a:lvl3pPr>
            <a:lvl4pPr>
              <a:defRPr sz="1125"/>
            </a:lvl4pPr>
            <a:lvl5pPr>
              <a:defRPr sz="1125"/>
            </a:lvl5pPr>
            <a:lvl6pPr>
              <a:defRPr sz="2250"/>
            </a:lvl6pPr>
            <a:lvl7pPr>
              <a:defRPr sz="2250"/>
            </a:lvl7pPr>
            <a:lvl8pPr>
              <a:defRPr sz="2250"/>
            </a:lvl8pPr>
            <a:lvl9pPr>
              <a:defRPr sz="2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113079-038D-43AB-AFBE-1C093F2AF2BA}" type="slidenum">
              <a:rPr lang="en-US" smtClean="0"/>
              <a:t>‹#›</a:t>
            </a:fld>
            <a:endParaRPr lang="en-US"/>
          </a:p>
        </p:txBody>
      </p:sp>
    </p:spTree>
    <p:extLst>
      <p:ext uri="{BB962C8B-B14F-4D97-AF65-F5344CB8AC3E}">
        <p14:creationId xmlns:p14="http://schemas.microsoft.com/office/powerpoint/2010/main" val="130616430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1375872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171974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7580" y="3157420"/>
            <a:ext cx="3039830" cy="652615"/>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17386704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3392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852815"/>
          </a:xfrm>
          <a:prstGeom prst="rect">
            <a:avLst/>
          </a:prstGeom>
        </p:spPr>
        <p:txBody>
          <a:bodyPr/>
          <a:lstStyle>
            <a:lvl1pPr marL="0" indent="0">
              <a:spcBef>
                <a:spcPts val="2400"/>
              </a:spcBef>
              <a:buNone/>
              <a:defRPr sz="36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2"/>
          </p:nvPr>
        </p:nvSpPr>
        <p:spPr/>
        <p:txBody>
          <a:bodyPr/>
          <a:lstStyle/>
          <a:p>
            <a:fld id="{1BD9376C-169E-45D2-BB49-866B62BE0564}" type="slidenum">
              <a:rPr>
                <a:gradFill>
                  <a:gsLst>
                    <a:gs pos="1250">
                      <a:srgbClr val="000000">
                        <a:lumMod val="50000"/>
                        <a:lumOff val="50000"/>
                      </a:srgbClr>
                    </a:gs>
                    <a:gs pos="99000">
                      <a:srgbClr val="000000">
                        <a:lumMod val="50000"/>
                        <a:lumOff val="50000"/>
                      </a:srgbClr>
                    </a:gs>
                  </a:gsLst>
                  <a:lin ang="5400000" scaled="0"/>
                </a:gradFill>
              </a:rPr>
              <a:pPr/>
              <a:t>‹#›</a:t>
            </a:fld>
            <a:endParaRPr>
              <a:gradFill>
                <a:gsLst>
                  <a:gs pos="1250">
                    <a:srgbClr val="000000">
                      <a:lumMod val="50000"/>
                      <a:lumOff val="50000"/>
                    </a:srgbClr>
                  </a:gs>
                  <a:gs pos="99000">
                    <a:srgbClr val="000000">
                      <a:lumMod val="50000"/>
                      <a:lumOff val="50000"/>
                    </a:srgbClr>
                  </a:gs>
                </a:gsLst>
                <a:lin ang="5400000" scaled="0"/>
              </a:gradFill>
            </a:endParaRPr>
          </a:p>
        </p:txBody>
      </p:sp>
      <p:sp>
        <p:nvSpPr>
          <p:cNvPr id="6" name="Footer Placeholder 5"/>
          <p:cNvSpPr>
            <a:spLocks noGrp="1"/>
          </p:cNvSpPr>
          <p:nvPr>
            <p:ph type="ftr" sz="quarter" idx="13"/>
          </p:nvPr>
        </p:nvSpPr>
        <p:spPr/>
        <p:txBody>
          <a:bodyPr/>
          <a:lstStyle/>
          <a:p>
            <a:pPr algn="l"/>
            <a:r>
              <a:rPr lang="en-US">
                <a:gradFill>
                  <a:gsLst>
                    <a:gs pos="1250">
                      <a:srgbClr val="000000">
                        <a:lumMod val="50000"/>
                        <a:lumOff val="50000"/>
                      </a:srgbClr>
                    </a:gs>
                    <a:gs pos="99000">
                      <a:srgbClr val="000000">
                        <a:lumMod val="50000"/>
                        <a:lumOff val="50000"/>
                      </a:srgbClr>
                    </a:gs>
                  </a:gsLst>
                  <a:lin ang="5400000" scaled="0"/>
                </a:gradFill>
              </a:rPr>
              <a:t>Microsoft Confidential</a:t>
            </a:r>
          </a:p>
        </p:txBody>
      </p:sp>
    </p:spTree>
    <p:extLst>
      <p:ext uri="{BB962C8B-B14F-4D97-AF65-F5344CB8AC3E}">
        <p14:creationId xmlns:p14="http://schemas.microsoft.com/office/powerpoint/2010/main" val="231395570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0639" y="455471"/>
            <a:ext cx="10207362" cy="1125823"/>
          </a:xfrm>
        </p:spPr>
        <p:txBody>
          <a:bodyPr anchor="ctr">
            <a:normAutofit/>
          </a:bodyPr>
          <a:lstStyle>
            <a:lvl1pPr algn="l">
              <a:defRPr sz="4800"/>
            </a:lvl1pPr>
          </a:lstStyle>
          <a:p>
            <a:r>
              <a:rPr lang="en-US"/>
              <a:t>Click to edit Master title style</a:t>
            </a:r>
          </a:p>
        </p:txBody>
      </p:sp>
    </p:spTree>
    <p:extLst>
      <p:ext uri="{BB962C8B-B14F-4D97-AF65-F5344CB8AC3E}">
        <p14:creationId xmlns:p14="http://schemas.microsoft.com/office/powerpoint/2010/main" val="22672008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846162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92483" y="1"/>
            <a:ext cx="12284483" cy="6858001"/>
          </a:xfrm>
          <a:prstGeom prst="rect">
            <a:avLst/>
          </a:prstGeom>
        </p:spPr>
      </p:pic>
      <p:sp>
        <p:nvSpPr>
          <p:cNvPr id="7" name="Rectangle 6"/>
          <p:cNvSpPr/>
          <p:nvPr userDrawn="1"/>
        </p:nvSpPr>
        <p:spPr bwMode="auto">
          <a:xfrm>
            <a:off x="2" y="1"/>
            <a:ext cx="11399846" cy="6858001"/>
          </a:xfrm>
          <a:prstGeom prst="rect">
            <a:avLst/>
          </a:prstGeom>
          <a:gradFill flip="none" rotWithShape="1">
            <a:gsLst>
              <a:gs pos="0">
                <a:srgbClr val="000000">
                  <a:alpha val="44000"/>
                </a:srgbClr>
              </a:gs>
              <a:gs pos="40000">
                <a:srgbClr val="000000">
                  <a:alpha val="0"/>
                </a:srgbClr>
              </a:gs>
            </a:gsLst>
            <a:path path="circle">
              <a:fillToRect t="100000" r="100000"/>
            </a:path>
            <a:tileRect l="-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567" y="6089636"/>
            <a:ext cx="1421436" cy="300619"/>
          </a:xfrm>
          <a:prstGeom prst="rect">
            <a:avLst/>
          </a:prstGeom>
        </p:spPr>
      </p:pic>
      <p:sp>
        <p:nvSpPr>
          <p:cNvPr id="13" name="TextBox 12"/>
          <p:cNvSpPr txBox="1"/>
          <p:nvPr userDrawn="1"/>
        </p:nvSpPr>
        <p:spPr bwMode="white">
          <a:xfrm>
            <a:off x="272463" y="297604"/>
            <a:ext cx="7168174" cy="1066215"/>
          </a:xfrm>
          <a:prstGeom prst="rect">
            <a:avLst/>
          </a:prstGeom>
          <a:noFill/>
        </p:spPr>
        <p:txBody>
          <a:bodyPr wrap="square" lIns="143407" tIns="89630" rIns="143407" bIns="143407" rtlCol="0">
            <a:spAutoFit/>
          </a:bodyPr>
          <a:lstStyle/>
          <a:p>
            <a:pPr>
              <a:lnSpc>
                <a:spcPct val="90000"/>
              </a:lnSpc>
              <a:spcAft>
                <a:spcPts val="588"/>
              </a:spcAft>
            </a:pPr>
            <a:r>
              <a:rPr lang="en-US" sz="5881">
                <a:gradFill>
                  <a:gsLst>
                    <a:gs pos="68000">
                      <a:schemeClr val="tx1"/>
                    </a:gs>
                    <a:gs pos="30000">
                      <a:schemeClr val="tx1"/>
                    </a:gs>
                  </a:gsLst>
                  <a:lin ang="5400000" scaled="0"/>
                </a:gradFill>
              </a:rPr>
              <a:t>Inner Circle Summit</a:t>
            </a:r>
          </a:p>
        </p:txBody>
      </p:sp>
      <p:sp>
        <p:nvSpPr>
          <p:cNvPr id="14" name="TextBox 13"/>
          <p:cNvSpPr txBox="1"/>
          <p:nvPr userDrawn="1"/>
        </p:nvSpPr>
        <p:spPr bwMode="white">
          <a:xfrm>
            <a:off x="274561" y="1187622"/>
            <a:ext cx="6095628" cy="1017549"/>
          </a:xfrm>
          <a:prstGeom prst="rect">
            <a:avLst/>
          </a:prstGeom>
          <a:noFill/>
        </p:spPr>
        <p:txBody>
          <a:bodyPr wrap="square" lIns="179259" tIns="143407" rIns="179259" bIns="143407" rtlCol="0">
            <a:spAutoFit/>
          </a:bodyPr>
          <a:lstStyle/>
          <a:p>
            <a:pPr>
              <a:lnSpc>
                <a:spcPct val="90000"/>
              </a:lnSpc>
              <a:spcAft>
                <a:spcPts val="588"/>
              </a:spcAft>
            </a:pPr>
            <a:r>
              <a:rPr lang="en-US" sz="2255">
                <a:gradFill>
                  <a:gsLst>
                    <a:gs pos="100000">
                      <a:schemeClr val="tx1"/>
                    </a:gs>
                    <a:gs pos="0">
                      <a:schemeClr val="tx1"/>
                    </a:gs>
                  </a:gsLst>
                  <a:lin ang="5400000" scaled="0"/>
                </a:gradFill>
              </a:rPr>
              <a:t>October 9-11, 2016 |</a:t>
            </a:r>
            <a:r>
              <a:rPr lang="en-US" sz="2255" baseline="0">
                <a:gradFill>
                  <a:gsLst>
                    <a:gs pos="100000">
                      <a:schemeClr val="tx1"/>
                    </a:gs>
                    <a:gs pos="0">
                      <a:schemeClr val="tx1"/>
                    </a:gs>
                  </a:gsLst>
                  <a:lin ang="5400000" scaled="0"/>
                </a:gradFill>
              </a:rPr>
              <a:t> St. Pete Beach, Florida</a:t>
            </a:r>
            <a:endParaRPr lang="en-US" sz="2255">
              <a:gradFill>
                <a:gsLst>
                  <a:gs pos="100000">
                    <a:schemeClr val="tx1"/>
                  </a:gs>
                  <a:gs pos="0">
                    <a:schemeClr val="tx1"/>
                  </a:gs>
                </a:gsLst>
                <a:lin ang="5400000" scaled="0"/>
              </a:gradFill>
            </a:endParaRPr>
          </a:p>
          <a:p>
            <a:pPr>
              <a:lnSpc>
                <a:spcPct val="90000"/>
              </a:lnSpc>
              <a:spcAft>
                <a:spcPts val="588"/>
              </a:spcAft>
            </a:pPr>
            <a:endParaRPr lang="en-US" sz="2353">
              <a:gradFill>
                <a:gsLst>
                  <a:gs pos="100000">
                    <a:schemeClr val="tx1"/>
                  </a:gs>
                  <a:gs pos="0">
                    <a:schemeClr val="tx1"/>
                  </a:gs>
                </a:gsLst>
                <a:lin ang="5400000" scaled="0"/>
              </a:gradFill>
            </a:endParaRPr>
          </a:p>
        </p:txBody>
      </p:sp>
    </p:spTree>
    <p:extLst>
      <p:ext uri="{BB962C8B-B14F-4D97-AF65-F5344CB8AC3E}">
        <p14:creationId xmlns:p14="http://schemas.microsoft.com/office/powerpoint/2010/main" val="2412960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92483" y="1"/>
            <a:ext cx="12284483" cy="6858001"/>
          </a:xfrm>
          <a:prstGeom prst="rect">
            <a:avLst/>
          </a:prstGeom>
        </p:spPr>
      </p:pic>
      <p:sp>
        <p:nvSpPr>
          <p:cNvPr id="7" name="Rectangle 6"/>
          <p:cNvSpPr/>
          <p:nvPr userDrawn="1"/>
        </p:nvSpPr>
        <p:spPr bwMode="auto">
          <a:xfrm>
            <a:off x="0" y="-1"/>
            <a:ext cx="8889542" cy="6858001"/>
          </a:xfrm>
          <a:prstGeom prst="rect">
            <a:avLst/>
          </a:prstGeom>
          <a:gradFill flip="none" rotWithShape="1">
            <a:gsLst>
              <a:gs pos="0">
                <a:srgbClr val="000000">
                  <a:alpha val="44000"/>
                </a:srgbClr>
              </a:gs>
              <a:gs pos="40000">
                <a:srgbClr val="000000">
                  <a:alpha val="0"/>
                </a:srgbClr>
              </a:gs>
            </a:gsLst>
            <a:path path="circle">
              <a:fillToRect t="100000" r="100000"/>
            </a:path>
            <a:tileRect l="-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white">
          <a:xfrm>
            <a:off x="268443" y="296227"/>
            <a:ext cx="8067761" cy="1788337"/>
          </a:xfrm>
          <a:noFill/>
        </p:spPr>
        <p:txBody>
          <a:bodyPr lIns="146304" tIns="91440" rIns="146304" bIns="91440" anchor="t" anchorCtr="0"/>
          <a:lstStyle>
            <a:lvl1pPr>
              <a:defRPr sz="4704" spc="-98" baseline="0">
                <a:gradFill>
                  <a:gsLst>
                    <a:gs pos="100000">
                      <a:schemeClr val="tx2"/>
                    </a:gs>
                    <a:gs pos="0">
                      <a:schemeClr val="tx2"/>
                    </a:gs>
                  </a:gsLst>
                  <a:lin ang="5400000" scaled="0"/>
                </a:gradFill>
              </a:defRPr>
            </a:lvl1pPr>
          </a:lstStyle>
          <a:p>
            <a:r>
              <a:rPr lang="en-US"/>
              <a:t>Presentation title</a:t>
            </a:r>
          </a:p>
        </p:txBody>
      </p:sp>
      <p:sp>
        <p:nvSpPr>
          <p:cNvPr id="12" name="Text Placeholder 4"/>
          <p:cNvSpPr>
            <a:spLocks noGrp="1"/>
          </p:cNvSpPr>
          <p:nvPr>
            <p:ph type="body" sz="quarter" idx="12" hasCustomPrompt="1"/>
          </p:nvPr>
        </p:nvSpPr>
        <p:spPr bwMode="white">
          <a:xfrm>
            <a:off x="268444" y="2108860"/>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567" y="6089636"/>
            <a:ext cx="1421436" cy="300619"/>
          </a:xfrm>
          <a:prstGeom prst="rect">
            <a:avLst/>
          </a:prstGeom>
        </p:spPr>
      </p:pic>
    </p:spTree>
    <p:extLst>
      <p:ext uri="{BB962C8B-B14F-4D97-AF65-F5344CB8AC3E}">
        <p14:creationId xmlns:p14="http://schemas.microsoft.com/office/powerpoint/2010/main" val="2600685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0409277"/>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vmlDrawing" Target="../drawings/vmlDrawing1.v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theme" Target="../theme/theme10.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4.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26" Type="http://schemas.openxmlformats.org/officeDocument/2006/relationships/slideLayout" Target="../slideLayouts/slideLayout232.xml"/><Relationship Id="rId3" Type="http://schemas.openxmlformats.org/officeDocument/2006/relationships/slideLayout" Target="../slideLayouts/slideLayout209.xml"/><Relationship Id="rId21" Type="http://schemas.openxmlformats.org/officeDocument/2006/relationships/slideLayout" Target="../slideLayouts/slideLayout227.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0" Type="http://schemas.openxmlformats.org/officeDocument/2006/relationships/slideLayout" Target="../slideLayouts/slideLayout226.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24" Type="http://schemas.openxmlformats.org/officeDocument/2006/relationships/slideLayout" Target="../slideLayouts/slideLayout230.xml"/><Relationship Id="rId5" Type="http://schemas.openxmlformats.org/officeDocument/2006/relationships/slideLayout" Target="../slideLayouts/slideLayout211.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28" Type="http://schemas.openxmlformats.org/officeDocument/2006/relationships/theme" Target="../theme/theme11.xml"/><Relationship Id="rId10" Type="http://schemas.openxmlformats.org/officeDocument/2006/relationships/slideLayout" Target="../slideLayouts/slideLayout216.xml"/><Relationship Id="rId19" Type="http://schemas.openxmlformats.org/officeDocument/2006/relationships/slideLayout" Target="../slideLayouts/slideLayout225.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 Id="rId22" Type="http://schemas.openxmlformats.org/officeDocument/2006/relationships/slideLayout" Target="../slideLayouts/slideLayout228.xml"/><Relationship Id="rId27" Type="http://schemas.openxmlformats.org/officeDocument/2006/relationships/slideLayout" Target="../slideLayouts/slideLayout23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slideLayout" Target="../slideLayouts/slideLayout246.xml"/><Relationship Id="rId18" Type="http://schemas.openxmlformats.org/officeDocument/2006/relationships/slideLayout" Target="../slideLayouts/slideLayout251.xml"/><Relationship Id="rId3" Type="http://schemas.openxmlformats.org/officeDocument/2006/relationships/slideLayout" Target="../slideLayouts/slideLayout236.xml"/><Relationship Id="rId21" Type="http://schemas.openxmlformats.org/officeDocument/2006/relationships/theme" Target="../theme/theme12.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20" Type="http://schemas.openxmlformats.org/officeDocument/2006/relationships/slideLayout" Target="../slideLayouts/slideLayout253.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10" Type="http://schemas.openxmlformats.org/officeDocument/2006/relationships/slideLayout" Target="../slideLayouts/slideLayout243.xml"/><Relationship Id="rId19" Type="http://schemas.openxmlformats.org/officeDocument/2006/relationships/slideLayout" Target="../slideLayouts/slideLayout252.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 Id="rId22" Type="http://schemas.openxmlformats.org/officeDocument/2006/relationships/image" Target="../media/image27.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0" Type="http://schemas.openxmlformats.org/officeDocument/2006/relationships/image" Target="../media/image27.emf"/><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10" Type="http://schemas.openxmlformats.org/officeDocument/2006/relationships/slideLayout" Target="../slideLayouts/slideLayout263.xml"/><Relationship Id="rId19" Type="http://schemas.openxmlformats.org/officeDocument/2006/relationships/theme" Target="../theme/theme13.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3" Type="http://schemas.openxmlformats.org/officeDocument/2006/relationships/slideLayout" Target="../slideLayouts/slideLayout274.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image" Target="../media/image27.emf"/><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10" Type="http://schemas.openxmlformats.org/officeDocument/2006/relationships/slideLayout" Target="../slideLayouts/slideLayout281.xml"/><Relationship Id="rId19" Type="http://schemas.openxmlformats.org/officeDocument/2006/relationships/theme" Target="../theme/theme14.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3" Type="http://schemas.openxmlformats.org/officeDocument/2006/relationships/slideLayout" Target="../slideLayouts/slideLayout292.xml"/><Relationship Id="rId21" Type="http://schemas.openxmlformats.org/officeDocument/2006/relationships/image" Target="../media/image27.emf"/><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theme" Target="../theme/theme15.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5" Type="http://schemas.openxmlformats.org/officeDocument/2006/relationships/slideLayout" Target="../slideLayouts/slideLayout294.xml"/><Relationship Id="rId15" Type="http://schemas.openxmlformats.org/officeDocument/2006/relationships/slideLayout" Target="../slideLayouts/slideLayout304.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6.xml"/><Relationship Id="rId3" Type="http://schemas.openxmlformats.org/officeDocument/2006/relationships/slideLayout" Target="../slideLayouts/slideLayout311.xml"/><Relationship Id="rId7" Type="http://schemas.openxmlformats.org/officeDocument/2006/relationships/slideLayout" Target="../slideLayouts/slideLayout315.xml"/><Relationship Id="rId2" Type="http://schemas.openxmlformats.org/officeDocument/2006/relationships/slideLayout" Target="../slideLayouts/slideLayout310.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image" Target="../media/image43.png"/><Relationship Id="rId5" Type="http://schemas.openxmlformats.org/officeDocument/2006/relationships/slideLayout" Target="../slideLayouts/slideLayout313.xml"/><Relationship Id="rId10" Type="http://schemas.openxmlformats.org/officeDocument/2006/relationships/theme" Target="../theme/theme16.xml"/><Relationship Id="rId4" Type="http://schemas.openxmlformats.org/officeDocument/2006/relationships/slideLayout" Target="../slideLayouts/slideLayout312.xml"/><Relationship Id="rId9" Type="http://schemas.openxmlformats.org/officeDocument/2006/relationships/slideLayout" Target="../slideLayouts/slideLayout317.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5.xml"/><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3" Type="http://schemas.openxmlformats.org/officeDocument/2006/relationships/slideLayout" Target="../slideLayouts/slideLayout320.xml"/><Relationship Id="rId21" Type="http://schemas.openxmlformats.org/officeDocument/2006/relationships/image" Target="../media/image27.emf"/><Relationship Id="rId7" Type="http://schemas.openxmlformats.org/officeDocument/2006/relationships/slideLayout" Target="../slideLayouts/slideLayout324.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0" Type="http://schemas.openxmlformats.org/officeDocument/2006/relationships/theme" Target="../theme/theme17.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5" Type="http://schemas.openxmlformats.org/officeDocument/2006/relationships/slideLayout" Target="../slideLayouts/slideLayout322.xml"/><Relationship Id="rId15" Type="http://schemas.openxmlformats.org/officeDocument/2006/relationships/slideLayout" Target="../slideLayouts/slideLayout332.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4.xml"/><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3" Type="http://schemas.openxmlformats.org/officeDocument/2006/relationships/slideLayout" Target="../slideLayouts/slideLayout339.xml"/><Relationship Id="rId21" Type="http://schemas.openxmlformats.org/officeDocument/2006/relationships/theme" Target="../theme/theme18.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image" Target="../media/image46.emf"/></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64.xml"/><Relationship Id="rId13" Type="http://schemas.openxmlformats.org/officeDocument/2006/relationships/slideLayout" Target="../slideLayouts/slideLayout369.xml"/><Relationship Id="rId18" Type="http://schemas.openxmlformats.org/officeDocument/2006/relationships/slideLayout" Target="../slideLayouts/slideLayout374.xml"/><Relationship Id="rId3" Type="http://schemas.openxmlformats.org/officeDocument/2006/relationships/slideLayout" Target="../slideLayouts/slideLayout359.xml"/><Relationship Id="rId21" Type="http://schemas.openxmlformats.org/officeDocument/2006/relationships/slideLayout" Target="../slideLayouts/slideLayout377.xml"/><Relationship Id="rId7" Type="http://schemas.openxmlformats.org/officeDocument/2006/relationships/slideLayout" Target="../slideLayouts/slideLayout363.xml"/><Relationship Id="rId12" Type="http://schemas.openxmlformats.org/officeDocument/2006/relationships/slideLayout" Target="../slideLayouts/slideLayout368.xml"/><Relationship Id="rId17" Type="http://schemas.openxmlformats.org/officeDocument/2006/relationships/slideLayout" Target="../slideLayouts/slideLayout373.xml"/><Relationship Id="rId2" Type="http://schemas.openxmlformats.org/officeDocument/2006/relationships/slideLayout" Target="../slideLayouts/slideLayout358.xml"/><Relationship Id="rId16" Type="http://schemas.openxmlformats.org/officeDocument/2006/relationships/slideLayout" Target="../slideLayouts/slideLayout372.xml"/><Relationship Id="rId20" Type="http://schemas.openxmlformats.org/officeDocument/2006/relationships/slideLayout" Target="../slideLayouts/slideLayout376.xml"/><Relationship Id="rId1" Type="http://schemas.openxmlformats.org/officeDocument/2006/relationships/slideLayout" Target="../slideLayouts/slideLayout357.xml"/><Relationship Id="rId6" Type="http://schemas.openxmlformats.org/officeDocument/2006/relationships/slideLayout" Target="../slideLayouts/slideLayout362.xml"/><Relationship Id="rId11" Type="http://schemas.openxmlformats.org/officeDocument/2006/relationships/slideLayout" Target="../slideLayouts/slideLayout367.xml"/><Relationship Id="rId5" Type="http://schemas.openxmlformats.org/officeDocument/2006/relationships/slideLayout" Target="../slideLayouts/slideLayout361.xml"/><Relationship Id="rId15" Type="http://schemas.openxmlformats.org/officeDocument/2006/relationships/slideLayout" Target="../slideLayouts/slideLayout371.xml"/><Relationship Id="rId23" Type="http://schemas.openxmlformats.org/officeDocument/2006/relationships/image" Target="../media/image46.emf"/><Relationship Id="rId10" Type="http://schemas.openxmlformats.org/officeDocument/2006/relationships/slideLayout" Target="../slideLayouts/slideLayout366.xml"/><Relationship Id="rId19" Type="http://schemas.openxmlformats.org/officeDocument/2006/relationships/slideLayout" Target="../slideLayouts/slideLayout375.xml"/><Relationship Id="rId4" Type="http://schemas.openxmlformats.org/officeDocument/2006/relationships/slideLayout" Target="../slideLayouts/slideLayout360.xml"/><Relationship Id="rId9" Type="http://schemas.openxmlformats.org/officeDocument/2006/relationships/slideLayout" Target="../slideLayouts/slideLayout365.xml"/><Relationship Id="rId14" Type="http://schemas.openxmlformats.org/officeDocument/2006/relationships/slideLayout" Target="../slideLayouts/slideLayout370.xml"/><Relationship Id="rId22"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theme" Target="../theme/theme5.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theme" Target="../theme/theme6.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theme" Target="../theme/theme7.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theme" Target="../theme/theme8.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theme" Target="../theme/theme9.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7"/>
            </p:custDataLst>
          </p:nvPr>
        </p:nvGraphicFramePr>
        <p:xfrm>
          <a:off x="1589" y="1489"/>
          <a:ext cx="1587" cy="1488"/>
        </p:xfrm>
        <a:graphic>
          <a:graphicData uri="http://schemas.openxmlformats.org/presentationml/2006/ole">
            <mc:AlternateContent xmlns:mc="http://schemas.openxmlformats.org/markup-compatibility/2006">
              <mc:Choice xmlns:v="urn:schemas-microsoft-com:vml" Requires="v">
                <p:oleObj spid="_x0000_s1026" name="think-cell Slide" r:id="rId28" imgW="378" imgH="377" progId="TCLayout.ActiveDocument.1">
                  <p:embed/>
                </p:oleObj>
              </mc:Choice>
              <mc:Fallback>
                <p:oleObj name="think-cell Slide" r:id="rId28" imgW="378" imgH="377" progId="TCLayout.ActiveDocument.1">
                  <p:embed/>
                  <p:pic>
                    <p:nvPicPr>
                      <p:cNvPr id="3" name="Object 2" hidden="1"/>
                      <p:cNvPicPr/>
                      <p:nvPr/>
                    </p:nvPicPr>
                    <p:blipFill>
                      <a:blip r:embed="rId29"/>
                      <a:stretch>
                        <a:fillRect/>
                      </a:stretch>
                    </p:blipFill>
                    <p:spPr>
                      <a:xfrm>
                        <a:off x="1589" y="1489"/>
                        <a:ext cx="1587" cy="1488"/>
                      </a:xfrm>
                      <a:prstGeom prst="rect">
                        <a:avLst/>
                      </a:prstGeom>
                    </p:spPr>
                  </p:pic>
                </p:oleObj>
              </mc:Fallback>
            </mc:AlternateContent>
          </a:graphicData>
        </a:graphic>
      </p:graphicFrame>
      <p:sp>
        <p:nvSpPr>
          <p:cNvPr id="2" name="Title Placeholder 1"/>
          <p:cNvSpPr>
            <a:spLocks noGrp="1"/>
          </p:cNvSpPr>
          <p:nvPr>
            <p:ph type="title"/>
          </p:nvPr>
        </p:nvSpPr>
        <p:spPr>
          <a:xfrm>
            <a:off x="836830" y="2"/>
            <a:ext cx="11355171" cy="646042"/>
          </a:xfrm>
          <a:prstGeom prst="rect">
            <a:avLst/>
          </a:prstGeom>
        </p:spPr>
        <p:txBody>
          <a:bodyPr vert="horz" lIns="320040" tIns="152357" rIns="53325" bIns="53325" rtlCol="0" anchor="ctr">
            <a:normAutofit/>
          </a:bodyPr>
          <a:lstStyle/>
          <a:p>
            <a:endParaRPr lang="en-US"/>
          </a:p>
        </p:txBody>
      </p:sp>
      <p:sp>
        <p:nvSpPr>
          <p:cNvPr id="7" name="Footer Placeholder 6"/>
          <p:cNvSpPr>
            <a:spLocks noGrp="1"/>
          </p:cNvSpPr>
          <p:nvPr>
            <p:ph type="ftr" sz="quarter" idx="3"/>
          </p:nvPr>
        </p:nvSpPr>
        <p:spPr>
          <a:xfrm>
            <a:off x="3048000" y="6477874"/>
            <a:ext cx="8382000" cy="380127"/>
          </a:xfrm>
          <a:prstGeom prst="rect">
            <a:avLst/>
          </a:prstGeom>
        </p:spPr>
        <p:txBody>
          <a:bodyPr vert="horz" lIns="76179" tIns="38089" rIns="76179" bIns="38089" rtlCol="0" anchor="ctr"/>
          <a:lstStyle>
            <a:lvl1pPr algn="l">
              <a:defRPr sz="750">
                <a:solidFill>
                  <a:schemeClr val="tx1"/>
                </a:solidFill>
                <a:latin typeface="Segoe UI" pitchFamily="34" charset="0"/>
                <a:ea typeface="Segoe UI" pitchFamily="34" charset="0"/>
                <a:cs typeface="Segoe UI" pitchFamily="34" charset="0"/>
              </a:defRPr>
            </a:lvl1pPr>
          </a:lstStyle>
          <a:p>
            <a:endParaRPr lang="en-US"/>
          </a:p>
        </p:txBody>
      </p:sp>
      <p:sp>
        <p:nvSpPr>
          <p:cNvPr id="15" name="Text Placeholder 14"/>
          <p:cNvSpPr>
            <a:spLocks noGrp="1"/>
          </p:cNvSpPr>
          <p:nvPr>
            <p:ph type="body" idx="1"/>
          </p:nvPr>
        </p:nvSpPr>
        <p:spPr>
          <a:xfrm>
            <a:off x="150853" y="1600200"/>
            <a:ext cx="11890296"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4"/>
          </p:nvPr>
        </p:nvSpPr>
        <p:spPr>
          <a:xfrm>
            <a:off x="11430002" y="6477874"/>
            <a:ext cx="761998" cy="380126"/>
          </a:xfrm>
          <a:prstGeom prst="rect">
            <a:avLst/>
          </a:prstGeom>
        </p:spPr>
        <p:txBody>
          <a:bodyPr vert="horz" lIns="91440" tIns="45720" rIns="91440" bIns="45720" rtlCol="0" anchor="ctr"/>
          <a:lstStyle>
            <a:lvl1pPr algn="r">
              <a:defRPr sz="750">
                <a:solidFill>
                  <a:schemeClr val="tx1"/>
                </a:solidFill>
                <a:latin typeface="Segoe UI" pitchFamily="34" charset="0"/>
                <a:ea typeface="Segoe UI" pitchFamily="34" charset="0"/>
                <a:cs typeface="Segoe UI" pitchFamily="34" charset="0"/>
              </a:defRPr>
            </a:lvl1pPr>
          </a:lstStyle>
          <a:p>
            <a:fld id="{FAADACFB-7C71-4E89-89D2-7BBA40B7BFA9}" type="slidenum">
              <a:rPr lang="en-US" smtClean="0"/>
              <a:pPr/>
              <a:t>‹#›</a:t>
            </a:fld>
            <a:endParaRPr lang="en-US"/>
          </a:p>
        </p:txBody>
      </p:sp>
      <p:sp>
        <p:nvSpPr>
          <p:cNvPr id="6" name="Rectangle 5"/>
          <p:cNvSpPr/>
          <p:nvPr userDrawn="1"/>
        </p:nvSpPr>
        <p:spPr>
          <a:xfrm>
            <a:off x="1" y="0"/>
            <a:ext cx="1022767" cy="928688"/>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328" tIns="70328" rIns="70328" bIns="70328" numCol="1" spcCol="0" rtlCol="0" fromWordArt="0" anchor="t" anchorCtr="0" forceAA="0" compatLnSpc="1">
            <a:prstTxWarp prst="textNoShape">
              <a:avLst/>
            </a:prstTxWarp>
            <a:noAutofit/>
          </a:bodyPr>
          <a:lstStyle/>
          <a:p>
            <a:pPr algn="l"/>
            <a:r>
              <a:rPr lang="en-US" sz="1125">
                <a:solidFill>
                  <a:schemeClr val="bg1"/>
                </a:solidFill>
                <a:latin typeface="+mj-lt"/>
              </a:rPr>
              <a:t>Microsoft Technology</a:t>
            </a:r>
            <a:br>
              <a:rPr lang="en-US" sz="1125">
                <a:solidFill>
                  <a:schemeClr val="bg1"/>
                </a:solidFill>
                <a:latin typeface="+mj-lt"/>
              </a:rPr>
            </a:br>
            <a:r>
              <a:rPr lang="en-US" sz="1125">
                <a:solidFill>
                  <a:schemeClr val="bg1"/>
                </a:solidFill>
                <a:latin typeface="+mj-lt"/>
              </a:rPr>
              <a:t>Centers</a:t>
            </a:r>
          </a:p>
        </p:txBody>
      </p:sp>
    </p:spTree>
    <p:extLst>
      <p:ext uri="{BB962C8B-B14F-4D97-AF65-F5344CB8AC3E}">
        <p14:creationId xmlns:p14="http://schemas.microsoft.com/office/powerpoint/2010/main" val="39458617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984" r:id="rId24"/>
  </p:sldLayoutIdLst>
  <p:transition>
    <p:fade/>
  </p:transition>
  <p:hf hdr="0" ftr="0" dt="0"/>
  <p:txStyles>
    <p:titleStyle>
      <a:lvl1pPr marL="0" algn="l" defTabSz="1020098" rtl="0" eaLnBrk="1" latinLnBrk="0" hangingPunct="1">
        <a:lnSpc>
          <a:spcPct val="90000"/>
        </a:lnSpc>
        <a:spcBef>
          <a:spcPct val="0"/>
        </a:spcBef>
        <a:buNone/>
        <a:defRPr lang="en-US" sz="3750" kern="1200" spc="-54" baseline="0" dirty="0">
          <a:solidFill>
            <a:schemeClr val="bg2"/>
          </a:solidFill>
          <a:latin typeface="Segoe UI Light" pitchFamily="34" charset="0"/>
          <a:ea typeface="Segoe UI" pitchFamily="34" charset="0"/>
          <a:cs typeface="Segoe UI" pitchFamily="34" charset="0"/>
        </a:defRPr>
      </a:lvl1pPr>
    </p:titleStyle>
    <p:bodyStyle>
      <a:lvl1pPr marL="217289" indent="-217289" algn="l" defTabSz="1020098" rtl="0" eaLnBrk="1" latinLnBrk="0" hangingPunct="1">
        <a:spcBef>
          <a:spcPts val="1688"/>
        </a:spcBef>
        <a:buClr>
          <a:schemeClr val="tx1"/>
        </a:buClr>
        <a:buSzPct val="100000"/>
        <a:buFont typeface="Arial" panose="020B0604020202020204" pitchFamily="34" charset="0"/>
        <a:buChar char="•"/>
        <a:defRPr sz="2250" kern="1200">
          <a:solidFill>
            <a:schemeClr val="tx1"/>
          </a:solidFill>
          <a:latin typeface="Segoe UI" pitchFamily="34" charset="0"/>
          <a:ea typeface="Segoe UI" pitchFamily="34" charset="0"/>
          <a:cs typeface="Segoe UI" pitchFamily="34" charset="0"/>
        </a:defRPr>
      </a:lvl1pPr>
      <a:lvl2pPr marL="446316" indent="-182246" algn="l" defTabSz="1020098" rtl="0" eaLnBrk="1" latinLnBrk="0" hangingPunct="1">
        <a:spcBef>
          <a:spcPct val="20000"/>
        </a:spcBef>
        <a:buClr>
          <a:schemeClr val="tx1"/>
        </a:buClr>
        <a:buFont typeface="Arial" pitchFamily="34" charset="0"/>
        <a:buChar char="•"/>
        <a:defRPr sz="1688" kern="1200">
          <a:solidFill>
            <a:schemeClr val="tx1"/>
          </a:solidFill>
          <a:latin typeface="Segoe UI" pitchFamily="34" charset="0"/>
          <a:ea typeface="Segoe UI" pitchFamily="34" charset="0"/>
          <a:cs typeface="Segoe UI" pitchFamily="34" charset="0"/>
        </a:defRPr>
      </a:lvl2pPr>
      <a:lvl3pPr marL="714105" indent="-162409" algn="l" defTabSz="1020098" rtl="0" eaLnBrk="1" latinLnBrk="0" hangingPunct="1">
        <a:spcBef>
          <a:spcPct val="20000"/>
        </a:spcBef>
        <a:buClr>
          <a:schemeClr val="tx1"/>
        </a:buClr>
        <a:buFont typeface="Arial" pitchFamily="34" charset="0"/>
        <a:buChar char="•"/>
        <a:defRPr sz="1500" kern="1200">
          <a:solidFill>
            <a:schemeClr val="tx1"/>
          </a:solidFill>
          <a:latin typeface="Segoe UI" pitchFamily="34" charset="0"/>
          <a:ea typeface="Segoe UI" pitchFamily="34" charset="0"/>
          <a:cs typeface="Segoe UI" pitchFamily="34" charset="0"/>
        </a:defRPr>
      </a:lvl3pPr>
      <a:lvl4pPr marL="981894" indent="-166129" algn="l" defTabSz="1020098" rtl="0" eaLnBrk="1" latinLnBrk="0" hangingPunct="1">
        <a:spcBef>
          <a:spcPct val="20000"/>
        </a:spcBef>
        <a:buClr>
          <a:schemeClr val="tx1"/>
        </a:buClr>
        <a:buFont typeface="Arial" pitchFamily="34" charset="0"/>
        <a:buChar char="–"/>
        <a:defRPr sz="1313" kern="1200">
          <a:solidFill>
            <a:schemeClr val="tx1"/>
          </a:solidFill>
          <a:latin typeface="Segoe UI" pitchFamily="34" charset="0"/>
          <a:ea typeface="Segoe UI" pitchFamily="34" charset="0"/>
          <a:cs typeface="Segoe UI" pitchFamily="34" charset="0"/>
        </a:defRPr>
      </a:lvl4pPr>
      <a:lvl5pPr marL="1205052" indent="-168608" algn="l" defTabSz="1020098" rtl="0" eaLnBrk="1" latinLnBrk="0" hangingPunct="1">
        <a:spcBef>
          <a:spcPct val="20000"/>
        </a:spcBef>
        <a:buClr>
          <a:schemeClr val="tx1"/>
        </a:buClr>
        <a:buFont typeface="Arial" pitchFamily="34" charset="0"/>
        <a:buChar char="»"/>
        <a:defRPr sz="1313" kern="1200">
          <a:solidFill>
            <a:schemeClr val="tx1"/>
          </a:solidFill>
          <a:latin typeface="Segoe UI" pitchFamily="34" charset="0"/>
          <a:ea typeface="Segoe UI" pitchFamily="34" charset="0"/>
          <a:cs typeface="Segoe UI" pitchFamily="34" charset="0"/>
        </a:defRPr>
      </a:lvl5pPr>
      <a:lvl6pPr marL="2805272" indent="-255024" algn="l" defTabSz="1020098" rtl="0" eaLnBrk="1" latinLnBrk="0" hangingPunct="1">
        <a:spcBef>
          <a:spcPct val="20000"/>
        </a:spcBef>
        <a:buFont typeface="Arial" pitchFamily="34" charset="0"/>
        <a:buChar char="•"/>
        <a:defRPr sz="2344" kern="1200">
          <a:solidFill>
            <a:schemeClr val="tx1"/>
          </a:solidFill>
          <a:latin typeface="+mn-lt"/>
          <a:ea typeface="+mn-ea"/>
          <a:cs typeface="+mn-cs"/>
        </a:defRPr>
      </a:lvl6pPr>
      <a:lvl7pPr marL="3315321" indent="-255024" algn="l" defTabSz="1020098" rtl="0" eaLnBrk="1" latinLnBrk="0" hangingPunct="1">
        <a:spcBef>
          <a:spcPct val="20000"/>
        </a:spcBef>
        <a:buFont typeface="Arial" pitchFamily="34" charset="0"/>
        <a:buChar char="•"/>
        <a:defRPr sz="2344" kern="1200">
          <a:solidFill>
            <a:schemeClr val="tx1"/>
          </a:solidFill>
          <a:latin typeface="+mn-lt"/>
          <a:ea typeface="+mn-ea"/>
          <a:cs typeface="+mn-cs"/>
        </a:defRPr>
      </a:lvl7pPr>
      <a:lvl8pPr marL="3825371" indent="-255024" algn="l" defTabSz="1020098" rtl="0" eaLnBrk="1" latinLnBrk="0" hangingPunct="1">
        <a:spcBef>
          <a:spcPct val="20000"/>
        </a:spcBef>
        <a:buFont typeface="Arial" pitchFamily="34" charset="0"/>
        <a:buChar char="•"/>
        <a:defRPr sz="2344" kern="1200">
          <a:solidFill>
            <a:schemeClr val="tx1"/>
          </a:solidFill>
          <a:latin typeface="+mn-lt"/>
          <a:ea typeface="+mn-ea"/>
          <a:cs typeface="+mn-cs"/>
        </a:defRPr>
      </a:lvl8pPr>
      <a:lvl9pPr marL="4335420" indent="-255024" algn="l" defTabSz="1020098" rtl="0" eaLnBrk="1" latinLnBrk="0" hangingPunct="1">
        <a:spcBef>
          <a:spcPct val="20000"/>
        </a:spcBef>
        <a:buFont typeface="Arial" pitchFamily="34" charset="0"/>
        <a:buChar char="•"/>
        <a:defRPr sz="2344" kern="1200">
          <a:solidFill>
            <a:schemeClr val="tx1"/>
          </a:solidFill>
          <a:latin typeface="+mn-lt"/>
          <a:ea typeface="+mn-ea"/>
          <a:cs typeface="+mn-cs"/>
        </a:defRPr>
      </a:lvl9pPr>
    </p:bodyStyle>
    <p:otherStyle>
      <a:defPPr>
        <a:defRPr lang="en-US"/>
      </a:defPPr>
      <a:lvl1pPr marL="0" algn="l" defTabSz="1020098" rtl="0" eaLnBrk="1" latinLnBrk="0" hangingPunct="1">
        <a:defRPr sz="2063" kern="1200">
          <a:solidFill>
            <a:schemeClr val="tx1"/>
          </a:solidFill>
          <a:latin typeface="+mn-lt"/>
          <a:ea typeface="+mn-ea"/>
          <a:cs typeface="+mn-cs"/>
        </a:defRPr>
      </a:lvl1pPr>
      <a:lvl2pPr marL="510050" algn="l" defTabSz="1020098" rtl="0" eaLnBrk="1" latinLnBrk="0" hangingPunct="1">
        <a:defRPr sz="2063" kern="1200">
          <a:solidFill>
            <a:schemeClr val="tx1"/>
          </a:solidFill>
          <a:latin typeface="+mn-lt"/>
          <a:ea typeface="+mn-ea"/>
          <a:cs typeface="+mn-cs"/>
        </a:defRPr>
      </a:lvl2pPr>
      <a:lvl3pPr marL="1020098" algn="l" defTabSz="1020098" rtl="0" eaLnBrk="1" latinLnBrk="0" hangingPunct="1">
        <a:defRPr sz="2063" kern="1200">
          <a:solidFill>
            <a:schemeClr val="tx1"/>
          </a:solidFill>
          <a:latin typeface="+mn-lt"/>
          <a:ea typeface="+mn-ea"/>
          <a:cs typeface="+mn-cs"/>
        </a:defRPr>
      </a:lvl3pPr>
      <a:lvl4pPr marL="1530149" algn="l" defTabSz="1020098" rtl="0" eaLnBrk="1" latinLnBrk="0" hangingPunct="1">
        <a:defRPr sz="2063" kern="1200">
          <a:solidFill>
            <a:schemeClr val="tx1"/>
          </a:solidFill>
          <a:latin typeface="+mn-lt"/>
          <a:ea typeface="+mn-ea"/>
          <a:cs typeface="+mn-cs"/>
        </a:defRPr>
      </a:lvl4pPr>
      <a:lvl5pPr marL="2040198" algn="l" defTabSz="1020098" rtl="0" eaLnBrk="1" latinLnBrk="0" hangingPunct="1">
        <a:defRPr sz="2063" kern="1200">
          <a:solidFill>
            <a:schemeClr val="tx1"/>
          </a:solidFill>
          <a:latin typeface="+mn-lt"/>
          <a:ea typeface="+mn-ea"/>
          <a:cs typeface="+mn-cs"/>
        </a:defRPr>
      </a:lvl5pPr>
      <a:lvl6pPr marL="2550248" algn="l" defTabSz="1020098" rtl="0" eaLnBrk="1" latinLnBrk="0" hangingPunct="1">
        <a:defRPr sz="2063" kern="1200">
          <a:solidFill>
            <a:schemeClr val="tx1"/>
          </a:solidFill>
          <a:latin typeface="+mn-lt"/>
          <a:ea typeface="+mn-ea"/>
          <a:cs typeface="+mn-cs"/>
        </a:defRPr>
      </a:lvl6pPr>
      <a:lvl7pPr marL="3060296" algn="l" defTabSz="1020098" rtl="0" eaLnBrk="1" latinLnBrk="0" hangingPunct="1">
        <a:defRPr sz="2063" kern="1200">
          <a:solidFill>
            <a:schemeClr val="tx1"/>
          </a:solidFill>
          <a:latin typeface="+mn-lt"/>
          <a:ea typeface="+mn-ea"/>
          <a:cs typeface="+mn-cs"/>
        </a:defRPr>
      </a:lvl7pPr>
      <a:lvl8pPr marL="3570346" algn="l" defTabSz="1020098" rtl="0" eaLnBrk="1" latinLnBrk="0" hangingPunct="1">
        <a:defRPr sz="2063" kern="1200">
          <a:solidFill>
            <a:schemeClr val="tx1"/>
          </a:solidFill>
          <a:latin typeface="+mn-lt"/>
          <a:ea typeface="+mn-ea"/>
          <a:cs typeface="+mn-cs"/>
        </a:defRPr>
      </a:lvl8pPr>
      <a:lvl9pPr marL="4080396" algn="l" defTabSz="1020098" rtl="0" eaLnBrk="1" latinLnBrk="0" hangingPunct="1">
        <a:defRPr sz="206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0" orient="horz" pos="1008">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1"/>
            <a:ext cx="11655840" cy="733299"/>
          </a:xfrm>
          <a:prstGeom prst="rect">
            <a:avLst/>
          </a:prstGeom>
        </p:spPr>
        <p:txBody>
          <a:bodyPr vert="horz" wrap="square" lIns="146289" tIns="0" rIns="146289" bIns="0" rtlCol="0" anchor="t">
            <a:spAutoFit/>
          </a:bodyPr>
          <a:lstStyle/>
          <a:p>
            <a:r>
              <a:rPr lang="en-US"/>
              <a:t>Click to edit Master title style</a:t>
            </a:r>
          </a:p>
        </p:txBody>
      </p:sp>
      <p:sp>
        <p:nvSpPr>
          <p:cNvPr id="4" name="Text Placeholder 3"/>
          <p:cNvSpPr>
            <a:spLocks noGrp="1"/>
          </p:cNvSpPr>
          <p:nvPr>
            <p:ph type="body" idx="1"/>
          </p:nvPr>
        </p:nvSpPr>
        <p:spPr>
          <a:xfrm>
            <a:off x="269241" y="1411760"/>
            <a:ext cx="11653521" cy="1704996"/>
          </a:xfrm>
          <a:prstGeom prst="rect">
            <a:avLst/>
          </a:prstGeom>
        </p:spPr>
        <p:txBody>
          <a:bodyPr vert="horz" wrap="square" lIns="146289" tIns="0" rIns="146289"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269239" y="6566933"/>
            <a:ext cx="3859607" cy="364224"/>
          </a:xfrm>
          <a:prstGeom prst="rect">
            <a:avLst/>
          </a:prstGeom>
        </p:spPr>
        <p:txBody>
          <a:bodyPr vert="horz" lIns="0" tIns="45716" rIns="91431" bIns="45716" rtlCol="0" anchor="ctr"/>
          <a:lstStyle>
            <a:lvl1pPr algn="l">
              <a:defRPr sz="1176">
                <a:gradFill>
                  <a:gsLst>
                    <a:gs pos="0">
                      <a:schemeClr val="bg2">
                        <a:lumMod val="75000"/>
                      </a:schemeClr>
                    </a:gs>
                    <a:gs pos="100000">
                      <a:schemeClr val="bg2">
                        <a:lumMod val="75000"/>
                      </a:schemeClr>
                    </a:gs>
                  </a:gsLst>
                  <a:lin ang="5400000" scaled="0"/>
                </a:gradFill>
              </a:defRPr>
            </a:lvl1pPr>
          </a:lstStyle>
          <a:p>
            <a:pPr defTabSz="914278"/>
            <a:endParaRPr lang="en-US">
              <a:gradFill>
                <a:gsLst>
                  <a:gs pos="0">
                    <a:srgbClr val="DDDDDD">
                      <a:lumMod val="75000"/>
                    </a:srgbClr>
                  </a:gs>
                  <a:gs pos="100000">
                    <a:srgbClr val="DDDDDD">
                      <a:lumMod val="75000"/>
                    </a:srgbClr>
                  </a:gs>
                </a:gsLst>
                <a:lin ang="5400000" scaled="0"/>
              </a:gradFill>
            </a:endParaRPr>
          </a:p>
        </p:txBody>
      </p:sp>
      <p:sp>
        <p:nvSpPr>
          <p:cNvPr id="5" name="Slide Number Placeholder 4"/>
          <p:cNvSpPr>
            <a:spLocks noGrp="1"/>
          </p:cNvSpPr>
          <p:nvPr>
            <p:ph type="sldNum" sz="quarter" idx="4"/>
          </p:nvPr>
        </p:nvSpPr>
        <p:spPr>
          <a:xfrm>
            <a:off x="9077859" y="6564685"/>
            <a:ext cx="2844904" cy="364224"/>
          </a:xfrm>
          <a:prstGeom prst="rect">
            <a:avLst/>
          </a:prstGeom>
        </p:spPr>
        <p:txBody>
          <a:bodyPr vert="horz" lIns="91431" tIns="45716" rIns="0" bIns="45716" rtlCol="0" anchor="ctr"/>
          <a:lstStyle>
            <a:lvl1pPr algn="r">
              <a:defRPr sz="1176">
                <a:gradFill>
                  <a:gsLst>
                    <a:gs pos="0">
                      <a:schemeClr val="bg2">
                        <a:lumMod val="75000"/>
                      </a:schemeClr>
                    </a:gs>
                    <a:gs pos="100000">
                      <a:schemeClr val="bg2">
                        <a:lumMod val="75000"/>
                      </a:schemeClr>
                    </a:gs>
                  </a:gsLst>
                  <a:lin ang="5400000" scaled="0"/>
                </a:gradFill>
              </a:defRPr>
            </a:lvl1pPr>
          </a:lstStyle>
          <a:p>
            <a:pPr defTabSz="914278"/>
            <a:fld id="{25B1B22E-D3C8-4129-8E85-2E5037E3E69B}" type="slidenum">
              <a:rPr lang="en-US" smtClean="0">
                <a:gradFill>
                  <a:gsLst>
                    <a:gs pos="0">
                      <a:srgbClr val="DDDDDD">
                        <a:lumMod val="75000"/>
                      </a:srgbClr>
                    </a:gs>
                    <a:gs pos="100000">
                      <a:srgbClr val="DDDDDD">
                        <a:lumMod val="75000"/>
                      </a:srgbClr>
                    </a:gs>
                  </a:gsLst>
                  <a:lin ang="5400000" scaled="0"/>
                </a:gradFill>
              </a:rPr>
              <a:pPr defTabSz="914278"/>
              <a:t>‹#›</a:t>
            </a:fld>
            <a:endParaRPr lang="en-US">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1477700506"/>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Lst>
  <p:transition>
    <p:fade/>
  </p:transition>
  <p:txStyles>
    <p:titleStyle>
      <a:lvl1pPr algn="l" defTabSz="914278" rtl="0" eaLnBrk="1" latinLnBrk="0" hangingPunct="1">
        <a:lnSpc>
          <a:spcPct val="90000"/>
        </a:lnSpc>
        <a:spcBef>
          <a:spcPct val="0"/>
        </a:spcBef>
        <a:buNone/>
        <a:defRPr lang="en-US" sz="5294"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14278" rtl="0" eaLnBrk="1" fontAlgn="auto" latinLnBrk="0" hangingPunct="1">
        <a:lnSpc>
          <a:spcPct val="90000"/>
        </a:lnSpc>
        <a:spcBef>
          <a:spcPts val="1176"/>
        </a:spcBef>
        <a:spcAft>
          <a:spcPts val="0"/>
        </a:spcAft>
        <a:buClrTx/>
        <a:buSzPct val="90000"/>
        <a:buFont typeface="Arial" pitchFamily="34" charset="0"/>
        <a:buNone/>
        <a:tabLst/>
        <a:defRPr sz="3921" b="0" kern="1200" spc="0" baseline="0">
          <a:gradFill>
            <a:gsLst>
              <a:gs pos="1250">
                <a:schemeClr val="tx1"/>
              </a:gs>
              <a:gs pos="100000">
                <a:schemeClr val="tx1"/>
              </a:gs>
            </a:gsLst>
            <a:lin ang="5400000" scaled="0"/>
          </a:gradFill>
          <a:latin typeface="+mj-lt"/>
          <a:ea typeface="+mn-ea"/>
          <a:cs typeface="+mn-cs"/>
        </a:defRPr>
      </a:lvl1pPr>
      <a:lvl2pPr marL="4669" marR="0" indent="0" algn="l" defTabSz="914278"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0" marR="0" indent="0" algn="l" defTabSz="914278"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3pPr>
      <a:lvl4pPr marL="1008336" marR="0" indent="-1008336" algn="l" defTabSz="914278" rtl="0" eaLnBrk="1" fontAlgn="auto" latinLnBrk="0" hangingPunct="1">
        <a:lnSpc>
          <a:spcPct val="90000"/>
        </a:lnSpc>
        <a:spcBef>
          <a:spcPct val="20000"/>
        </a:spcBef>
        <a:spcAft>
          <a:spcPts val="0"/>
        </a:spcAft>
        <a:buClrTx/>
        <a:buSzPct val="90000"/>
        <a:buFont typeface="Arial" pitchFamily="34" charset="0"/>
        <a:buNone/>
        <a:tabLst/>
        <a:defRPr sz="1568" kern="1200" spc="0" baseline="0">
          <a:gradFill>
            <a:gsLst>
              <a:gs pos="1250">
                <a:schemeClr val="tx1"/>
              </a:gs>
              <a:gs pos="100000">
                <a:schemeClr val="tx1"/>
              </a:gs>
            </a:gsLst>
            <a:lin ang="5400000" scaled="0"/>
          </a:gradFill>
          <a:latin typeface="+mn-lt"/>
          <a:ea typeface="+mn-ea"/>
          <a:cs typeface="+mn-cs"/>
        </a:defRPr>
      </a:lvl4pPr>
      <a:lvl5pPr marL="1008336" marR="0" indent="-1008336" algn="l" defTabSz="914278" rtl="0" eaLnBrk="1" fontAlgn="auto" latinLnBrk="0" hangingPunct="1">
        <a:lnSpc>
          <a:spcPct val="90000"/>
        </a:lnSpc>
        <a:spcBef>
          <a:spcPct val="20000"/>
        </a:spcBef>
        <a:spcAft>
          <a:spcPts val="0"/>
        </a:spcAft>
        <a:buClrTx/>
        <a:buSzPct val="90000"/>
        <a:buFont typeface="Arial" pitchFamily="34" charset="0"/>
        <a:buNone/>
        <a:tabLst/>
        <a:defRPr sz="1568" kern="1200" spc="0" baseline="0">
          <a:gradFill>
            <a:gsLst>
              <a:gs pos="1250">
                <a:schemeClr val="tx1"/>
              </a:gs>
              <a:gs pos="100000">
                <a:schemeClr val="tx1"/>
              </a:gs>
            </a:gsLst>
            <a:lin ang="5400000" scaled="0"/>
          </a:gradFill>
          <a:latin typeface="+mn-lt"/>
          <a:ea typeface="+mn-ea"/>
          <a:cs typeface="+mn-cs"/>
        </a:defRPr>
      </a:lvl5pPr>
      <a:lvl6pPr marL="2514262" indent="-228570" algn="l" defTabSz="9142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02" indent="-228570" algn="l" defTabSz="9142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40" indent="-228570" algn="l" defTabSz="9142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8" rtl="0" eaLnBrk="1" latinLnBrk="0" hangingPunct="1">
        <a:defRPr sz="1765" kern="1200">
          <a:solidFill>
            <a:schemeClr val="tx1"/>
          </a:solidFill>
          <a:latin typeface="+mn-lt"/>
          <a:ea typeface="+mn-ea"/>
          <a:cs typeface="+mn-cs"/>
        </a:defRPr>
      </a:lvl1pPr>
      <a:lvl2pPr marL="457138" algn="l" defTabSz="914278" rtl="0" eaLnBrk="1" latinLnBrk="0" hangingPunct="1">
        <a:defRPr sz="1765" kern="1200">
          <a:solidFill>
            <a:schemeClr val="tx1"/>
          </a:solidFill>
          <a:latin typeface="+mn-lt"/>
          <a:ea typeface="+mn-ea"/>
          <a:cs typeface="+mn-cs"/>
        </a:defRPr>
      </a:lvl2pPr>
      <a:lvl3pPr marL="914278" algn="l" defTabSz="914278" rtl="0" eaLnBrk="1" latinLnBrk="0" hangingPunct="1">
        <a:defRPr sz="1765" kern="1200">
          <a:solidFill>
            <a:schemeClr val="tx1"/>
          </a:solidFill>
          <a:latin typeface="+mn-lt"/>
          <a:ea typeface="+mn-ea"/>
          <a:cs typeface="+mn-cs"/>
        </a:defRPr>
      </a:lvl3pPr>
      <a:lvl4pPr marL="1371416" algn="l" defTabSz="914278" rtl="0" eaLnBrk="1" latinLnBrk="0" hangingPunct="1">
        <a:defRPr sz="1765" kern="1200">
          <a:solidFill>
            <a:schemeClr val="tx1"/>
          </a:solidFill>
          <a:latin typeface="+mn-lt"/>
          <a:ea typeface="+mn-ea"/>
          <a:cs typeface="+mn-cs"/>
        </a:defRPr>
      </a:lvl4pPr>
      <a:lvl5pPr marL="1828555" algn="l" defTabSz="914278" rtl="0" eaLnBrk="1" latinLnBrk="0" hangingPunct="1">
        <a:defRPr sz="1765" kern="1200">
          <a:solidFill>
            <a:schemeClr val="tx1"/>
          </a:solidFill>
          <a:latin typeface="+mn-lt"/>
          <a:ea typeface="+mn-ea"/>
          <a:cs typeface="+mn-cs"/>
        </a:defRPr>
      </a:lvl5pPr>
      <a:lvl6pPr marL="2285694" algn="l" defTabSz="914278" rtl="0" eaLnBrk="1" latinLnBrk="0" hangingPunct="1">
        <a:defRPr sz="1765" kern="1200">
          <a:solidFill>
            <a:schemeClr val="tx1"/>
          </a:solidFill>
          <a:latin typeface="+mn-lt"/>
          <a:ea typeface="+mn-ea"/>
          <a:cs typeface="+mn-cs"/>
        </a:defRPr>
      </a:lvl6pPr>
      <a:lvl7pPr marL="2742832" algn="l" defTabSz="914278" rtl="0" eaLnBrk="1" latinLnBrk="0" hangingPunct="1">
        <a:defRPr sz="1765" kern="1200">
          <a:solidFill>
            <a:schemeClr val="tx1"/>
          </a:solidFill>
          <a:latin typeface="+mn-lt"/>
          <a:ea typeface="+mn-ea"/>
          <a:cs typeface="+mn-cs"/>
        </a:defRPr>
      </a:lvl7pPr>
      <a:lvl8pPr marL="3199971" algn="l" defTabSz="914278" rtl="0" eaLnBrk="1" latinLnBrk="0" hangingPunct="1">
        <a:defRPr sz="1765" kern="1200">
          <a:solidFill>
            <a:schemeClr val="tx1"/>
          </a:solidFill>
          <a:latin typeface="+mn-lt"/>
          <a:ea typeface="+mn-ea"/>
          <a:cs typeface="+mn-cs"/>
        </a:defRPr>
      </a:lvl8pPr>
      <a:lvl9pPr marL="3657111" algn="l" defTabSz="914278" rtl="0" eaLnBrk="1" latinLnBrk="0" hangingPunct="1">
        <a:defRPr sz="176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p:cNvGrpSpPr/>
          <p:nvPr userDrawn="1"/>
        </p:nvGrpSpPr>
        <p:grpSpPr>
          <a:xfrm rot="5400000">
            <a:off x="11106300" y="1357555"/>
            <a:ext cx="2887775" cy="358565"/>
            <a:chOff x="7041188" y="-983249"/>
            <a:chExt cx="2945263" cy="914400"/>
          </a:xfrm>
        </p:grpSpPr>
        <p:sp>
          <p:nvSpPr>
            <p:cNvPr id="3" name="Rectangle 2"/>
            <p:cNvSpPr/>
            <p:nvPr userDrawn="1"/>
          </p:nvSpPr>
          <p:spPr bwMode="auto">
            <a:xfrm>
              <a:off x="7041188" y="-983249"/>
              <a:ext cx="914400" cy="914400"/>
            </a:xfrm>
            <a:prstGeom prst="rect">
              <a:avLst/>
            </a:prstGeom>
            <a:solidFill>
              <a:srgbClr val="4B7ED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ndParaRPr>
            </a:p>
          </p:txBody>
        </p:sp>
        <p:sp>
          <p:nvSpPr>
            <p:cNvPr id="7" name="Rectangle 6"/>
            <p:cNvSpPr/>
            <p:nvPr userDrawn="1"/>
          </p:nvSpPr>
          <p:spPr bwMode="auto">
            <a:xfrm>
              <a:off x="8047038" y="-983249"/>
              <a:ext cx="914400" cy="914400"/>
            </a:xfrm>
            <a:prstGeom prst="rect">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ndParaRPr>
            </a:p>
          </p:txBody>
        </p:sp>
        <p:sp>
          <p:nvSpPr>
            <p:cNvPr id="8" name="Rectangle 7"/>
            <p:cNvSpPr/>
            <p:nvPr userDrawn="1"/>
          </p:nvSpPr>
          <p:spPr bwMode="auto">
            <a:xfrm>
              <a:off x="9072051" y="-983249"/>
              <a:ext cx="914400" cy="914400"/>
            </a:xfrm>
            <a:prstGeom prst="rect">
              <a:avLst/>
            </a:prstGeom>
            <a:solidFill>
              <a:srgbClr val="9A9B9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354997745"/>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 id="2147483957" r:id="rId22"/>
    <p:sldLayoutId id="2147483958" r:id="rId23"/>
    <p:sldLayoutId id="2147483959" r:id="rId24"/>
    <p:sldLayoutId id="2147483960" r:id="rId25"/>
    <p:sldLayoutId id="2147483961" r:id="rId26"/>
    <p:sldLayoutId id="2147483962" r:id="rId27"/>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42239890"/>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0016173"/>
      </p:ext>
    </p:extLst>
  </p:cSld>
  <p:clrMap bg1="dk1" tx1="lt1" bg2="dk2" tx2="lt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44607581"/>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2589488"/>
      </p:ext>
    </p:extLst>
  </p:cSld>
  <p:clrMap bg1="dk1" tx1="lt1" bg2="dk2" tx2="lt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 id="2147484037" r:id="rId14"/>
    <p:sldLayoutId id="2147484038" r:id="rId15"/>
    <p:sldLayoutId id="2147484039" r:id="rId16"/>
    <p:sldLayoutId id="2147484040" r:id="rId17"/>
    <p:sldLayoutId id="2147484041" r:id="rId18"/>
    <p:sldLayoutId id="214748404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9" name="Rectangle 8"/>
          <p:cNvSpPr/>
          <p:nvPr userDrawn="1"/>
        </p:nvSpPr>
        <p:spPr>
          <a:xfrm>
            <a:off x="0" y="6084389"/>
            <a:ext cx="12192000" cy="773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590228" y="6188328"/>
            <a:ext cx="1463040" cy="538171"/>
          </a:xfrm>
          <a:prstGeom prst="rect">
            <a:avLst/>
          </a:prstGeom>
          <a:noFill/>
        </p:spPr>
      </p:pic>
    </p:spTree>
    <p:extLst>
      <p:ext uri="{BB962C8B-B14F-4D97-AF65-F5344CB8AC3E}">
        <p14:creationId xmlns:p14="http://schemas.microsoft.com/office/powerpoint/2010/main" val="187681537"/>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6">
          <p15:clr>
            <a:srgbClr val="F26B43"/>
          </p15:clr>
        </p15:guide>
        <p15:guide id="2" pos="144">
          <p15:clr>
            <a:srgbClr val="F26B43"/>
          </p15:clr>
        </p15:guide>
        <p15:guide id="3" pos="5616">
          <p15:clr>
            <a:srgbClr val="F26B43"/>
          </p15:clr>
        </p15:guide>
        <p15:guide id="4" orient="horz" pos="3084">
          <p15:clr>
            <a:srgbClr val="F26B43"/>
          </p15:clr>
        </p15:guide>
        <p15:guide id="5" orient="horz" pos="804">
          <p15:clr>
            <a:srgbClr val="F26B43"/>
          </p15:clr>
        </p15:guide>
        <p15:guide id="6" orient="horz" pos="492">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455106606"/>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2" r:id="rId9"/>
    <p:sldLayoutId id="2147484063" r:id="rId10"/>
    <p:sldLayoutId id="2147484064" r:id="rId11"/>
    <p:sldLayoutId id="2147484065" r:id="rId12"/>
    <p:sldLayoutId id="2147484066" r:id="rId13"/>
    <p:sldLayoutId id="2147484067" r:id="rId14"/>
    <p:sldLayoutId id="2147484068" r:id="rId15"/>
    <p:sldLayoutId id="2147484069" r:id="rId16"/>
    <p:sldLayoutId id="2147484070" r:id="rId17"/>
    <p:sldLayoutId id="2147484071" r:id="rId18"/>
    <p:sldLayoutId id="2147484072" r:id="rId19"/>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64866036"/>
      </p:ext>
    </p:extLst>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 id="2147484089" r:id="rId16"/>
    <p:sldLayoutId id="2147484090" r:id="rId17"/>
    <p:sldLayoutId id="2147484091" r:id="rId18"/>
    <p:sldLayoutId id="2147484092" r:id="rId19"/>
    <p:sldLayoutId id="2147484093"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54544499"/>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 id="2147484107" r:id="rId12"/>
    <p:sldLayoutId id="2147484108" r:id="rId13"/>
    <p:sldLayoutId id="2147484109" r:id="rId14"/>
    <p:sldLayoutId id="2147484110" r:id="rId15"/>
    <p:sldLayoutId id="2147484111" r:id="rId16"/>
    <p:sldLayoutId id="2147484112" r:id="rId17"/>
    <p:sldLayoutId id="2147484113" r:id="rId18"/>
    <p:sldLayoutId id="2147484114" r:id="rId19"/>
    <p:sldLayoutId id="2147484115" r:id="rId20"/>
    <p:sldLayoutId id="2147484116"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04486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6" r:id="rId20"/>
    <p:sldLayoutId id="2147483708" r:id="rId21"/>
  </p:sldLayoutIdLst>
  <p:transition>
    <p:fade/>
  </p:transition>
  <p:txStyles>
    <p:titleStyle>
      <a:lvl1pPr algn="l" defTabSz="914367" rtl="0" eaLnBrk="1" latinLnBrk="0" hangingPunct="1">
        <a:lnSpc>
          <a:spcPct val="90000"/>
        </a:lnSpc>
        <a:spcBef>
          <a:spcPct val="0"/>
        </a:spcBef>
        <a:buNone/>
        <a:defRPr lang="en-US" sz="5294" b="0" i="0" kern="1200" cap="none" spc="-100" baseline="0" dirty="0" smtClean="0">
          <a:ln w="3175">
            <a:noFill/>
          </a:ln>
          <a:gradFill>
            <a:gsLst>
              <a:gs pos="7080">
                <a:schemeClr val="tx1"/>
              </a:gs>
              <a:gs pos="26000">
                <a:schemeClr val="tx1"/>
              </a:gs>
            </a:gsLst>
            <a:lin ang="5400000" scaled="0"/>
          </a:gradFill>
          <a:effectLst/>
          <a:latin typeface="Segoe UI Semilight" charset="0"/>
          <a:ea typeface="Segoe UI Semilight" charset="0"/>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b="0" i="0" kern="1200" spc="0" baseline="0">
          <a:gradFill>
            <a:gsLst>
              <a:gs pos="1250">
                <a:schemeClr val="tx1"/>
              </a:gs>
              <a:gs pos="100000">
                <a:schemeClr val="tx1"/>
              </a:gs>
            </a:gsLst>
            <a:lin ang="5400000" scaled="0"/>
          </a:gradFill>
          <a:latin typeface="Segoe UI" charset="0"/>
          <a:ea typeface="Segoe UI" charset="0"/>
          <a:cs typeface="Segoe UI"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Segoe UI" pitchFamily="34" charset="0"/>
                <a:ea typeface="Segoe UI" pitchFamily="34" charset="0"/>
                <a:cs typeface="Segoe UI" pitchFamily="34" charset="0"/>
              </a:defRPr>
            </a:lvl1pPr>
          </a:lstStyle>
          <a:p>
            <a:fld id="{D814DA60-3BEE-4BCE-BEDB-E433FD970963}" type="slidenum">
              <a:rPr lang="en-US" smtClean="0"/>
              <a:pPr/>
              <a:t>‹#›</a:t>
            </a:fld>
            <a:endParaRPr lang="en-US"/>
          </a:p>
        </p:txBody>
      </p:sp>
    </p:spTree>
    <p:extLst>
      <p:ext uri="{BB962C8B-B14F-4D97-AF65-F5344CB8AC3E}">
        <p14:creationId xmlns:p14="http://schemas.microsoft.com/office/powerpoint/2010/main" val="3890630632"/>
      </p:ext>
    </p:extLst>
  </p:cSld>
  <p:clrMap bg1="lt1" tx1="dk1" bg2="lt2" tx2="dk2" accent1="accent1" accent2="accent2" accent3="accent3" accent4="accent4" accent5="accent5" accent6="accent6" hlink="hlink" folHlink="folHlink"/>
  <p:sldLayoutIdLst>
    <p:sldLayoutId id="2147483710" r:id="rId1"/>
    <p:sldLayoutId id="2147483712" r:id="rId2"/>
    <p:sldLayoutId id="2147483840"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83652544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101750"/>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Lst>
  <p:transition>
    <p:fade/>
  </p:transition>
  <p:txStyles>
    <p:titleStyle>
      <a:lvl1pPr algn="l" defTabSz="914367" rtl="0" eaLnBrk="1" latinLnBrk="0" hangingPunct="1">
        <a:lnSpc>
          <a:spcPct val="90000"/>
        </a:lnSpc>
        <a:spcBef>
          <a:spcPct val="0"/>
        </a:spcBef>
        <a:buNone/>
        <a:defRPr lang="en-US" sz="5294" b="0" i="0" kern="1200" cap="none" spc="-100" baseline="0" dirty="0" smtClean="0">
          <a:ln w="3175">
            <a:noFill/>
          </a:ln>
          <a:gradFill>
            <a:gsLst>
              <a:gs pos="7080">
                <a:schemeClr val="tx1"/>
              </a:gs>
              <a:gs pos="26000">
                <a:schemeClr val="tx1"/>
              </a:gs>
            </a:gsLst>
            <a:lin ang="5400000" scaled="0"/>
          </a:gradFill>
          <a:effectLst/>
          <a:latin typeface="Segoe UI Semilight" charset="0"/>
          <a:ea typeface="Segoe UI Semilight" charset="0"/>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b="0" i="0" kern="1200" spc="0" baseline="0">
          <a:gradFill>
            <a:gsLst>
              <a:gs pos="1250">
                <a:schemeClr val="tx1"/>
              </a:gs>
              <a:gs pos="100000">
                <a:schemeClr val="tx1"/>
              </a:gs>
            </a:gsLst>
            <a:lin ang="5400000" scaled="0"/>
          </a:gradFill>
          <a:latin typeface="Segoe UI" charset="0"/>
          <a:ea typeface="Segoe UI" charset="0"/>
          <a:cs typeface="Segoe UI"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p:cNvGrpSpPr/>
          <p:nvPr userDrawn="1"/>
        </p:nvGrpSpPr>
        <p:grpSpPr>
          <a:xfrm>
            <a:off x="12366232" y="-8232"/>
            <a:ext cx="941525" cy="6606274"/>
            <a:chOff x="12614203" y="-8396"/>
            <a:chExt cx="960405" cy="6737788"/>
          </a:xfrm>
        </p:grpSpPr>
        <p:sp>
          <p:nvSpPr>
            <p:cNvPr id="20" name="Rectangle 19"/>
            <p:cNvSpPr/>
            <p:nvPr userDrawn="1"/>
          </p:nvSpPr>
          <p:spPr bwMode="auto">
            <a:xfrm rot="5400000">
              <a:off x="12668353" y="298467"/>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21" name="Rectangle 20"/>
            <p:cNvSpPr/>
            <p:nvPr userDrawn="1"/>
          </p:nvSpPr>
          <p:spPr bwMode="auto">
            <a:xfrm rot="5400000">
              <a:off x="12668353" y="1210477"/>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R:16 G:124 B:16</a:t>
              </a:r>
            </a:p>
          </p:txBody>
        </p:sp>
        <p:sp>
          <p:nvSpPr>
            <p:cNvPr id="22" name="Rectangle 21"/>
            <p:cNvSpPr/>
            <p:nvPr userDrawn="1"/>
          </p:nvSpPr>
          <p:spPr bwMode="auto">
            <a:xfrm rot="5400000">
              <a:off x="12668353" y="2124877"/>
              <a:ext cx="869930" cy="289766"/>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a:ln>
                    <a:noFill/>
                  </a:ln>
                  <a:gradFill>
                    <a:gsLst>
                      <a:gs pos="14644">
                        <a:srgbClr val="505050"/>
                      </a:gs>
                      <a:gs pos="42000">
                        <a:srgbClr val="505050"/>
                      </a:gs>
                    </a:gsLst>
                    <a:lin ang="5400000" scaled="0"/>
                  </a:gradFill>
                  <a:effectLst/>
                  <a:uLnTx/>
                  <a:uFillTx/>
                  <a:latin typeface="Segoe UI"/>
                  <a:ea typeface="Segoe UI" pitchFamily="34" charset="0"/>
                  <a:cs typeface="Segoe UI" pitchFamily="34" charset="0"/>
                </a:rPr>
                <a:t>Light Green</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10042">
                        <a:srgbClr val="505050"/>
                      </a:gs>
                      <a:gs pos="39000">
                        <a:srgbClr val="505050"/>
                      </a:gs>
                    </a:gsLst>
                    <a:lin ang="5400000" scaled="0"/>
                  </a:gradFill>
                  <a:effectLst/>
                  <a:uLnTx/>
                  <a:uFillTx/>
                  <a:latin typeface="Segoe UI"/>
                  <a:ea typeface="Segoe UI" pitchFamily="34" charset="0"/>
                  <a:cs typeface="Segoe UI" pitchFamily="34" charset="0"/>
                </a:rPr>
                <a:t>R:186 G:216 B:10</a:t>
              </a:r>
            </a:p>
          </p:txBody>
        </p:sp>
        <p:sp>
          <p:nvSpPr>
            <p:cNvPr id="23" name="Rectangle 22"/>
            <p:cNvSpPr/>
            <p:nvPr userDrawn="1"/>
          </p:nvSpPr>
          <p:spPr bwMode="auto">
            <a:xfrm rot="5400000">
              <a:off x="12328885" y="1210477"/>
              <a:ext cx="869930" cy="289766"/>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24" name="Rectangle 23"/>
            <p:cNvSpPr/>
            <p:nvPr userDrawn="1"/>
          </p:nvSpPr>
          <p:spPr bwMode="auto">
            <a:xfrm rot="5400000">
              <a:off x="12328886" y="2124877"/>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Light Gray</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sp>
          <p:nvSpPr>
            <p:cNvPr id="25" name="Rectangle 24"/>
            <p:cNvSpPr/>
            <p:nvPr userDrawn="1"/>
          </p:nvSpPr>
          <p:spPr bwMode="auto">
            <a:xfrm rot="5400000">
              <a:off x="12328885" y="6149544"/>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29" name="Rectangle 28"/>
            <p:cNvSpPr/>
            <p:nvPr userDrawn="1"/>
          </p:nvSpPr>
          <p:spPr bwMode="auto">
            <a:xfrm rot="5400000">
              <a:off x="12328885" y="298467"/>
              <a:ext cx="869930" cy="289766"/>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a:ln>
                    <a:noFill/>
                  </a:ln>
                  <a:gradFill>
                    <a:gsLst>
                      <a:gs pos="1674">
                        <a:srgbClr val="000000"/>
                      </a:gs>
                      <a:gs pos="46862">
                        <a:srgbClr val="505050">
                          <a:lumMod val="50000"/>
                        </a:srgbClr>
                      </a:gs>
                      <a:gs pos="7000">
                        <a:srgbClr val="505050">
                          <a:lumMod val="50000"/>
                        </a:srgbClr>
                      </a:gs>
                    </a:gsLst>
                    <a:lin ang="5400000" scaled="0"/>
                  </a:gradFill>
                  <a:effectLst/>
                  <a:uLnTx/>
                  <a:uFillTx/>
                  <a:latin typeface="Segoe UI"/>
                  <a:ea typeface="Segoe UI" pitchFamily="34" charset="0"/>
                  <a:cs typeface="Segoe UI" pitchFamily="34" charset="0"/>
                </a:rPr>
                <a:t>Light Orange</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1674">
                        <a:srgbClr val="000000"/>
                      </a:gs>
                      <a:gs pos="46862">
                        <a:srgbClr val="505050">
                          <a:lumMod val="50000"/>
                        </a:srgbClr>
                      </a:gs>
                      <a:gs pos="7000">
                        <a:srgbClr val="505050">
                          <a:lumMod val="50000"/>
                        </a:srgbClr>
                      </a:gs>
                    </a:gsLst>
                    <a:lin ang="5400000" scaled="0"/>
                  </a:gradFill>
                  <a:effectLst/>
                  <a:uLnTx/>
                  <a:uFillTx/>
                  <a:latin typeface="Segoe UI"/>
                  <a:ea typeface="Segoe UI" pitchFamily="34" charset="0"/>
                  <a:cs typeface="Segoe UI" pitchFamily="34" charset="0"/>
                </a:rPr>
                <a:t>R:255 G:140 B:0</a:t>
              </a:r>
            </a:p>
          </p:txBody>
        </p:sp>
        <p:sp>
          <p:nvSpPr>
            <p:cNvPr id="30" name="Rectangle 29"/>
            <p:cNvSpPr/>
            <p:nvPr userDrawn="1"/>
          </p:nvSpPr>
          <p:spPr bwMode="auto">
            <a:xfrm rot="5400000">
              <a:off x="12324121" y="4285845"/>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1" name="Rectangle 30"/>
            <p:cNvSpPr/>
            <p:nvPr userDrawn="1"/>
          </p:nvSpPr>
          <p:spPr bwMode="auto">
            <a:xfrm rot="5400000">
              <a:off x="12328885" y="3353995"/>
              <a:ext cx="869930" cy="289766"/>
            </a:xfrm>
            <a:prstGeom prst="rect">
              <a:avLst/>
            </a:prstGeom>
            <a:solidFill>
              <a:srgbClr val="004B1C"/>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Green</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G:75 B:28</a:t>
              </a:r>
            </a:p>
          </p:txBody>
        </p:sp>
        <p:sp>
          <p:nvSpPr>
            <p:cNvPr id="36" name="TextBox 35"/>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a:ln>
                    <a:noFill/>
                  </a:ln>
                  <a:gradFill>
                    <a:gsLst>
                      <a:gs pos="2917">
                        <a:srgbClr val="505050"/>
                      </a:gs>
                      <a:gs pos="30000">
                        <a:srgbClr val="505050"/>
                      </a:gs>
                    </a:gsLst>
                    <a:lin ang="5400000" scaled="0"/>
                  </a:gradFill>
                  <a:effectLst/>
                  <a:uLnTx/>
                  <a:uFillTx/>
                </a:rPr>
                <a:t>Main colors</a:t>
              </a:r>
            </a:p>
          </p:txBody>
        </p:sp>
        <p:sp>
          <p:nvSpPr>
            <p:cNvPr id="38" name="TextBox 37"/>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a:ln>
                    <a:noFill/>
                  </a:ln>
                  <a:gradFill>
                    <a:gsLst>
                      <a:gs pos="2917">
                        <a:srgbClr val="505050"/>
                      </a:gs>
                      <a:gs pos="30000">
                        <a:srgbClr val="505050"/>
                      </a:gs>
                    </a:gsLst>
                    <a:lin ang="5400000" scaled="0"/>
                  </a:gradFill>
                  <a:effectLst/>
                  <a:uLnTx/>
                  <a:uFillTx/>
                </a:rPr>
                <a:t>Secondary colors (use only when necessary)</a:t>
              </a:r>
            </a:p>
          </p:txBody>
        </p:sp>
        <p:sp>
          <p:nvSpPr>
            <p:cNvPr id="39" name="Rectangle 38"/>
            <p:cNvSpPr/>
            <p:nvPr userDrawn="1"/>
          </p:nvSpPr>
          <p:spPr bwMode="auto">
            <a:xfrm rot="5400000">
              <a:off x="12328885" y="5217695"/>
              <a:ext cx="869930" cy="289766"/>
            </a:xfrm>
            <a:prstGeom prst="rect">
              <a:avLst/>
            </a:prstGeom>
            <a:solidFill>
              <a:srgbClr val="1EBB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37657">
                        <a:srgbClr val="414141"/>
                      </a:gs>
                      <a:gs pos="19247">
                        <a:srgbClr val="414141"/>
                      </a:gs>
                    </a:gsLst>
                    <a:lin ang="5400000" scaled="0"/>
                  </a:gradFill>
                  <a:ea typeface="Segoe UI" pitchFamily="34" charset="0"/>
                  <a:cs typeface="Segoe UI" pitchFamily="34" charset="0"/>
                </a:rPr>
                <a:t>Light Blue</a:t>
              </a:r>
            </a:p>
            <a:p>
              <a:pPr defTabSz="913927" fontAlgn="base">
                <a:spcBef>
                  <a:spcPct val="0"/>
                </a:spcBef>
                <a:spcAft>
                  <a:spcPct val="0"/>
                </a:spcAft>
              </a:pPr>
              <a:r>
                <a:rPr lang="en-US" sz="490">
                  <a:gradFill>
                    <a:gsLst>
                      <a:gs pos="37657">
                        <a:srgbClr val="414141"/>
                      </a:gs>
                      <a:gs pos="19247">
                        <a:srgbClr val="414141"/>
                      </a:gs>
                    </a:gsLst>
                    <a:lin ang="5400000" scaled="0"/>
                  </a:gradFill>
                  <a:ea typeface="Segoe UI" pitchFamily="34" charset="0"/>
                  <a:cs typeface="Segoe UI" pitchFamily="34" charset="0"/>
                </a:rPr>
                <a:t>R:30 G:187 B:238</a:t>
              </a:r>
            </a:p>
          </p:txBody>
        </p:sp>
      </p:grpSp>
    </p:spTree>
    <p:extLst>
      <p:ext uri="{BB962C8B-B14F-4D97-AF65-F5344CB8AC3E}">
        <p14:creationId xmlns:p14="http://schemas.microsoft.com/office/powerpoint/2010/main" val="33062352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397353"/>
      </p:ext>
    </p:extLst>
  </p:cSld>
  <p:clrMap bg1="dk1" tx1="lt1" bg2="dk2"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 id="2147483838" r:id="rId23"/>
    <p:sldLayoutId id="2147483839" r:id="rId24"/>
  </p:sldLayoutIdLst>
  <p:transition>
    <p:fade/>
  </p:transition>
  <p:txStyles>
    <p:titleStyle>
      <a:lvl1pPr algn="l" defTabSz="914367" rtl="0" eaLnBrk="1" latinLnBrk="0" hangingPunct="1">
        <a:lnSpc>
          <a:spcPct val="90000"/>
        </a:lnSpc>
        <a:spcBef>
          <a:spcPct val="0"/>
        </a:spcBef>
        <a:buNone/>
        <a:defRPr lang="en-US" sz="5294" b="0" i="0" kern="1200" cap="none" spc="-100" baseline="0" dirty="0" smtClean="0">
          <a:ln w="3175">
            <a:noFill/>
          </a:ln>
          <a:gradFill>
            <a:gsLst>
              <a:gs pos="7080">
                <a:schemeClr val="tx1"/>
              </a:gs>
              <a:gs pos="26000">
                <a:schemeClr val="tx1"/>
              </a:gs>
            </a:gsLst>
            <a:lin ang="5400000" scaled="0"/>
          </a:gradFill>
          <a:effectLst/>
          <a:latin typeface="Segoe UI Semilight" charset="0"/>
          <a:ea typeface="Segoe UI Semilight" charset="0"/>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b="0" i="0" kern="1200" spc="0" baseline="0">
          <a:gradFill>
            <a:gsLst>
              <a:gs pos="1250">
                <a:schemeClr val="tx1"/>
              </a:gs>
              <a:gs pos="100000">
                <a:schemeClr val="tx1"/>
              </a:gs>
            </a:gsLst>
            <a:lin ang="5400000" scaled="0"/>
          </a:gradFill>
          <a:latin typeface="Segoe UI" charset="0"/>
          <a:ea typeface="Segoe UI" charset="0"/>
          <a:cs typeface="Segoe UI"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defRPr/>
            </a:pPr>
            <a:fld id="{E0C5D73A-08DF-4707-91F9-3FDADA52B52A}" type="datetimeFigureOut">
              <a:rPr lang="en-US" smtClean="0">
                <a:solidFill>
                  <a:prstClr val="black">
                    <a:tint val="75000"/>
                  </a:prstClr>
                </a:solidFill>
              </a:rPr>
              <a:pPr defTabSz="914225">
                <a:defRPr/>
              </a:pPr>
              <a:t>6/5/2019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defRPr/>
            </a:pPr>
            <a:fld id="{0B799C9A-F499-4E09-9A20-854DBB19DCDF}"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2120754688"/>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1"/>
            <a:ext cx="11655840" cy="733299"/>
          </a:xfrm>
          <a:prstGeom prst="rect">
            <a:avLst/>
          </a:prstGeom>
        </p:spPr>
        <p:txBody>
          <a:bodyPr vert="horz" wrap="square" lIns="146289" tIns="0" rIns="146289" bIns="0" rtlCol="0" anchor="t">
            <a:spAutoFit/>
          </a:bodyPr>
          <a:lstStyle/>
          <a:p>
            <a:r>
              <a:rPr lang="en-US"/>
              <a:t>Click to edit Master title style</a:t>
            </a:r>
          </a:p>
        </p:txBody>
      </p:sp>
      <p:sp>
        <p:nvSpPr>
          <p:cNvPr id="4" name="Text Placeholder 3"/>
          <p:cNvSpPr>
            <a:spLocks noGrp="1"/>
          </p:cNvSpPr>
          <p:nvPr>
            <p:ph type="body" idx="1"/>
          </p:nvPr>
        </p:nvSpPr>
        <p:spPr>
          <a:xfrm>
            <a:off x="269241" y="1411760"/>
            <a:ext cx="11653521" cy="1704996"/>
          </a:xfrm>
          <a:prstGeom prst="rect">
            <a:avLst/>
          </a:prstGeom>
        </p:spPr>
        <p:txBody>
          <a:bodyPr vert="horz" wrap="square" lIns="146289" tIns="0" rIns="146289"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269239" y="6566933"/>
            <a:ext cx="3859607" cy="364224"/>
          </a:xfrm>
          <a:prstGeom prst="rect">
            <a:avLst/>
          </a:prstGeom>
        </p:spPr>
        <p:txBody>
          <a:bodyPr vert="horz" lIns="0" tIns="45716" rIns="91431" bIns="45716" rtlCol="0" anchor="ctr"/>
          <a:lstStyle>
            <a:lvl1pPr algn="l">
              <a:defRPr sz="1176">
                <a:gradFill>
                  <a:gsLst>
                    <a:gs pos="0">
                      <a:schemeClr val="bg2">
                        <a:lumMod val="75000"/>
                      </a:schemeClr>
                    </a:gs>
                    <a:gs pos="100000">
                      <a:schemeClr val="bg2">
                        <a:lumMod val="75000"/>
                      </a:schemeClr>
                    </a:gs>
                  </a:gsLst>
                  <a:lin ang="5400000" scaled="0"/>
                </a:gradFill>
              </a:defRPr>
            </a:lvl1pPr>
          </a:lstStyle>
          <a:p>
            <a:pPr defTabSz="914278"/>
            <a:endParaRPr lang="en-US">
              <a:gradFill>
                <a:gsLst>
                  <a:gs pos="0">
                    <a:srgbClr val="DDDDDD">
                      <a:lumMod val="75000"/>
                    </a:srgbClr>
                  </a:gs>
                  <a:gs pos="100000">
                    <a:srgbClr val="DDDDDD">
                      <a:lumMod val="75000"/>
                    </a:srgbClr>
                  </a:gs>
                </a:gsLst>
                <a:lin ang="5400000" scaled="0"/>
              </a:gradFill>
            </a:endParaRPr>
          </a:p>
        </p:txBody>
      </p:sp>
      <p:sp>
        <p:nvSpPr>
          <p:cNvPr id="5" name="Slide Number Placeholder 4"/>
          <p:cNvSpPr>
            <a:spLocks noGrp="1"/>
          </p:cNvSpPr>
          <p:nvPr>
            <p:ph type="sldNum" sz="quarter" idx="4"/>
          </p:nvPr>
        </p:nvSpPr>
        <p:spPr>
          <a:xfrm>
            <a:off x="9077859" y="6564685"/>
            <a:ext cx="2844904" cy="364224"/>
          </a:xfrm>
          <a:prstGeom prst="rect">
            <a:avLst/>
          </a:prstGeom>
        </p:spPr>
        <p:txBody>
          <a:bodyPr vert="horz" lIns="91431" tIns="45716" rIns="0" bIns="45716" rtlCol="0" anchor="ctr"/>
          <a:lstStyle>
            <a:lvl1pPr algn="r">
              <a:defRPr sz="1176">
                <a:gradFill>
                  <a:gsLst>
                    <a:gs pos="0">
                      <a:schemeClr val="bg2">
                        <a:lumMod val="75000"/>
                      </a:schemeClr>
                    </a:gs>
                    <a:gs pos="100000">
                      <a:schemeClr val="bg2">
                        <a:lumMod val="75000"/>
                      </a:schemeClr>
                    </a:gs>
                  </a:gsLst>
                  <a:lin ang="5400000" scaled="0"/>
                </a:gradFill>
              </a:defRPr>
            </a:lvl1pPr>
          </a:lstStyle>
          <a:p>
            <a:pPr defTabSz="914278"/>
            <a:fld id="{25B1B22E-D3C8-4129-8E85-2E5037E3E69B}" type="slidenum">
              <a:rPr lang="en-US" smtClean="0">
                <a:gradFill>
                  <a:gsLst>
                    <a:gs pos="0">
                      <a:srgbClr val="DDDDDD">
                        <a:lumMod val="75000"/>
                      </a:srgbClr>
                    </a:gs>
                    <a:gs pos="100000">
                      <a:srgbClr val="DDDDDD">
                        <a:lumMod val="75000"/>
                      </a:srgbClr>
                    </a:gs>
                  </a:gsLst>
                  <a:lin ang="5400000" scaled="0"/>
                </a:gradFill>
              </a:rPr>
              <a:pPr defTabSz="914278"/>
              <a:t>‹#›</a:t>
            </a:fld>
            <a:endParaRPr lang="en-US">
              <a:gradFill>
                <a:gsLst>
                  <a:gs pos="0">
                    <a:srgbClr val="DDDDDD">
                      <a:lumMod val="75000"/>
                    </a:srgbClr>
                  </a:gs>
                  <a:gs pos="100000">
                    <a:srgbClr val="DDDDDD">
                      <a:lumMod val="75000"/>
                    </a:srgbClr>
                  </a:gs>
                </a:gsLst>
                <a:lin ang="5400000" scaled="0"/>
              </a:gradFill>
            </a:endParaRPr>
          </a:p>
        </p:txBody>
      </p:sp>
    </p:spTree>
    <p:extLst>
      <p:ext uri="{BB962C8B-B14F-4D97-AF65-F5344CB8AC3E}">
        <p14:creationId xmlns:p14="http://schemas.microsoft.com/office/powerpoint/2010/main" val="3722547120"/>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xStyles>
    <p:titleStyle>
      <a:lvl1pPr algn="l" defTabSz="914278" rtl="0" eaLnBrk="1" latinLnBrk="0" hangingPunct="1">
        <a:lnSpc>
          <a:spcPct val="90000"/>
        </a:lnSpc>
        <a:spcBef>
          <a:spcPct val="0"/>
        </a:spcBef>
        <a:buNone/>
        <a:defRPr lang="en-US" sz="5294"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14278" rtl="0" eaLnBrk="1" fontAlgn="auto" latinLnBrk="0" hangingPunct="1">
        <a:lnSpc>
          <a:spcPct val="90000"/>
        </a:lnSpc>
        <a:spcBef>
          <a:spcPts val="1176"/>
        </a:spcBef>
        <a:spcAft>
          <a:spcPts val="0"/>
        </a:spcAft>
        <a:buClrTx/>
        <a:buSzPct val="90000"/>
        <a:buFont typeface="Arial" pitchFamily="34" charset="0"/>
        <a:buNone/>
        <a:tabLst/>
        <a:defRPr sz="3921" b="0" kern="1200" spc="0" baseline="0">
          <a:gradFill>
            <a:gsLst>
              <a:gs pos="1250">
                <a:schemeClr val="tx1"/>
              </a:gs>
              <a:gs pos="100000">
                <a:schemeClr val="tx1"/>
              </a:gs>
            </a:gsLst>
            <a:lin ang="5400000" scaled="0"/>
          </a:gradFill>
          <a:latin typeface="+mj-lt"/>
          <a:ea typeface="+mn-ea"/>
          <a:cs typeface="+mn-cs"/>
        </a:defRPr>
      </a:lvl1pPr>
      <a:lvl2pPr marL="4669" marR="0" indent="0" algn="l" defTabSz="914278"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0" marR="0" indent="0" algn="l" defTabSz="914278"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3pPr>
      <a:lvl4pPr marL="1008336" marR="0" indent="-1008336" algn="l" defTabSz="914278" rtl="0" eaLnBrk="1" fontAlgn="auto" latinLnBrk="0" hangingPunct="1">
        <a:lnSpc>
          <a:spcPct val="90000"/>
        </a:lnSpc>
        <a:spcBef>
          <a:spcPct val="20000"/>
        </a:spcBef>
        <a:spcAft>
          <a:spcPts val="0"/>
        </a:spcAft>
        <a:buClrTx/>
        <a:buSzPct val="90000"/>
        <a:buFont typeface="Arial" pitchFamily="34" charset="0"/>
        <a:buNone/>
        <a:tabLst/>
        <a:defRPr sz="1568" kern="1200" spc="0" baseline="0">
          <a:gradFill>
            <a:gsLst>
              <a:gs pos="1250">
                <a:schemeClr val="tx1"/>
              </a:gs>
              <a:gs pos="100000">
                <a:schemeClr val="tx1"/>
              </a:gs>
            </a:gsLst>
            <a:lin ang="5400000" scaled="0"/>
          </a:gradFill>
          <a:latin typeface="+mn-lt"/>
          <a:ea typeface="+mn-ea"/>
          <a:cs typeface="+mn-cs"/>
        </a:defRPr>
      </a:lvl4pPr>
      <a:lvl5pPr marL="1008336" marR="0" indent="-1008336" algn="l" defTabSz="914278" rtl="0" eaLnBrk="1" fontAlgn="auto" latinLnBrk="0" hangingPunct="1">
        <a:lnSpc>
          <a:spcPct val="90000"/>
        </a:lnSpc>
        <a:spcBef>
          <a:spcPct val="20000"/>
        </a:spcBef>
        <a:spcAft>
          <a:spcPts val="0"/>
        </a:spcAft>
        <a:buClrTx/>
        <a:buSzPct val="90000"/>
        <a:buFont typeface="Arial" pitchFamily="34" charset="0"/>
        <a:buNone/>
        <a:tabLst/>
        <a:defRPr sz="1568" kern="1200" spc="0" baseline="0">
          <a:gradFill>
            <a:gsLst>
              <a:gs pos="1250">
                <a:schemeClr val="tx1"/>
              </a:gs>
              <a:gs pos="100000">
                <a:schemeClr val="tx1"/>
              </a:gs>
            </a:gsLst>
            <a:lin ang="5400000" scaled="0"/>
          </a:gradFill>
          <a:latin typeface="+mn-lt"/>
          <a:ea typeface="+mn-ea"/>
          <a:cs typeface="+mn-cs"/>
        </a:defRPr>
      </a:lvl5pPr>
      <a:lvl6pPr marL="2514262" indent="-228570" algn="l" defTabSz="9142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02" indent="-228570" algn="l" defTabSz="9142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40" indent="-228570" algn="l" defTabSz="9142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81" indent="-228570" algn="l" defTabSz="9142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8" rtl="0" eaLnBrk="1" latinLnBrk="0" hangingPunct="1">
        <a:defRPr sz="1765" kern="1200">
          <a:solidFill>
            <a:schemeClr val="tx1"/>
          </a:solidFill>
          <a:latin typeface="+mn-lt"/>
          <a:ea typeface="+mn-ea"/>
          <a:cs typeface="+mn-cs"/>
        </a:defRPr>
      </a:lvl1pPr>
      <a:lvl2pPr marL="457138" algn="l" defTabSz="914278" rtl="0" eaLnBrk="1" latinLnBrk="0" hangingPunct="1">
        <a:defRPr sz="1765" kern="1200">
          <a:solidFill>
            <a:schemeClr val="tx1"/>
          </a:solidFill>
          <a:latin typeface="+mn-lt"/>
          <a:ea typeface="+mn-ea"/>
          <a:cs typeface="+mn-cs"/>
        </a:defRPr>
      </a:lvl2pPr>
      <a:lvl3pPr marL="914278" algn="l" defTabSz="914278" rtl="0" eaLnBrk="1" latinLnBrk="0" hangingPunct="1">
        <a:defRPr sz="1765" kern="1200">
          <a:solidFill>
            <a:schemeClr val="tx1"/>
          </a:solidFill>
          <a:latin typeface="+mn-lt"/>
          <a:ea typeface="+mn-ea"/>
          <a:cs typeface="+mn-cs"/>
        </a:defRPr>
      </a:lvl3pPr>
      <a:lvl4pPr marL="1371416" algn="l" defTabSz="914278" rtl="0" eaLnBrk="1" latinLnBrk="0" hangingPunct="1">
        <a:defRPr sz="1765" kern="1200">
          <a:solidFill>
            <a:schemeClr val="tx1"/>
          </a:solidFill>
          <a:latin typeface="+mn-lt"/>
          <a:ea typeface="+mn-ea"/>
          <a:cs typeface="+mn-cs"/>
        </a:defRPr>
      </a:lvl4pPr>
      <a:lvl5pPr marL="1828555" algn="l" defTabSz="914278" rtl="0" eaLnBrk="1" latinLnBrk="0" hangingPunct="1">
        <a:defRPr sz="1765" kern="1200">
          <a:solidFill>
            <a:schemeClr val="tx1"/>
          </a:solidFill>
          <a:latin typeface="+mn-lt"/>
          <a:ea typeface="+mn-ea"/>
          <a:cs typeface="+mn-cs"/>
        </a:defRPr>
      </a:lvl5pPr>
      <a:lvl6pPr marL="2285694" algn="l" defTabSz="914278" rtl="0" eaLnBrk="1" latinLnBrk="0" hangingPunct="1">
        <a:defRPr sz="1765" kern="1200">
          <a:solidFill>
            <a:schemeClr val="tx1"/>
          </a:solidFill>
          <a:latin typeface="+mn-lt"/>
          <a:ea typeface="+mn-ea"/>
          <a:cs typeface="+mn-cs"/>
        </a:defRPr>
      </a:lvl6pPr>
      <a:lvl7pPr marL="2742832" algn="l" defTabSz="914278" rtl="0" eaLnBrk="1" latinLnBrk="0" hangingPunct="1">
        <a:defRPr sz="1765" kern="1200">
          <a:solidFill>
            <a:schemeClr val="tx1"/>
          </a:solidFill>
          <a:latin typeface="+mn-lt"/>
          <a:ea typeface="+mn-ea"/>
          <a:cs typeface="+mn-cs"/>
        </a:defRPr>
      </a:lvl7pPr>
      <a:lvl8pPr marL="3199971" algn="l" defTabSz="914278" rtl="0" eaLnBrk="1" latinLnBrk="0" hangingPunct="1">
        <a:defRPr sz="1765" kern="1200">
          <a:solidFill>
            <a:schemeClr val="tx1"/>
          </a:solidFill>
          <a:latin typeface="+mn-lt"/>
          <a:ea typeface="+mn-ea"/>
          <a:cs typeface="+mn-cs"/>
        </a:defRPr>
      </a:lvl8pPr>
      <a:lvl9pPr marL="3657111" algn="l" defTabSz="914278"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3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7.emf"/><Relationship Id="rId2" Type="http://schemas.openxmlformats.org/officeDocument/2006/relationships/notesSlide" Target="../notesSlides/notesSlide12.xml"/><Relationship Id="rId1" Type="http://schemas.openxmlformats.org/officeDocument/2006/relationships/slideLayout" Target="../slideLayouts/slideLayout310.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13.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8.emf"/><Relationship Id="rId7" Type="http://schemas.openxmlformats.org/officeDocument/2006/relationships/image" Target="../media/image66.emf"/><Relationship Id="rId2" Type="http://schemas.openxmlformats.org/officeDocument/2006/relationships/notesSlide" Target="../notesSlides/notesSlide13.xml"/><Relationship Id="rId1" Type="http://schemas.openxmlformats.org/officeDocument/2006/relationships/slideLayout" Target="../slideLayouts/slideLayout143.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181.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15.xml"/><Relationship Id="rId16" Type="http://schemas.openxmlformats.org/officeDocument/2006/relationships/image" Target="../media/image86.png"/><Relationship Id="rId1" Type="http://schemas.openxmlformats.org/officeDocument/2006/relationships/slideLayout" Target="../slideLayouts/slideLayout377.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267.xml"/><Relationship Id="rId5" Type="http://schemas.openxmlformats.org/officeDocument/2006/relationships/image" Target="../media/image89.png"/><Relationship Id="rId4" Type="http://schemas.openxmlformats.org/officeDocument/2006/relationships/image" Target="../media/image88.png"/></Relationships>
</file>

<file path=ppt/slides/_rels/slide1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26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267.xml"/></Relationships>
</file>

<file path=ppt/slides/_rels/slide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267.xml"/><Relationship Id="rId5" Type="http://schemas.openxmlformats.org/officeDocument/2006/relationships/image" Target="../media/image87.png"/><Relationship Id="rId4" Type="http://schemas.openxmlformats.org/officeDocument/2006/relationships/image" Target="../media/image8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267.xml"/><Relationship Id="rId5" Type="http://schemas.openxmlformats.org/officeDocument/2006/relationships/image" Target="../media/image99.png"/><Relationship Id="rId4" Type="http://schemas.openxmlformats.org/officeDocument/2006/relationships/image" Target="../media/image8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8.emf"/><Relationship Id="rId7" Type="http://schemas.openxmlformats.org/officeDocument/2006/relationships/image" Target="../media/image66.emf"/><Relationship Id="rId2" Type="http://schemas.openxmlformats.org/officeDocument/2006/relationships/notesSlide" Target="../notesSlides/notesSlide22.xml"/><Relationship Id="rId1" Type="http://schemas.openxmlformats.org/officeDocument/2006/relationships/slideLayout" Target="../slideLayouts/slideLayout48.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06.xml"/></Relationships>
</file>

<file path=ppt/slides/_rels/slide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4.xml"/><Relationship Id="rId1" Type="http://schemas.openxmlformats.org/officeDocument/2006/relationships/slideLayout" Target="../slideLayouts/slideLayout14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6.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25.xml"/><Relationship Id="rId1" Type="http://schemas.openxmlformats.org/officeDocument/2006/relationships/slideLayout" Target="../slideLayouts/slideLayout256.xml"/></Relationships>
</file>

<file path=ppt/slides/_rels/slide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6.xml"/><Relationship Id="rId1" Type="http://schemas.openxmlformats.org/officeDocument/2006/relationships/slideLayout" Target="../slideLayouts/slideLayout260.xml"/></Relationships>
</file>

<file path=ppt/slides/_rels/slide28.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27.xml"/><Relationship Id="rId1" Type="http://schemas.openxmlformats.org/officeDocument/2006/relationships/slideLayout" Target="../slideLayouts/slideLayout45.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2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29.xml"/><Relationship Id="rId1" Type="http://schemas.openxmlformats.org/officeDocument/2006/relationships/slideLayout" Target="../slideLayouts/slideLayout28.xml"/><Relationship Id="rId6" Type="http://schemas.openxmlformats.org/officeDocument/2006/relationships/image" Target="../media/image118.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3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hyperlink" Target="http://aka.ms/timeoffreq" TargetMode="External"/><Relationship Id="rId2" Type="http://schemas.openxmlformats.org/officeDocument/2006/relationships/notesSlide" Target="../notesSlides/notesSlide40.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8.emf"/><Relationship Id="rId7" Type="http://schemas.openxmlformats.org/officeDocument/2006/relationships/image" Target="../media/image66.emf"/><Relationship Id="rId2" Type="http://schemas.openxmlformats.org/officeDocument/2006/relationships/notesSlide" Target="../notesSlides/notesSlide42.xml"/><Relationship Id="rId1" Type="http://schemas.openxmlformats.org/officeDocument/2006/relationships/slideLayout" Target="../slideLayouts/slideLayout48.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3.xml"/><Relationship Id="rId1" Type="http://schemas.openxmlformats.org/officeDocument/2006/relationships/slideLayout" Target="../slideLayouts/slideLayout263.xml"/><Relationship Id="rId4" Type="http://schemas.microsoft.com/office/2007/relationships/hdphoto" Target="../media/hdphoto3.wdp"/></Relationships>
</file>

<file path=ppt/slides/_rels/slide45.xml.rels><?xml version="1.0" encoding="UTF-8" standalone="yes"?>
<Relationships xmlns="http://schemas.openxmlformats.org/package/2006/relationships"><Relationship Id="rId8" Type="http://schemas.openxmlformats.org/officeDocument/2006/relationships/image" Target="../media/image136.jpeg"/><Relationship Id="rId3" Type="http://schemas.openxmlformats.org/officeDocument/2006/relationships/image" Target="../media/image133.png"/><Relationship Id="rId7" Type="http://schemas.openxmlformats.org/officeDocument/2006/relationships/image" Target="../media/image135.png"/><Relationship Id="rId2" Type="http://schemas.openxmlformats.org/officeDocument/2006/relationships/notesSlide" Target="../notesSlides/notesSlide44.xml"/><Relationship Id="rId1" Type="http://schemas.openxmlformats.org/officeDocument/2006/relationships/slideLayout" Target="../slideLayouts/slideLayout213.xml"/><Relationship Id="rId6" Type="http://schemas.openxmlformats.org/officeDocument/2006/relationships/image" Target="../media/image134.png"/><Relationship Id="rId5" Type="http://schemas.openxmlformats.org/officeDocument/2006/relationships/image" Target="../media/image70.emf"/><Relationship Id="rId4" Type="http://schemas.openxmlformats.org/officeDocument/2006/relationships/image" Target="../media/image71.emf"/><Relationship Id="rId9" Type="http://schemas.openxmlformats.org/officeDocument/2006/relationships/image" Target="../media/image137.png"/></Relationships>
</file>

<file path=ppt/slides/_rels/slide46.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5.png"/><Relationship Id="rId2" Type="http://schemas.openxmlformats.org/officeDocument/2006/relationships/notesSlide" Target="../notesSlides/notesSlide45.xml"/><Relationship Id="rId1" Type="http://schemas.openxmlformats.org/officeDocument/2006/relationships/slideLayout" Target="../slideLayouts/slideLayout210.xml"/><Relationship Id="rId6" Type="http://schemas.openxmlformats.org/officeDocument/2006/relationships/image" Target="../media/image70.emf"/><Relationship Id="rId5" Type="http://schemas.openxmlformats.org/officeDocument/2006/relationships/image" Target="../media/image71.emf"/><Relationship Id="rId4" Type="http://schemas.openxmlformats.org/officeDocument/2006/relationships/image" Target="../media/image133.png"/></Relationships>
</file>

<file path=ppt/slides/_rels/slide4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6.xml"/><Relationship Id="rId1" Type="http://schemas.openxmlformats.org/officeDocument/2006/relationships/slideLayout" Target="../slideLayouts/slideLayout210.xml"/><Relationship Id="rId6" Type="http://schemas.openxmlformats.org/officeDocument/2006/relationships/image" Target="../media/image70.emf"/><Relationship Id="rId5" Type="http://schemas.openxmlformats.org/officeDocument/2006/relationships/image" Target="../media/image139.png"/><Relationship Id="rId4" Type="http://schemas.openxmlformats.org/officeDocument/2006/relationships/image" Target="../media/image137.png"/></Relationships>
</file>

<file path=ppt/slides/_rels/slide48.xml.rels><?xml version="1.0" encoding="UTF-8" standalone="yes"?>
<Relationships xmlns="http://schemas.openxmlformats.org/package/2006/relationships"><Relationship Id="rId8" Type="http://schemas.openxmlformats.org/officeDocument/2006/relationships/image" Target="../media/image142.png"/><Relationship Id="rId13" Type="http://schemas.microsoft.com/office/2007/relationships/hdphoto" Target="../media/hdphoto8.wdp"/><Relationship Id="rId3" Type="http://schemas.openxmlformats.org/officeDocument/2006/relationships/notesSlide" Target="../notesSlides/notesSlide47.xml"/><Relationship Id="rId7" Type="http://schemas.microsoft.com/office/2007/relationships/hdphoto" Target="../media/hdphoto5.wdp"/><Relationship Id="rId12" Type="http://schemas.openxmlformats.org/officeDocument/2006/relationships/image" Target="../media/image144.png"/><Relationship Id="rId2" Type="http://schemas.openxmlformats.org/officeDocument/2006/relationships/slideLayout" Target="../slideLayouts/slideLayout320.xml"/><Relationship Id="rId1" Type="http://schemas.openxmlformats.org/officeDocument/2006/relationships/tags" Target="../tags/tag2.xml"/><Relationship Id="rId6" Type="http://schemas.openxmlformats.org/officeDocument/2006/relationships/image" Target="../media/image141.png"/><Relationship Id="rId11" Type="http://schemas.microsoft.com/office/2007/relationships/hdphoto" Target="../media/hdphoto7.wdp"/><Relationship Id="rId5" Type="http://schemas.microsoft.com/office/2007/relationships/hdphoto" Target="../media/hdphoto4.wdp"/><Relationship Id="rId15" Type="http://schemas.openxmlformats.org/officeDocument/2006/relationships/image" Target="../media/image63.emf"/><Relationship Id="rId10" Type="http://schemas.openxmlformats.org/officeDocument/2006/relationships/image" Target="../media/image143.png"/><Relationship Id="rId4" Type="http://schemas.openxmlformats.org/officeDocument/2006/relationships/image" Target="../media/image140.png"/><Relationship Id="rId9" Type="http://schemas.microsoft.com/office/2007/relationships/hdphoto" Target="../media/hdphoto6.wdp"/><Relationship Id="rId14" Type="http://schemas.openxmlformats.org/officeDocument/2006/relationships/image" Target="../media/image65.emf"/></Relationships>
</file>

<file path=ppt/slides/_rels/slide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8.xml"/><Relationship Id="rId1" Type="http://schemas.openxmlformats.org/officeDocument/2006/relationships/slideLayout" Target="../slideLayouts/slideLayout320.xml"/><Relationship Id="rId4" Type="http://schemas.openxmlformats.org/officeDocument/2006/relationships/hyperlink" Target="https://github.com/microsoft/cd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20.xml"/><Relationship Id="rId1" Type="http://schemas.openxmlformats.org/officeDocument/2006/relationships/tags" Target="../tags/tag3.xml"/></Relationships>
</file>

<file path=ppt/slides/_rels/slide51.xml.rels><?xml version="1.0" encoding="UTF-8" standalone="yes"?>
<Relationships xmlns="http://schemas.openxmlformats.org/package/2006/relationships"><Relationship Id="rId3" Type="http://schemas.openxmlformats.org/officeDocument/2006/relationships/hyperlink" Target="https://powerapps.microsoft.com/en-us/pricing/" TargetMode="External"/><Relationship Id="rId2" Type="http://schemas.openxmlformats.org/officeDocument/2006/relationships/notesSlide" Target="../notesSlides/notesSlide50.xml"/><Relationship Id="rId1" Type="http://schemas.openxmlformats.org/officeDocument/2006/relationships/slideLayout" Target="../slideLayouts/slideLayout27.xml"/><Relationship Id="rId4" Type="http://schemas.openxmlformats.org/officeDocument/2006/relationships/image" Target="../media/image14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8" Type="http://schemas.openxmlformats.org/officeDocument/2006/relationships/hyperlink" Target="https://powerapps.microsoft.com/en-us/tutorials/function-left-mid-right/" TargetMode="External"/><Relationship Id="rId13" Type="http://schemas.openxmlformats.org/officeDocument/2006/relationships/hyperlink" Target="https://powerapps.microsoft.com/en-us/tutorials/function-aggregates/" TargetMode="External"/><Relationship Id="rId18" Type="http://schemas.openxmlformats.org/officeDocument/2006/relationships/hyperlink" Target="https://powerapps.microsoft.com/en-us/tutorials/function-update-updateif/" TargetMode="External"/><Relationship Id="rId3" Type="http://schemas.openxmlformats.org/officeDocument/2006/relationships/hyperlink" Target="https://powerapps.microsoft.com/en-us/tutorials/function-if/" TargetMode="External"/><Relationship Id="rId7" Type="http://schemas.openxmlformats.org/officeDocument/2006/relationships/hyperlink" Target="https://powerapps.microsoft.com/en-us/tutorials/function-lower-upper-proper/" TargetMode="External"/><Relationship Id="rId12" Type="http://schemas.openxmlformats.org/officeDocument/2006/relationships/hyperlink" Target="https://powerapps.microsoft.com/en-us/tutorials/function-table-shaping/" TargetMode="External"/><Relationship Id="rId17" Type="http://schemas.openxmlformats.org/officeDocument/2006/relationships/hyperlink" Target="https://powerapps.microsoft.com/en-us/tutorials/function-remove-removeif/" TargetMode="External"/><Relationship Id="rId2" Type="http://schemas.openxmlformats.org/officeDocument/2006/relationships/notesSlide" Target="../notesSlides/notesSlide55.xml"/><Relationship Id="rId16" Type="http://schemas.openxmlformats.org/officeDocument/2006/relationships/hyperlink" Target="https://powerapps.microsoft.com/en-us/tutorials/function-clear-collect-clearcollect/" TargetMode="External"/><Relationship Id="rId1" Type="http://schemas.openxmlformats.org/officeDocument/2006/relationships/slideLayout" Target="../slideLayouts/slideLayout46.xml"/><Relationship Id="rId6" Type="http://schemas.openxmlformats.org/officeDocument/2006/relationships/hyperlink" Target="https://powerapps.microsoft.com/en-us/tutorials/function-concatenate/" TargetMode="External"/><Relationship Id="rId11" Type="http://schemas.openxmlformats.org/officeDocument/2006/relationships/hyperlink" Target="https://powerapps.microsoft.com/en-us/tutorials/function-rand/" TargetMode="External"/><Relationship Id="rId5" Type="http://schemas.openxmlformats.org/officeDocument/2006/relationships/hyperlink" Target="https://powerapps.microsoft.com/en-us/tutorials/function-mod/" TargetMode="External"/><Relationship Id="rId15" Type="http://schemas.openxmlformats.org/officeDocument/2006/relationships/hyperlink" Target="https://powerapps.microsoft.com/en-us/tutorials/function-table-counts/" TargetMode="External"/><Relationship Id="rId10" Type="http://schemas.openxmlformats.org/officeDocument/2006/relationships/hyperlink" Target="https://powerapps.microsoft.com/en-us/tutorials/function-now-today-istoday/" TargetMode="External"/><Relationship Id="rId19" Type="http://schemas.openxmlformats.org/officeDocument/2006/relationships/hyperlink" Target="https://powerapps.microsoft.com/en-us/tutorials/function-groupby/" TargetMode="External"/><Relationship Id="rId4" Type="http://schemas.openxmlformats.org/officeDocument/2006/relationships/hyperlink" Target="https://powerapps.microsoft.com/en-us/tutorials/operators/" TargetMode="External"/><Relationship Id="rId9" Type="http://schemas.openxmlformats.org/officeDocument/2006/relationships/hyperlink" Target="https://powerapps.microsoft.com/en-us/tutorials/signals/" TargetMode="External"/><Relationship Id="rId14" Type="http://schemas.openxmlformats.org/officeDocument/2006/relationships/hyperlink" Target="https://powerapps.microsoft.com/en-us/tutorials/function-first-last/"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6.xml"/><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7.xml"/><Relationship Id="rId1" Type="http://schemas.openxmlformats.org/officeDocument/2006/relationships/slideLayout" Target="../slideLayouts/slideLayout46.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8.xml"/><Relationship Id="rId1" Type="http://schemas.openxmlformats.org/officeDocument/2006/relationships/slideLayout" Target="../slideLayouts/slideLayout46.xml"/><Relationship Id="rId4" Type="http://schemas.openxmlformats.org/officeDocument/2006/relationships/image" Target="../media/image153.png"/></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9.xml"/><Relationship Id="rId1" Type="http://schemas.openxmlformats.org/officeDocument/2006/relationships/slideLayout" Target="../slideLayouts/slideLayout46.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6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0.xml"/><Relationship Id="rId1" Type="http://schemas.openxmlformats.org/officeDocument/2006/relationships/slideLayout" Target="../slideLayouts/slideLayout46.xml"/><Relationship Id="rId4" Type="http://schemas.openxmlformats.org/officeDocument/2006/relationships/image" Target="../media/image15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hyperlink" Target="http://aka.ms/appinaday" TargetMode="External"/><Relationship Id="rId2" Type="http://schemas.openxmlformats.org/officeDocument/2006/relationships/notesSlide" Target="../notesSlides/notesSlide62.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hyperlink" Target="http://aka.ms/dynapp" TargetMode="External"/><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4.xml"/><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53.jpeg"/><Relationship Id="rId5" Type="http://schemas.openxmlformats.org/officeDocument/2006/relationships/image" Target="../media/image54.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52" y="2057287"/>
            <a:ext cx="5342582" cy="2106396"/>
          </a:xfrm>
        </p:spPr>
        <p:txBody>
          <a:bodyPr>
            <a:normAutofit fontScale="90000"/>
          </a:bodyPr>
          <a:lstStyle/>
          <a:p>
            <a:r>
              <a:rPr lang="en-US" dirty="0"/>
              <a:t>App in a Day</a:t>
            </a:r>
            <a:br>
              <a:rPr lang="en-US" dirty="0"/>
            </a:br>
            <a:br>
              <a:rPr lang="en-US" sz="3100" dirty="0"/>
            </a:br>
            <a:r>
              <a:rPr lang="en-US" sz="3100" dirty="0"/>
              <a:t>PowerApps/Flow/CDS Workshop</a:t>
            </a:r>
            <a:br>
              <a:rPr lang="en-US" sz="3100" dirty="0"/>
            </a:br>
            <a:endParaRPr lang="en-US" dirty="0"/>
          </a:p>
        </p:txBody>
      </p:sp>
      <p:sp>
        <p:nvSpPr>
          <p:cNvPr id="3" name="Text Placeholder 2"/>
          <p:cNvSpPr>
            <a:spLocks noGrp="1"/>
          </p:cNvSpPr>
          <p:nvPr>
            <p:ph type="body" sz="quarter" idx="10"/>
          </p:nvPr>
        </p:nvSpPr>
        <p:spPr>
          <a:xfrm>
            <a:off x="150852" y="4953000"/>
            <a:ext cx="5456318" cy="762000"/>
          </a:xfrm>
        </p:spPr>
        <p:txBody>
          <a:bodyPr/>
          <a:lstStyle/>
          <a:p>
            <a:r>
              <a:rPr lang="en-US" sz="1600" dirty="0"/>
              <a:t>Bart Sneary – MTC Architect </a:t>
            </a:r>
            <a:r>
              <a:rPr lang="en-US" sz="1400" dirty="0"/>
              <a:t>– basneary@microsoft.com</a:t>
            </a:r>
            <a:endParaRPr lang="en-US" sz="1600" dirty="0"/>
          </a:p>
        </p:txBody>
      </p:sp>
    </p:spTree>
    <p:extLst>
      <p:ext uri="{BB962C8B-B14F-4D97-AF65-F5344CB8AC3E}">
        <p14:creationId xmlns:p14="http://schemas.microsoft.com/office/powerpoint/2010/main" val="318261145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6408808" y="2723140"/>
            <a:ext cx="415877" cy="415877"/>
          </a:xfrm>
          <a:prstGeom prst="roundRect">
            <a:avLst>
              <a:gd name="adj" fmla="val 0"/>
            </a:avLst>
          </a:prstGeom>
          <a:solidFill>
            <a:schemeClr val="accent5">
              <a:lumMod val="90000"/>
              <a:lumOff val="10000"/>
            </a:schemeClr>
          </a:solidFill>
          <a:ln>
            <a:solidFill>
              <a:schemeClr val="accent5">
                <a:lumMod val="90000"/>
                <a:lumOff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ounded Rectangle 3"/>
          <p:cNvSpPr/>
          <p:nvPr/>
        </p:nvSpPr>
        <p:spPr bwMode="auto">
          <a:xfrm>
            <a:off x="6913103" y="2723139"/>
            <a:ext cx="415877" cy="415877"/>
          </a:xfrm>
          <a:prstGeom prst="roundRect">
            <a:avLst>
              <a:gd name="adj" fmla="val 0"/>
            </a:avLst>
          </a:prstGeom>
          <a:solidFill>
            <a:schemeClr val="accent5">
              <a:lumMod val="90000"/>
              <a:lumOff val="10000"/>
            </a:schemeClr>
          </a:solidFill>
          <a:ln>
            <a:solidFill>
              <a:schemeClr val="accent5">
                <a:lumMod val="90000"/>
                <a:lumOff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ounded Rectangle 4"/>
          <p:cNvSpPr/>
          <p:nvPr/>
        </p:nvSpPr>
        <p:spPr bwMode="auto">
          <a:xfrm>
            <a:off x="7417398" y="2723139"/>
            <a:ext cx="415877" cy="415877"/>
          </a:xfrm>
          <a:prstGeom prst="roundRect">
            <a:avLst>
              <a:gd name="adj" fmla="val 0"/>
            </a:avLst>
          </a:prstGeom>
          <a:solidFill>
            <a:schemeClr val="accent5">
              <a:lumMod val="90000"/>
              <a:lumOff val="10000"/>
            </a:schemeClr>
          </a:solidFill>
          <a:ln>
            <a:solidFill>
              <a:schemeClr val="accent5">
                <a:lumMod val="90000"/>
                <a:lumOff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a:off x="6402452" y="3222902"/>
            <a:ext cx="415877" cy="415877"/>
          </a:xfrm>
          <a:prstGeom prst="roundRect">
            <a:avLst>
              <a:gd name="adj" fmla="val 0"/>
            </a:avLst>
          </a:prstGeom>
          <a:solidFill>
            <a:schemeClr val="accent5">
              <a:lumMod val="90000"/>
              <a:lumOff val="10000"/>
            </a:schemeClr>
          </a:solidFill>
          <a:ln>
            <a:solidFill>
              <a:schemeClr val="accent5">
                <a:lumMod val="90000"/>
                <a:lumOff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ounded Rectangle 12"/>
          <p:cNvSpPr/>
          <p:nvPr/>
        </p:nvSpPr>
        <p:spPr bwMode="auto">
          <a:xfrm>
            <a:off x="6906748" y="3222901"/>
            <a:ext cx="415877" cy="415877"/>
          </a:xfrm>
          <a:prstGeom prst="roundRect">
            <a:avLst>
              <a:gd name="adj" fmla="val 0"/>
            </a:avLst>
          </a:prstGeom>
          <a:solidFill>
            <a:schemeClr val="accent5">
              <a:lumMod val="90000"/>
              <a:lumOff val="10000"/>
            </a:schemeClr>
          </a:solidFill>
          <a:ln>
            <a:solidFill>
              <a:schemeClr val="accent5">
                <a:lumMod val="90000"/>
                <a:lumOff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ounded Rectangle 19"/>
          <p:cNvSpPr/>
          <p:nvPr/>
        </p:nvSpPr>
        <p:spPr bwMode="auto">
          <a:xfrm>
            <a:off x="6409769" y="1227733"/>
            <a:ext cx="415877" cy="415877"/>
          </a:xfrm>
          <a:prstGeom prst="roundRect">
            <a:avLst>
              <a:gd name="adj" fmla="val 0"/>
            </a:avLst>
          </a:prstGeom>
          <a:solidFill>
            <a:schemeClr val="tx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ounded Rectangle 20"/>
          <p:cNvSpPr/>
          <p:nvPr/>
        </p:nvSpPr>
        <p:spPr bwMode="auto">
          <a:xfrm>
            <a:off x="6914065" y="1227732"/>
            <a:ext cx="415877" cy="415877"/>
          </a:xfrm>
          <a:prstGeom prst="roundRect">
            <a:avLst>
              <a:gd name="adj" fmla="val 0"/>
            </a:avLst>
          </a:prstGeom>
          <a:solidFill>
            <a:schemeClr val="tx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ounded Rectangle 21"/>
          <p:cNvSpPr/>
          <p:nvPr/>
        </p:nvSpPr>
        <p:spPr bwMode="auto">
          <a:xfrm>
            <a:off x="7418360" y="1227732"/>
            <a:ext cx="415877" cy="415877"/>
          </a:xfrm>
          <a:prstGeom prst="roundRect">
            <a:avLst>
              <a:gd name="adj" fmla="val 0"/>
            </a:avLst>
          </a:prstGeom>
          <a:solidFill>
            <a:schemeClr val="tx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ounded Rectangle 22"/>
          <p:cNvSpPr/>
          <p:nvPr/>
        </p:nvSpPr>
        <p:spPr bwMode="auto">
          <a:xfrm>
            <a:off x="7922655" y="1227731"/>
            <a:ext cx="415877" cy="415877"/>
          </a:xfrm>
          <a:prstGeom prst="roundRect">
            <a:avLst>
              <a:gd name="adj" fmla="val 0"/>
            </a:avLst>
          </a:prstGeom>
          <a:solidFill>
            <a:schemeClr val="tx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23"/>
          <p:cNvSpPr/>
          <p:nvPr/>
        </p:nvSpPr>
        <p:spPr bwMode="auto">
          <a:xfrm>
            <a:off x="8426949" y="1227731"/>
            <a:ext cx="415877" cy="415877"/>
          </a:xfrm>
          <a:prstGeom prst="roundRect">
            <a:avLst>
              <a:gd name="adj" fmla="val 0"/>
            </a:avLst>
          </a:prstGeom>
          <a:solidFill>
            <a:schemeClr val="tx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ounded Rectangle 35"/>
          <p:cNvSpPr/>
          <p:nvPr/>
        </p:nvSpPr>
        <p:spPr bwMode="auto">
          <a:xfrm>
            <a:off x="6409769" y="1727487"/>
            <a:ext cx="415877" cy="415877"/>
          </a:xfrm>
          <a:prstGeom prst="roundRect">
            <a:avLst>
              <a:gd name="adj" fmla="val 0"/>
            </a:avLst>
          </a:prstGeom>
          <a:solidFill>
            <a:schemeClr val="tx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ounded Rectangle 36"/>
          <p:cNvSpPr/>
          <p:nvPr/>
        </p:nvSpPr>
        <p:spPr bwMode="auto">
          <a:xfrm>
            <a:off x="6914065" y="1727487"/>
            <a:ext cx="415877" cy="415877"/>
          </a:xfrm>
          <a:prstGeom prst="roundRect">
            <a:avLst>
              <a:gd name="adj" fmla="val 0"/>
            </a:avLst>
          </a:prstGeom>
          <a:solidFill>
            <a:schemeClr val="tx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ounded Rectangle 37"/>
          <p:cNvSpPr/>
          <p:nvPr/>
        </p:nvSpPr>
        <p:spPr bwMode="auto">
          <a:xfrm>
            <a:off x="7418360" y="1727486"/>
            <a:ext cx="415877" cy="415877"/>
          </a:xfrm>
          <a:prstGeom prst="roundRect">
            <a:avLst>
              <a:gd name="adj" fmla="val 0"/>
            </a:avLst>
          </a:prstGeom>
          <a:solidFill>
            <a:schemeClr val="tx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extBox 68"/>
          <p:cNvSpPr txBox="1"/>
          <p:nvPr/>
        </p:nvSpPr>
        <p:spPr>
          <a:xfrm>
            <a:off x="613109" y="1072122"/>
            <a:ext cx="4855003" cy="464161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tab pos="2689159" algn="l"/>
              </a:tabLst>
              <a:defRPr/>
            </a:pPr>
            <a:r>
              <a:rPr kumimoji="0" lang="en-US"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Only so many problems can be solved with</a:t>
            </a:r>
            <a:br>
              <a:rPr kumimoji="0" lang="en-US" sz="23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3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off-the-shelf SaaS</a:t>
            </a:r>
          </a:p>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Custom software development</a:t>
            </a:r>
            <a:br>
              <a:rPr kumimoji="0" lang="en-US" sz="3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is time consuming and costly</a:t>
            </a:r>
          </a:p>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Everything else is a missed opportunity</a:t>
            </a:r>
            <a:br>
              <a:rPr kumimoji="0" lang="en-US" sz="3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3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to optimize.</a:t>
            </a:r>
          </a:p>
        </p:txBody>
      </p:sp>
      <p:grpSp>
        <p:nvGrpSpPr>
          <p:cNvPr id="157" name="Group 156"/>
          <p:cNvGrpSpPr/>
          <p:nvPr/>
        </p:nvGrpSpPr>
        <p:grpSpPr>
          <a:xfrm>
            <a:off x="6395135" y="228220"/>
            <a:ext cx="5499589" cy="6412970"/>
            <a:chOff x="6628170" y="232299"/>
            <a:chExt cx="5609867" cy="6541563"/>
          </a:xfrm>
          <a:noFill/>
        </p:grpSpPr>
        <p:sp>
          <p:nvSpPr>
            <p:cNvPr id="6" name="Rounded Rectangle 5"/>
            <p:cNvSpPr/>
            <p:nvPr/>
          </p:nvSpPr>
          <p:spPr bwMode="auto">
            <a:xfrm>
              <a:off x="8186320" y="277922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ounded Rectangle 6"/>
            <p:cNvSpPr/>
            <p:nvPr/>
          </p:nvSpPr>
          <p:spPr bwMode="auto">
            <a:xfrm>
              <a:off x="8700727" y="277922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ounded Rectangle 7"/>
            <p:cNvSpPr/>
            <p:nvPr/>
          </p:nvSpPr>
          <p:spPr bwMode="auto">
            <a:xfrm>
              <a:off x="9215134" y="17616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ounded Rectangle 8"/>
            <p:cNvSpPr/>
            <p:nvPr/>
          </p:nvSpPr>
          <p:spPr bwMode="auto">
            <a:xfrm>
              <a:off x="9729541" y="17616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ounded Rectangle 9"/>
            <p:cNvSpPr/>
            <p:nvPr/>
          </p:nvSpPr>
          <p:spPr bwMode="auto">
            <a:xfrm>
              <a:off x="10258425" y="1761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ounded Rectangle 13"/>
            <p:cNvSpPr/>
            <p:nvPr/>
          </p:nvSpPr>
          <p:spPr bwMode="auto">
            <a:xfrm>
              <a:off x="7671913" y="328900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ounded Rectangle 14"/>
            <p:cNvSpPr/>
            <p:nvPr/>
          </p:nvSpPr>
          <p:spPr bwMode="auto">
            <a:xfrm>
              <a:off x="8186320" y="227142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ounded Rectangle 15"/>
            <p:cNvSpPr/>
            <p:nvPr/>
          </p:nvSpPr>
          <p:spPr bwMode="auto">
            <a:xfrm>
              <a:off x="8700727" y="227142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ounded Rectangle 16"/>
            <p:cNvSpPr/>
            <p:nvPr/>
          </p:nvSpPr>
          <p:spPr bwMode="auto">
            <a:xfrm>
              <a:off x="9215134" y="227142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ounded Rectangle 17"/>
            <p:cNvSpPr/>
            <p:nvPr/>
          </p:nvSpPr>
          <p:spPr bwMode="auto">
            <a:xfrm>
              <a:off x="9729541" y="227142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ounded Rectangle 18"/>
            <p:cNvSpPr/>
            <p:nvPr/>
          </p:nvSpPr>
          <p:spPr bwMode="auto">
            <a:xfrm>
              <a:off x="10243948" y="227142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ounded Rectangle 24"/>
            <p:cNvSpPr/>
            <p:nvPr/>
          </p:nvSpPr>
          <p:spPr bwMode="auto">
            <a:xfrm>
              <a:off x="9215134" y="278120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ounded Rectangle 25"/>
            <p:cNvSpPr/>
            <p:nvPr/>
          </p:nvSpPr>
          <p:spPr bwMode="auto">
            <a:xfrm>
              <a:off x="9729541" y="27812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ounded Rectangle 26"/>
            <p:cNvSpPr/>
            <p:nvPr/>
          </p:nvSpPr>
          <p:spPr bwMode="auto">
            <a:xfrm>
              <a:off x="10243948" y="27812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ounded Rectangle 38"/>
            <p:cNvSpPr/>
            <p:nvPr/>
          </p:nvSpPr>
          <p:spPr bwMode="auto">
            <a:xfrm>
              <a:off x="8186320" y="32909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ounded Rectangle 39"/>
            <p:cNvSpPr/>
            <p:nvPr/>
          </p:nvSpPr>
          <p:spPr bwMode="auto">
            <a:xfrm>
              <a:off x="8700727" y="329098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ounded Rectangle 40"/>
            <p:cNvSpPr/>
            <p:nvPr/>
          </p:nvSpPr>
          <p:spPr bwMode="auto">
            <a:xfrm>
              <a:off x="9215134" y="32909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ounded Rectangle 41"/>
            <p:cNvSpPr/>
            <p:nvPr/>
          </p:nvSpPr>
          <p:spPr bwMode="auto">
            <a:xfrm>
              <a:off x="9729541" y="32909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ounded Rectangle 42"/>
            <p:cNvSpPr/>
            <p:nvPr/>
          </p:nvSpPr>
          <p:spPr bwMode="auto">
            <a:xfrm>
              <a:off x="10243948" y="32909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ounded Rectangle 43"/>
            <p:cNvSpPr/>
            <p:nvPr/>
          </p:nvSpPr>
          <p:spPr bwMode="auto">
            <a:xfrm>
              <a:off x="6643098"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ounded Rectangle 44"/>
            <p:cNvSpPr/>
            <p:nvPr/>
          </p:nvSpPr>
          <p:spPr bwMode="auto">
            <a:xfrm>
              <a:off x="7157506"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ounded Rectangle 45"/>
            <p:cNvSpPr/>
            <p:nvPr/>
          </p:nvSpPr>
          <p:spPr bwMode="auto">
            <a:xfrm>
              <a:off x="7671913" y="380076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ounded Rectangle 46"/>
            <p:cNvSpPr/>
            <p:nvPr/>
          </p:nvSpPr>
          <p:spPr bwMode="auto">
            <a:xfrm>
              <a:off x="8186320" y="380076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ounded Rectangle 47"/>
            <p:cNvSpPr/>
            <p:nvPr/>
          </p:nvSpPr>
          <p:spPr bwMode="auto">
            <a:xfrm>
              <a:off x="8700727" y="380076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ounded Rectangle 48"/>
            <p:cNvSpPr/>
            <p:nvPr/>
          </p:nvSpPr>
          <p:spPr bwMode="auto">
            <a:xfrm>
              <a:off x="9215134" y="380076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ed Rectangle 49"/>
            <p:cNvSpPr/>
            <p:nvPr/>
          </p:nvSpPr>
          <p:spPr bwMode="auto">
            <a:xfrm>
              <a:off x="9729541" y="380076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ounded Rectangle 50"/>
            <p:cNvSpPr/>
            <p:nvPr/>
          </p:nvSpPr>
          <p:spPr bwMode="auto">
            <a:xfrm>
              <a:off x="10243948" y="380076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ounded Rectangle 51"/>
            <p:cNvSpPr/>
            <p:nvPr/>
          </p:nvSpPr>
          <p:spPr bwMode="auto">
            <a:xfrm>
              <a:off x="6643098"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ounded Rectangle 52"/>
            <p:cNvSpPr/>
            <p:nvPr/>
          </p:nvSpPr>
          <p:spPr bwMode="auto">
            <a:xfrm>
              <a:off x="7157506"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ounded Rectangle 53"/>
            <p:cNvSpPr/>
            <p:nvPr/>
          </p:nvSpPr>
          <p:spPr bwMode="auto">
            <a:xfrm>
              <a:off x="7671913"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ounded Rectangle 54"/>
            <p:cNvSpPr/>
            <p:nvPr/>
          </p:nvSpPr>
          <p:spPr bwMode="auto">
            <a:xfrm>
              <a:off x="8186320" y="43105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ounded Rectangle 55"/>
            <p:cNvSpPr/>
            <p:nvPr/>
          </p:nvSpPr>
          <p:spPr bwMode="auto">
            <a:xfrm>
              <a:off x="8700727" y="43105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ounded Rectangle 56"/>
            <p:cNvSpPr/>
            <p:nvPr/>
          </p:nvSpPr>
          <p:spPr bwMode="auto">
            <a:xfrm>
              <a:off x="9215134" y="43105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ounded Rectangle 57"/>
            <p:cNvSpPr/>
            <p:nvPr/>
          </p:nvSpPr>
          <p:spPr bwMode="auto">
            <a:xfrm>
              <a:off x="9729541" y="43105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ounded Rectangle 58"/>
            <p:cNvSpPr/>
            <p:nvPr/>
          </p:nvSpPr>
          <p:spPr bwMode="auto">
            <a:xfrm>
              <a:off x="10243948" y="431054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ed Rectangle 59"/>
            <p:cNvSpPr/>
            <p:nvPr/>
          </p:nvSpPr>
          <p:spPr bwMode="auto">
            <a:xfrm>
              <a:off x="6635634"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60"/>
            <p:cNvSpPr/>
            <p:nvPr/>
          </p:nvSpPr>
          <p:spPr bwMode="auto">
            <a:xfrm>
              <a:off x="7150041"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ounded Rectangle 61"/>
            <p:cNvSpPr/>
            <p:nvPr/>
          </p:nvSpPr>
          <p:spPr bwMode="auto">
            <a:xfrm>
              <a:off x="7664448" y="482031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ounded Rectangle 62"/>
            <p:cNvSpPr/>
            <p:nvPr/>
          </p:nvSpPr>
          <p:spPr bwMode="auto">
            <a:xfrm>
              <a:off x="8178855" y="482031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ounded Rectangle 63"/>
            <p:cNvSpPr/>
            <p:nvPr/>
          </p:nvSpPr>
          <p:spPr bwMode="auto">
            <a:xfrm>
              <a:off x="8693262" y="482031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ounded Rectangle 64"/>
            <p:cNvSpPr/>
            <p:nvPr/>
          </p:nvSpPr>
          <p:spPr bwMode="auto">
            <a:xfrm>
              <a:off x="9207669" y="482031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ounded Rectangle 65"/>
            <p:cNvSpPr/>
            <p:nvPr/>
          </p:nvSpPr>
          <p:spPr bwMode="auto">
            <a:xfrm>
              <a:off x="9722077" y="482031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ounded Rectangle 66"/>
            <p:cNvSpPr/>
            <p:nvPr/>
          </p:nvSpPr>
          <p:spPr bwMode="auto">
            <a:xfrm>
              <a:off x="10236484" y="482031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ounded Rectangle 69"/>
            <p:cNvSpPr/>
            <p:nvPr/>
          </p:nvSpPr>
          <p:spPr bwMode="auto">
            <a:xfrm>
              <a:off x="6635634"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ounded Rectangle 70"/>
            <p:cNvSpPr/>
            <p:nvPr/>
          </p:nvSpPr>
          <p:spPr bwMode="auto">
            <a:xfrm>
              <a:off x="7150042"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ounded Rectangle 71"/>
            <p:cNvSpPr/>
            <p:nvPr/>
          </p:nvSpPr>
          <p:spPr bwMode="auto">
            <a:xfrm>
              <a:off x="7664449" y="533009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ounded Rectangle 72"/>
            <p:cNvSpPr/>
            <p:nvPr/>
          </p:nvSpPr>
          <p:spPr bwMode="auto">
            <a:xfrm>
              <a:off x="8178856" y="533009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ounded Rectangle 73"/>
            <p:cNvSpPr/>
            <p:nvPr/>
          </p:nvSpPr>
          <p:spPr bwMode="auto">
            <a:xfrm>
              <a:off x="8693263" y="533008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ounded Rectangle 74"/>
            <p:cNvSpPr/>
            <p:nvPr/>
          </p:nvSpPr>
          <p:spPr bwMode="auto">
            <a:xfrm>
              <a:off x="9207670" y="533008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ounded Rectangle 75"/>
            <p:cNvSpPr/>
            <p:nvPr/>
          </p:nvSpPr>
          <p:spPr bwMode="auto">
            <a:xfrm>
              <a:off x="9722077" y="533008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ounded Rectangle 76"/>
            <p:cNvSpPr/>
            <p:nvPr/>
          </p:nvSpPr>
          <p:spPr bwMode="auto">
            <a:xfrm>
              <a:off x="10236484" y="533008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ounded Rectangle 77"/>
            <p:cNvSpPr/>
            <p:nvPr/>
          </p:nvSpPr>
          <p:spPr bwMode="auto">
            <a:xfrm>
              <a:off x="6635634" y="583987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ounded Rectangle 78"/>
            <p:cNvSpPr/>
            <p:nvPr/>
          </p:nvSpPr>
          <p:spPr bwMode="auto">
            <a:xfrm>
              <a:off x="7150042"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ounded Rectangle 79"/>
            <p:cNvSpPr/>
            <p:nvPr/>
          </p:nvSpPr>
          <p:spPr bwMode="auto">
            <a:xfrm>
              <a:off x="7664449"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ounded Rectangle 80"/>
            <p:cNvSpPr/>
            <p:nvPr/>
          </p:nvSpPr>
          <p:spPr bwMode="auto">
            <a:xfrm>
              <a:off x="8178856" y="583986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ounded Rectangle 81"/>
            <p:cNvSpPr/>
            <p:nvPr/>
          </p:nvSpPr>
          <p:spPr bwMode="auto">
            <a:xfrm>
              <a:off x="8693263" y="583986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ounded Rectangle 82"/>
            <p:cNvSpPr/>
            <p:nvPr/>
          </p:nvSpPr>
          <p:spPr bwMode="auto">
            <a:xfrm>
              <a:off x="9207670" y="583986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ounded Rectangle 83"/>
            <p:cNvSpPr/>
            <p:nvPr/>
          </p:nvSpPr>
          <p:spPr bwMode="auto">
            <a:xfrm>
              <a:off x="9722077" y="583986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ounded Rectangle 84"/>
            <p:cNvSpPr/>
            <p:nvPr/>
          </p:nvSpPr>
          <p:spPr bwMode="auto">
            <a:xfrm>
              <a:off x="10236484" y="583986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ounded Rectangle 85"/>
            <p:cNvSpPr/>
            <p:nvPr/>
          </p:nvSpPr>
          <p:spPr bwMode="auto">
            <a:xfrm>
              <a:off x="6628170"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ounded Rectangle 86"/>
            <p:cNvSpPr/>
            <p:nvPr/>
          </p:nvSpPr>
          <p:spPr bwMode="auto">
            <a:xfrm>
              <a:off x="7142577"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ounded Rectangle 87"/>
            <p:cNvSpPr/>
            <p:nvPr/>
          </p:nvSpPr>
          <p:spPr bwMode="auto">
            <a:xfrm>
              <a:off x="7656984" y="6349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ounded Rectangle 88"/>
            <p:cNvSpPr/>
            <p:nvPr/>
          </p:nvSpPr>
          <p:spPr bwMode="auto">
            <a:xfrm>
              <a:off x="8171391" y="6349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ounded Rectangle 89"/>
            <p:cNvSpPr/>
            <p:nvPr/>
          </p:nvSpPr>
          <p:spPr bwMode="auto">
            <a:xfrm>
              <a:off x="8685798" y="6349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ounded Rectangle 90"/>
            <p:cNvSpPr/>
            <p:nvPr/>
          </p:nvSpPr>
          <p:spPr bwMode="auto">
            <a:xfrm>
              <a:off x="9200205" y="63496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ounded Rectangle 91"/>
            <p:cNvSpPr/>
            <p:nvPr/>
          </p:nvSpPr>
          <p:spPr bwMode="auto">
            <a:xfrm>
              <a:off x="9714613" y="634964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ounded Rectangle 92"/>
            <p:cNvSpPr/>
            <p:nvPr/>
          </p:nvSpPr>
          <p:spPr bwMode="auto">
            <a:xfrm>
              <a:off x="10229020" y="634964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Rounded Rectangle 93"/>
            <p:cNvSpPr/>
            <p:nvPr/>
          </p:nvSpPr>
          <p:spPr bwMode="auto">
            <a:xfrm>
              <a:off x="6649581"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ounded Rectangle 94"/>
            <p:cNvSpPr/>
            <p:nvPr/>
          </p:nvSpPr>
          <p:spPr bwMode="auto">
            <a:xfrm>
              <a:off x="7163989"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ounded Rectangle 95"/>
            <p:cNvSpPr/>
            <p:nvPr/>
          </p:nvSpPr>
          <p:spPr bwMode="auto">
            <a:xfrm>
              <a:off x="7678396" y="23230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ounded Rectangle 96"/>
            <p:cNvSpPr/>
            <p:nvPr/>
          </p:nvSpPr>
          <p:spPr bwMode="auto">
            <a:xfrm>
              <a:off x="8192803" y="23230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ounded Rectangle 97"/>
            <p:cNvSpPr/>
            <p:nvPr/>
          </p:nvSpPr>
          <p:spPr bwMode="auto">
            <a:xfrm>
              <a:off x="8707210" y="23230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ounded Rectangle 98"/>
            <p:cNvSpPr/>
            <p:nvPr/>
          </p:nvSpPr>
          <p:spPr bwMode="auto">
            <a:xfrm>
              <a:off x="9221617" y="23230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ounded Rectangle 99"/>
            <p:cNvSpPr/>
            <p:nvPr/>
          </p:nvSpPr>
          <p:spPr bwMode="auto">
            <a:xfrm>
              <a:off x="9736024" y="23229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ounded Rectangle 100"/>
            <p:cNvSpPr/>
            <p:nvPr/>
          </p:nvSpPr>
          <p:spPr bwMode="auto">
            <a:xfrm>
              <a:off x="10250431" y="23229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ounded Rectangle 101"/>
            <p:cNvSpPr/>
            <p:nvPr/>
          </p:nvSpPr>
          <p:spPr bwMode="auto">
            <a:xfrm>
              <a:off x="6649581" y="7420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ounded Rectangle 102"/>
            <p:cNvSpPr/>
            <p:nvPr/>
          </p:nvSpPr>
          <p:spPr bwMode="auto">
            <a:xfrm>
              <a:off x="7163989"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ounded Rectangle 103"/>
            <p:cNvSpPr/>
            <p:nvPr/>
          </p:nvSpPr>
          <p:spPr bwMode="auto">
            <a:xfrm>
              <a:off x="7678396"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ounded Rectangle 104"/>
            <p:cNvSpPr/>
            <p:nvPr/>
          </p:nvSpPr>
          <p:spPr bwMode="auto">
            <a:xfrm>
              <a:off x="8192803" y="74208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ounded Rectangle 105"/>
            <p:cNvSpPr/>
            <p:nvPr/>
          </p:nvSpPr>
          <p:spPr bwMode="auto">
            <a:xfrm>
              <a:off x="8707210" y="7420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ounded Rectangle 106"/>
            <p:cNvSpPr/>
            <p:nvPr/>
          </p:nvSpPr>
          <p:spPr bwMode="auto">
            <a:xfrm>
              <a:off x="9221617" y="74207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ounded Rectangle 107"/>
            <p:cNvSpPr/>
            <p:nvPr/>
          </p:nvSpPr>
          <p:spPr bwMode="auto">
            <a:xfrm>
              <a:off x="9736024" y="7420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ounded Rectangle 108"/>
            <p:cNvSpPr/>
            <p:nvPr/>
          </p:nvSpPr>
          <p:spPr bwMode="auto">
            <a:xfrm>
              <a:off x="10250431" y="74207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ounded Rectangle 109"/>
            <p:cNvSpPr/>
            <p:nvPr/>
          </p:nvSpPr>
          <p:spPr bwMode="auto">
            <a:xfrm>
              <a:off x="8178855" y="175867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ounded Rectangle 110"/>
            <p:cNvSpPr/>
            <p:nvPr/>
          </p:nvSpPr>
          <p:spPr bwMode="auto">
            <a:xfrm>
              <a:off x="8693262" y="175867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ounded Rectangle 111"/>
            <p:cNvSpPr/>
            <p:nvPr/>
          </p:nvSpPr>
          <p:spPr bwMode="auto">
            <a:xfrm>
              <a:off x="6635634" y="227338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ounded Rectangle 112"/>
            <p:cNvSpPr/>
            <p:nvPr/>
          </p:nvSpPr>
          <p:spPr bwMode="auto">
            <a:xfrm>
              <a:off x="7150041" y="227338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ounded Rectangle 113"/>
            <p:cNvSpPr/>
            <p:nvPr/>
          </p:nvSpPr>
          <p:spPr bwMode="auto">
            <a:xfrm>
              <a:off x="7664447" y="227338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ounded Rectangle 114"/>
            <p:cNvSpPr/>
            <p:nvPr/>
          </p:nvSpPr>
          <p:spPr bwMode="auto">
            <a:xfrm>
              <a:off x="9214152" y="125185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ounded Rectangle 115"/>
            <p:cNvSpPr/>
            <p:nvPr/>
          </p:nvSpPr>
          <p:spPr bwMode="auto">
            <a:xfrm>
              <a:off x="9728560" y="125185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ounded Rectangle 116"/>
            <p:cNvSpPr/>
            <p:nvPr/>
          </p:nvSpPr>
          <p:spPr bwMode="auto">
            <a:xfrm>
              <a:off x="10242967" y="125185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ounded Rectangle 117"/>
            <p:cNvSpPr/>
            <p:nvPr/>
          </p:nvSpPr>
          <p:spPr bwMode="auto">
            <a:xfrm>
              <a:off x="10770530" y="1761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ounded Rectangle 118"/>
            <p:cNvSpPr/>
            <p:nvPr/>
          </p:nvSpPr>
          <p:spPr bwMode="auto">
            <a:xfrm>
              <a:off x="11284937" y="17616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ounded Rectangle 119"/>
            <p:cNvSpPr/>
            <p:nvPr/>
          </p:nvSpPr>
          <p:spPr bwMode="auto">
            <a:xfrm>
              <a:off x="11813821" y="176164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ounded Rectangle 120"/>
            <p:cNvSpPr/>
            <p:nvPr/>
          </p:nvSpPr>
          <p:spPr bwMode="auto">
            <a:xfrm>
              <a:off x="10770530" y="2271428"/>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ounded Rectangle 121"/>
            <p:cNvSpPr/>
            <p:nvPr/>
          </p:nvSpPr>
          <p:spPr bwMode="auto">
            <a:xfrm>
              <a:off x="11284937" y="227142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ounded Rectangle 122"/>
            <p:cNvSpPr/>
            <p:nvPr/>
          </p:nvSpPr>
          <p:spPr bwMode="auto">
            <a:xfrm>
              <a:off x="11799344" y="227142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ounded Rectangle 123"/>
            <p:cNvSpPr/>
            <p:nvPr/>
          </p:nvSpPr>
          <p:spPr bwMode="auto">
            <a:xfrm>
              <a:off x="10770530" y="278120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ounded Rectangle 124"/>
            <p:cNvSpPr/>
            <p:nvPr/>
          </p:nvSpPr>
          <p:spPr bwMode="auto">
            <a:xfrm>
              <a:off x="11284937" y="278120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ounded Rectangle 125"/>
            <p:cNvSpPr/>
            <p:nvPr/>
          </p:nvSpPr>
          <p:spPr bwMode="auto">
            <a:xfrm>
              <a:off x="11799344" y="278120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ounded Rectangle 126"/>
            <p:cNvSpPr/>
            <p:nvPr/>
          </p:nvSpPr>
          <p:spPr bwMode="auto">
            <a:xfrm>
              <a:off x="10770530" y="32909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Rounded Rectangle 127"/>
            <p:cNvSpPr/>
            <p:nvPr/>
          </p:nvSpPr>
          <p:spPr bwMode="auto">
            <a:xfrm>
              <a:off x="11284937" y="32909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ounded Rectangle 128"/>
            <p:cNvSpPr/>
            <p:nvPr/>
          </p:nvSpPr>
          <p:spPr bwMode="auto">
            <a:xfrm>
              <a:off x="11799344" y="32909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ounded Rectangle 129"/>
            <p:cNvSpPr/>
            <p:nvPr/>
          </p:nvSpPr>
          <p:spPr bwMode="auto">
            <a:xfrm>
              <a:off x="10770530" y="380076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ounded Rectangle 130"/>
            <p:cNvSpPr/>
            <p:nvPr/>
          </p:nvSpPr>
          <p:spPr bwMode="auto">
            <a:xfrm>
              <a:off x="11284937"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ounded Rectangle 131"/>
            <p:cNvSpPr/>
            <p:nvPr/>
          </p:nvSpPr>
          <p:spPr bwMode="auto">
            <a:xfrm>
              <a:off x="11799344" y="380076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ounded Rectangle 132"/>
            <p:cNvSpPr/>
            <p:nvPr/>
          </p:nvSpPr>
          <p:spPr bwMode="auto">
            <a:xfrm>
              <a:off x="10770530"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ounded Rectangle 133"/>
            <p:cNvSpPr/>
            <p:nvPr/>
          </p:nvSpPr>
          <p:spPr bwMode="auto">
            <a:xfrm>
              <a:off x="11284937"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ounded Rectangle 134"/>
            <p:cNvSpPr/>
            <p:nvPr/>
          </p:nvSpPr>
          <p:spPr bwMode="auto">
            <a:xfrm>
              <a:off x="11799344" y="4310544"/>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Rounded Rectangle 135"/>
            <p:cNvSpPr/>
            <p:nvPr/>
          </p:nvSpPr>
          <p:spPr bwMode="auto">
            <a:xfrm>
              <a:off x="10763065"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Rounded Rectangle 136"/>
            <p:cNvSpPr/>
            <p:nvPr/>
          </p:nvSpPr>
          <p:spPr bwMode="auto">
            <a:xfrm>
              <a:off x="11277473" y="482032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Rounded Rectangle 137"/>
            <p:cNvSpPr/>
            <p:nvPr/>
          </p:nvSpPr>
          <p:spPr bwMode="auto">
            <a:xfrm>
              <a:off x="11791879" y="4820319"/>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ounded Rectangle 138"/>
            <p:cNvSpPr/>
            <p:nvPr/>
          </p:nvSpPr>
          <p:spPr bwMode="auto">
            <a:xfrm>
              <a:off x="10763066" y="533009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139"/>
            <p:cNvSpPr/>
            <p:nvPr/>
          </p:nvSpPr>
          <p:spPr bwMode="auto">
            <a:xfrm>
              <a:off x="11277473"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Rounded Rectangle 140"/>
            <p:cNvSpPr/>
            <p:nvPr/>
          </p:nvSpPr>
          <p:spPr bwMode="auto">
            <a:xfrm>
              <a:off x="11791879" y="533009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ounded Rectangle 141"/>
            <p:cNvSpPr/>
            <p:nvPr/>
          </p:nvSpPr>
          <p:spPr bwMode="auto">
            <a:xfrm>
              <a:off x="10763066" y="583987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Rounded Rectangle 142"/>
            <p:cNvSpPr/>
            <p:nvPr/>
          </p:nvSpPr>
          <p:spPr bwMode="auto">
            <a:xfrm>
              <a:off x="11277473"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Rounded Rectangle 143"/>
            <p:cNvSpPr/>
            <p:nvPr/>
          </p:nvSpPr>
          <p:spPr bwMode="auto">
            <a:xfrm>
              <a:off x="11791879" y="5839870"/>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ounded Rectangle 144"/>
            <p:cNvSpPr/>
            <p:nvPr/>
          </p:nvSpPr>
          <p:spPr bwMode="auto">
            <a:xfrm>
              <a:off x="10755601"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ounded Rectangle 145"/>
            <p:cNvSpPr/>
            <p:nvPr/>
          </p:nvSpPr>
          <p:spPr bwMode="auto">
            <a:xfrm>
              <a:off x="11270009" y="634964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ounded Rectangle 146"/>
            <p:cNvSpPr/>
            <p:nvPr/>
          </p:nvSpPr>
          <p:spPr bwMode="auto">
            <a:xfrm>
              <a:off x="11784416" y="6349645"/>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ounded Rectangle 147"/>
            <p:cNvSpPr/>
            <p:nvPr/>
          </p:nvSpPr>
          <p:spPr bwMode="auto">
            <a:xfrm>
              <a:off x="10777013" y="232303"/>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ounded Rectangle 148"/>
            <p:cNvSpPr/>
            <p:nvPr/>
          </p:nvSpPr>
          <p:spPr bwMode="auto">
            <a:xfrm>
              <a:off x="11291420"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ounded Rectangle 149"/>
            <p:cNvSpPr/>
            <p:nvPr/>
          </p:nvSpPr>
          <p:spPr bwMode="auto">
            <a:xfrm>
              <a:off x="11805827" y="23230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ounded Rectangle 150"/>
            <p:cNvSpPr/>
            <p:nvPr/>
          </p:nvSpPr>
          <p:spPr bwMode="auto">
            <a:xfrm>
              <a:off x="10777013" y="742082"/>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Rounded Rectangle 151"/>
            <p:cNvSpPr/>
            <p:nvPr/>
          </p:nvSpPr>
          <p:spPr bwMode="auto">
            <a:xfrm>
              <a:off x="11291420"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ounded Rectangle 152"/>
            <p:cNvSpPr/>
            <p:nvPr/>
          </p:nvSpPr>
          <p:spPr bwMode="auto">
            <a:xfrm>
              <a:off x="11805827" y="742081"/>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a:off x="10769548" y="125185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ounded Rectangle 154"/>
            <p:cNvSpPr/>
            <p:nvPr/>
          </p:nvSpPr>
          <p:spPr bwMode="auto">
            <a:xfrm>
              <a:off x="11283956" y="1251857"/>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155"/>
            <p:cNvSpPr/>
            <p:nvPr/>
          </p:nvSpPr>
          <p:spPr bwMode="auto">
            <a:xfrm>
              <a:off x="11798363" y="1251856"/>
              <a:ext cx="424216" cy="424216"/>
            </a:xfrm>
            <a:prstGeom prst="roundRect">
              <a:avLst>
                <a:gd name="adj" fmla="val 0"/>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73102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9">
                                            <p:txEl>
                                              <p:pRg st="0" end="0"/>
                                            </p:txEl>
                                          </p:spTgt>
                                        </p:tgtEl>
                                        <p:attrNameLst>
                                          <p:attrName>style.visibility</p:attrName>
                                        </p:attrNameLst>
                                      </p:cBhvr>
                                      <p:to>
                                        <p:strVal val="visible"/>
                                      </p:to>
                                    </p:set>
                                    <p:animEffect transition="in" filter="fade">
                                      <p:cBhvr>
                                        <p:cTn id="7" dur="500"/>
                                        <p:tgtEl>
                                          <p:spTgt spid="6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
                                        <p:tgtEl>
                                          <p:spTgt spid="20"/>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
                                        <p:tgtEl>
                                          <p:spTgt spid="21"/>
                                        </p:tgtEl>
                                      </p:cBhvr>
                                    </p:animEffect>
                                  </p:childTnLst>
                                </p:cTn>
                              </p:par>
                            </p:childTnLst>
                          </p:cTn>
                        </p:par>
                        <p:par>
                          <p:cTn id="16" fill="hold">
                            <p:stCondLst>
                              <p:cond delay="7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
                                        <p:tgtEl>
                                          <p:spTgt spid="22"/>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
                                        <p:tgtEl>
                                          <p:spTgt spid="23"/>
                                        </p:tgtEl>
                                      </p:cBhvr>
                                    </p:animEffect>
                                  </p:childTnLst>
                                </p:cTn>
                              </p:par>
                            </p:childTnLst>
                          </p:cTn>
                        </p:par>
                        <p:par>
                          <p:cTn id="24" fill="hold">
                            <p:stCondLst>
                              <p:cond delay="900"/>
                            </p:stCondLst>
                            <p:childTnLst>
                              <p:par>
                                <p:cTn id="25" presetID="10"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
                                        <p:tgtEl>
                                          <p:spTgt spid="24"/>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
                                        <p:tgtEl>
                                          <p:spTgt spid="36"/>
                                        </p:tgtEl>
                                      </p:cBhvr>
                                    </p:animEffect>
                                  </p:childTnLst>
                                </p:cTn>
                              </p:par>
                            </p:childTnLst>
                          </p:cTn>
                        </p:par>
                        <p:par>
                          <p:cTn id="32" fill="hold">
                            <p:stCondLst>
                              <p:cond delay="1100"/>
                            </p:stCondLst>
                            <p:childTnLst>
                              <p:par>
                                <p:cTn id="33" presetID="10" presetClass="entr" presetSubtype="0"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100"/>
                                        <p:tgtEl>
                                          <p:spTgt spid="37"/>
                                        </p:tgtEl>
                                      </p:cBhvr>
                                    </p:animEffect>
                                  </p:childTnLst>
                                </p:cTn>
                              </p:par>
                            </p:childTnLst>
                          </p:cTn>
                        </p:par>
                        <p:par>
                          <p:cTn id="36" fill="hold">
                            <p:stCondLst>
                              <p:cond delay="1200"/>
                            </p:stCondLst>
                            <p:childTnLst>
                              <p:par>
                                <p:cTn id="37" presetID="10" presetClass="entr" presetSubtype="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1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9">
                                            <p:txEl>
                                              <p:pRg st="2" end="2"/>
                                            </p:txEl>
                                          </p:spTgt>
                                        </p:tgtEl>
                                        <p:attrNameLst>
                                          <p:attrName>style.visibility</p:attrName>
                                        </p:attrNameLst>
                                      </p:cBhvr>
                                      <p:to>
                                        <p:strVal val="visible"/>
                                      </p:to>
                                    </p:set>
                                    <p:animEffect transition="in" filter="fade">
                                      <p:cBhvr>
                                        <p:cTn id="44" dur="500"/>
                                        <p:tgtEl>
                                          <p:spTgt spid="69">
                                            <p:txEl>
                                              <p:pRg st="2" end="2"/>
                                            </p:txEl>
                                          </p:spTgt>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100"/>
                                        <p:tgtEl>
                                          <p:spTgt spid="3"/>
                                        </p:tgtEl>
                                      </p:cBhvr>
                                    </p:animEffect>
                                  </p:childTnLst>
                                </p:cTn>
                              </p:par>
                            </p:childTnLst>
                          </p:cTn>
                        </p:par>
                        <p:par>
                          <p:cTn id="49" fill="hold">
                            <p:stCondLst>
                              <p:cond delay="600"/>
                            </p:stCondLst>
                            <p:childTnLst>
                              <p:par>
                                <p:cTn id="50" presetID="10"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100"/>
                                        <p:tgtEl>
                                          <p:spTgt spid="4"/>
                                        </p:tgtEl>
                                      </p:cBhvr>
                                    </p:animEffect>
                                  </p:childTnLst>
                                </p:cTn>
                              </p:par>
                            </p:childTnLst>
                          </p:cTn>
                        </p:par>
                        <p:par>
                          <p:cTn id="53" fill="hold">
                            <p:stCondLst>
                              <p:cond delay="700"/>
                            </p:stCondLst>
                            <p:childTnLst>
                              <p:par>
                                <p:cTn id="54" presetID="10" presetClass="entr" presetSubtype="0" fill="hold" grpId="0"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100"/>
                                        <p:tgtEl>
                                          <p:spTgt spid="5"/>
                                        </p:tgtEl>
                                      </p:cBhvr>
                                    </p:animEffect>
                                  </p:childTnLst>
                                </p:cTn>
                              </p:par>
                            </p:childTnLst>
                          </p:cTn>
                        </p:par>
                        <p:par>
                          <p:cTn id="57" fill="hold">
                            <p:stCondLst>
                              <p:cond delay="800"/>
                            </p:stCondLst>
                            <p:childTnLst>
                              <p:par>
                                <p:cTn id="58" presetID="10" presetClass="entr" presetSubtype="0"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100"/>
                                        <p:tgtEl>
                                          <p:spTgt spid="12"/>
                                        </p:tgtEl>
                                      </p:cBhvr>
                                    </p:animEffect>
                                  </p:childTnLst>
                                </p:cTn>
                              </p:par>
                            </p:childTnLst>
                          </p:cTn>
                        </p:par>
                        <p:par>
                          <p:cTn id="61" fill="hold">
                            <p:stCondLst>
                              <p:cond delay="900"/>
                            </p:stCondLst>
                            <p:childTnLst>
                              <p:par>
                                <p:cTn id="62" presetID="10" presetClass="entr" presetSubtype="0"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1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9">
                                            <p:txEl>
                                              <p:pRg st="4" end="4"/>
                                            </p:txEl>
                                          </p:spTgt>
                                        </p:tgtEl>
                                        <p:attrNameLst>
                                          <p:attrName>style.visibility</p:attrName>
                                        </p:attrNameLst>
                                      </p:cBhvr>
                                      <p:to>
                                        <p:strVal val="visible"/>
                                      </p:to>
                                    </p:set>
                                    <p:animEffect transition="in" filter="fade">
                                      <p:cBhvr>
                                        <p:cTn id="69" dur="500"/>
                                        <p:tgtEl>
                                          <p:spTgt spid="69">
                                            <p:txEl>
                                              <p:pRg st="4" end="4"/>
                                            </p:txEl>
                                          </p:spTgt>
                                        </p:tgtEl>
                                      </p:cBhvr>
                                    </p:animEffect>
                                  </p:childTnLst>
                                </p:cTn>
                              </p:par>
                              <p:par>
                                <p:cTn id="70" presetID="22" presetClass="entr" presetSubtype="8" fill="hold" nodeType="withEffect">
                                  <p:stCondLst>
                                    <p:cond delay="500"/>
                                  </p:stCondLst>
                                  <p:childTnLst>
                                    <p:set>
                                      <p:cBhvr>
                                        <p:cTn id="71" dur="1" fill="hold">
                                          <p:stCondLst>
                                            <p:cond delay="0"/>
                                          </p:stCondLst>
                                        </p:cTn>
                                        <p:tgtEl>
                                          <p:spTgt spid="157"/>
                                        </p:tgtEl>
                                        <p:attrNameLst>
                                          <p:attrName>style.visibility</p:attrName>
                                        </p:attrNameLst>
                                      </p:cBhvr>
                                      <p:to>
                                        <p:strVal val="visible"/>
                                      </p:to>
                                    </p:set>
                                    <p:animEffect transition="in" filter="wipe(left)">
                                      <p:cBhvr>
                                        <p:cTn id="72" dur="2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2" grpId="0" animBg="1"/>
      <p:bldP spid="13" grpId="0" animBg="1"/>
      <p:bldP spid="20" grpId="0" animBg="1"/>
      <p:bldP spid="21" grpId="0" animBg="1"/>
      <p:bldP spid="22" grpId="0" animBg="1"/>
      <p:bldP spid="23" grpId="0" animBg="1"/>
      <p:bldP spid="24" grpId="0" animBg="1"/>
      <p:bldP spid="36" grpId="0" animBg="1"/>
      <p:bldP spid="37" grpId="0" animBg="1"/>
      <p:bldP spid="38" grpId="0" animBg="1"/>
      <p:bldP spid="6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30193" y="1292853"/>
            <a:ext cx="12252385" cy="13097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p:cNvSpPr/>
          <p:nvPr/>
        </p:nvSpPr>
        <p:spPr bwMode="auto">
          <a:xfrm>
            <a:off x="-30193" y="2709870"/>
            <a:ext cx="12252385" cy="13097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p:cNvSpPr/>
          <p:nvPr/>
        </p:nvSpPr>
        <p:spPr bwMode="auto">
          <a:xfrm>
            <a:off x="-30193" y="4112616"/>
            <a:ext cx="12252385" cy="13097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p:cNvSpPr/>
          <p:nvPr/>
        </p:nvSpPr>
        <p:spPr bwMode="auto">
          <a:xfrm>
            <a:off x="-30193" y="5543903"/>
            <a:ext cx="12252385" cy="13097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Freeform: Shape 74"/>
          <p:cNvSpPr/>
          <p:nvPr/>
        </p:nvSpPr>
        <p:spPr bwMode="auto">
          <a:xfrm>
            <a:off x="8140700" y="5030976"/>
            <a:ext cx="1828800" cy="669091"/>
          </a:xfrm>
          <a:custGeom>
            <a:avLst/>
            <a:gdLst>
              <a:gd name="connsiteX0" fmla="*/ 900684 w 1828800"/>
              <a:gd name="connsiteY0" fmla="*/ 0 h 685800"/>
              <a:gd name="connsiteX1" fmla="*/ 928116 w 1828800"/>
              <a:gd name="connsiteY1" fmla="*/ 0 h 685800"/>
              <a:gd name="connsiteX2" fmla="*/ 928116 w 1828800"/>
              <a:gd name="connsiteY2" fmla="*/ 457201 h 685800"/>
              <a:gd name="connsiteX3" fmla="*/ 1828800 w 1828800"/>
              <a:gd name="connsiteY3" fmla="*/ 457201 h 685800"/>
              <a:gd name="connsiteX4" fmla="*/ 1828800 w 1828800"/>
              <a:gd name="connsiteY4" fmla="*/ 685800 h 685800"/>
              <a:gd name="connsiteX5" fmla="*/ 1797688 w 1828800"/>
              <a:gd name="connsiteY5" fmla="*/ 685800 h 685800"/>
              <a:gd name="connsiteX6" fmla="*/ 1797688 w 1828800"/>
              <a:gd name="connsiteY6" fmla="*/ 488313 h 685800"/>
              <a:gd name="connsiteX7" fmla="*/ 31112 w 1828800"/>
              <a:gd name="connsiteY7" fmla="*/ 488313 h 685800"/>
              <a:gd name="connsiteX8" fmla="*/ 31112 w 1828800"/>
              <a:gd name="connsiteY8" fmla="*/ 685800 h 685800"/>
              <a:gd name="connsiteX9" fmla="*/ 0 w 1828800"/>
              <a:gd name="connsiteY9" fmla="*/ 685800 h 685800"/>
              <a:gd name="connsiteX10" fmla="*/ 0 w 1828800"/>
              <a:gd name="connsiteY10" fmla="*/ 457201 h 685800"/>
              <a:gd name="connsiteX11" fmla="*/ 900684 w 1828800"/>
              <a:gd name="connsiteY11" fmla="*/ 457201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8800" h="685800">
                <a:moveTo>
                  <a:pt x="900684" y="0"/>
                </a:moveTo>
                <a:lnTo>
                  <a:pt x="928116" y="0"/>
                </a:lnTo>
                <a:lnTo>
                  <a:pt x="928116" y="457201"/>
                </a:lnTo>
                <a:lnTo>
                  <a:pt x="1828800" y="457201"/>
                </a:lnTo>
                <a:lnTo>
                  <a:pt x="1828800" y="685800"/>
                </a:lnTo>
                <a:lnTo>
                  <a:pt x="1797688" y="685800"/>
                </a:lnTo>
                <a:lnTo>
                  <a:pt x="1797688" y="488313"/>
                </a:lnTo>
                <a:lnTo>
                  <a:pt x="31112" y="488313"/>
                </a:lnTo>
                <a:lnTo>
                  <a:pt x="31112" y="685800"/>
                </a:lnTo>
                <a:lnTo>
                  <a:pt x="0" y="685800"/>
                </a:lnTo>
                <a:lnTo>
                  <a:pt x="0" y="457201"/>
                </a:lnTo>
                <a:lnTo>
                  <a:pt x="900684" y="457201"/>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p:cNvSpPr/>
          <p:nvPr/>
        </p:nvSpPr>
        <p:spPr bwMode="auto">
          <a:xfrm>
            <a:off x="7294975" y="3808643"/>
            <a:ext cx="27432" cy="5486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p:cNvSpPr/>
          <p:nvPr/>
        </p:nvSpPr>
        <p:spPr bwMode="auto">
          <a:xfrm>
            <a:off x="9041384" y="3808643"/>
            <a:ext cx="27432" cy="5486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p:cNvSpPr/>
          <p:nvPr/>
        </p:nvSpPr>
        <p:spPr bwMode="auto">
          <a:xfrm>
            <a:off x="10791443" y="3808643"/>
            <a:ext cx="27432" cy="5486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p:cNvGrpSpPr/>
          <p:nvPr/>
        </p:nvGrpSpPr>
        <p:grpSpPr>
          <a:xfrm>
            <a:off x="6540500" y="4299289"/>
            <a:ext cx="5029200" cy="903479"/>
            <a:chOff x="6540500" y="3758985"/>
            <a:chExt cx="5029200" cy="903479"/>
          </a:xfrm>
        </p:grpSpPr>
        <p:sp>
          <p:nvSpPr>
            <p:cNvPr id="76" name="Rectangle 75"/>
            <p:cNvSpPr/>
            <p:nvPr/>
          </p:nvSpPr>
          <p:spPr bwMode="auto">
            <a:xfrm>
              <a:off x="6540500" y="3821216"/>
              <a:ext cx="5029200" cy="841248"/>
            </a:xfrm>
            <a:prstGeom prst="rect">
              <a:avLst/>
            </a:prstGeom>
            <a:solidFill>
              <a:schemeClr val="bg1"/>
            </a:solidFill>
            <a:ln w="28575">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p:cNvSpPr txBox="1"/>
            <p:nvPr/>
          </p:nvSpPr>
          <p:spPr>
            <a:xfrm>
              <a:off x="8531145" y="3758985"/>
              <a:ext cx="1051560" cy="189283"/>
            </a:xfrm>
            <a:prstGeom prst="rect">
              <a:avLst/>
            </a:prstGeom>
            <a:solidFill>
              <a:schemeClr val="bg1"/>
            </a:solidFill>
          </p:spPr>
          <p:txBody>
            <a:bodyPr wrap="square" lIns="18288" tIns="18288" rIns="18288" bIns="18288"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30" normalizeH="0" baseline="0" noProof="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Developers</a:t>
              </a:r>
            </a:p>
          </p:txBody>
        </p:sp>
      </p:grpSp>
      <p:grpSp>
        <p:nvGrpSpPr>
          <p:cNvPr id="8" name="Group 7"/>
          <p:cNvGrpSpPr/>
          <p:nvPr/>
        </p:nvGrpSpPr>
        <p:grpSpPr>
          <a:xfrm>
            <a:off x="6540500" y="2908906"/>
            <a:ext cx="5029200" cy="911644"/>
            <a:chOff x="6540500" y="2302443"/>
            <a:chExt cx="5029200" cy="911644"/>
          </a:xfrm>
        </p:grpSpPr>
        <p:sp>
          <p:nvSpPr>
            <p:cNvPr id="85" name="Frame 84"/>
            <p:cNvSpPr/>
            <p:nvPr/>
          </p:nvSpPr>
          <p:spPr bwMode="auto">
            <a:xfrm>
              <a:off x="6540500" y="2373215"/>
              <a:ext cx="5029200" cy="840872"/>
            </a:xfrm>
            <a:prstGeom prst="frame">
              <a:avLst>
                <a:gd name="adj1" fmla="val 2722"/>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TextBox 85"/>
            <p:cNvSpPr txBox="1"/>
            <p:nvPr/>
          </p:nvSpPr>
          <p:spPr>
            <a:xfrm>
              <a:off x="8529320" y="2302443"/>
              <a:ext cx="1051560" cy="189283"/>
            </a:xfrm>
            <a:prstGeom prst="rect">
              <a:avLst/>
            </a:prstGeom>
            <a:solidFill>
              <a:schemeClr val="bg1"/>
            </a:solidFill>
          </p:spPr>
          <p:txBody>
            <a:bodyPr wrap="square" lIns="18288" tIns="18288" rIns="18288" bIns="18288"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30" normalizeH="0" baseline="0" noProof="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Power users</a:t>
              </a:r>
            </a:p>
          </p:txBody>
        </p:sp>
      </p:grpSp>
      <p:sp>
        <p:nvSpPr>
          <p:cNvPr id="45" name="TextBox 44"/>
          <p:cNvSpPr txBox="1"/>
          <p:nvPr/>
        </p:nvSpPr>
        <p:spPr>
          <a:xfrm>
            <a:off x="602049" y="1555467"/>
            <a:ext cx="4471431" cy="784489"/>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Build modern business apps—fast</a:t>
            </a:r>
            <a:br>
              <a:rPr kumimoji="0" lang="en-US" sz="1372" b="1" i="0" u="none" strike="noStrike" kern="0" cap="none" spc="0" normalizeH="0" baseline="0" noProof="0">
                <a:ln>
                  <a:noFill/>
                </a:ln>
                <a:solidFill>
                  <a:sysClr val="windowText" lastClr="000000"/>
                </a:solidFill>
                <a:effectLst/>
                <a:uLnTx/>
                <a:uFillTx/>
                <a:latin typeface="Segoe UI"/>
                <a:ea typeface="+mn-ea"/>
                <a:cs typeface="+mn-cs"/>
              </a:rPr>
            </a:br>
            <a:r>
              <a:rPr kumimoji="0" lang="en-US" sz="1372" b="0" i="0" u="none" strike="noStrike" kern="0" cap="none" spc="0" normalizeH="0" baseline="0" noProof="0">
                <a:ln>
                  <a:noFill/>
                </a:ln>
                <a:solidFill>
                  <a:sysClr val="windowText" lastClr="000000"/>
                </a:solidFill>
                <a:effectLst/>
                <a:uLnTx/>
                <a:uFillTx/>
                <a:latin typeface="Segoe UI"/>
                <a:ea typeface="+mn-ea"/>
                <a:cs typeface="+mn-cs"/>
              </a:rPr>
              <a:t>Compose analytics, user experiences, and automation using an integrated set of services from Microsoft.</a:t>
            </a:r>
          </a:p>
        </p:txBody>
      </p:sp>
      <p:sp>
        <p:nvSpPr>
          <p:cNvPr id="15" name="TextBox 14"/>
          <p:cNvSpPr txBox="1"/>
          <p:nvPr/>
        </p:nvSpPr>
        <p:spPr>
          <a:xfrm>
            <a:off x="602049" y="4375230"/>
            <a:ext cx="4579551" cy="786241"/>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Enable professional developers to extend</a:t>
            </a:r>
            <a:br>
              <a:rPr kumimoji="0" lang="en-US" sz="1372" b="1" i="0" u="none" strike="noStrike" kern="0" cap="none" spc="0" normalizeH="0" baseline="0" noProof="0">
                <a:ln>
                  <a:noFill/>
                </a:ln>
                <a:solidFill>
                  <a:sysClr val="windowText" lastClr="000000"/>
                </a:solidFill>
                <a:effectLst/>
                <a:uLnTx/>
                <a:uFillTx/>
                <a:latin typeface="Segoe UI"/>
                <a:ea typeface="+mn-ea"/>
                <a:cs typeface="+mn-cs"/>
              </a:rPr>
            </a:br>
            <a:r>
              <a:rPr kumimoji="0" lang="en-US" sz="1372" b="0" i="0" u="none" strike="noStrike" kern="0" cap="none" spc="0" normalizeH="0" baseline="0" noProof="0">
                <a:ln>
                  <a:noFill/>
                </a:ln>
                <a:solidFill>
                  <a:sysClr val="windowText" lastClr="000000"/>
                </a:solidFill>
                <a:effectLst/>
                <a:uLnTx/>
                <a:uFillTx/>
                <a:latin typeface="Segoe UI"/>
                <a:ea typeface="+mn-ea"/>
                <a:cs typeface="+mn-cs"/>
              </a:rPr>
              <a:t>Leverage Azure platform services to provide capabilities and components for power users.</a:t>
            </a:r>
          </a:p>
        </p:txBody>
      </p:sp>
      <p:sp>
        <p:nvSpPr>
          <p:cNvPr id="2" name="Title 1"/>
          <p:cNvSpPr>
            <a:spLocks noGrp="1"/>
          </p:cNvSpPr>
          <p:nvPr>
            <p:ph type="title"/>
          </p:nvPr>
        </p:nvSpPr>
        <p:spPr/>
        <p:txBody>
          <a:bodyPr/>
          <a:lstStyle/>
          <a:p>
            <a:r>
              <a:rPr lang="en-US"/>
              <a:t>Business Application PaaS (</a:t>
            </a:r>
            <a:r>
              <a:rPr lang="en-US" err="1"/>
              <a:t>aPaaS</a:t>
            </a:r>
            <a:r>
              <a:rPr lang="en-US"/>
              <a:t>) Layer</a:t>
            </a:r>
          </a:p>
        </p:txBody>
      </p:sp>
      <p:sp>
        <p:nvSpPr>
          <p:cNvPr id="12" name="TextBox 11"/>
          <p:cNvSpPr txBox="1"/>
          <p:nvPr/>
        </p:nvSpPr>
        <p:spPr>
          <a:xfrm>
            <a:off x="602048" y="2971608"/>
            <a:ext cx="4863405" cy="786241"/>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Empower line of business (citizen developers)</a:t>
            </a:r>
            <a:br>
              <a:rPr kumimoji="0" lang="en-US" sz="1372" b="1" i="0" u="none" strike="noStrike" kern="0" cap="none" spc="0" normalizeH="0" baseline="0" noProof="0">
                <a:ln>
                  <a:noFill/>
                </a:ln>
                <a:solidFill>
                  <a:sysClr val="windowText" lastClr="000000"/>
                </a:solidFill>
                <a:effectLst/>
                <a:uLnTx/>
                <a:uFillTx/>
                <a:latin typeface="Segoe UI"/>
                <a:ea typeface="+mn-ea"/>
                <a:cs typeface="+mn-cs"/>
              </a:rPr>
            </a:br>
            <a:r>
              <a:rPr kumimoji="0" lang="en-US" sz="1372" b="0" i="0" u="none" strike="noStrike" kern="0" cap="none" spc="0" normalizeH="0" baseline="0" noProof="0">
                <a:ln>
                  <a:noFill/>
                </a:ln>
                <a:solidFill>
                  <a:sysClr val="windowText" lastClr="000000"/>
                </a:solidFill>
                <a:effectLst/>
                <a:uLnTx/>
                <a:uFillTx/>
                <a:latin typeface="Segoe UI"/>
                <a:ea typeface="+mn-ea"/>
                <a:cs typeface="+mn-cs"/>
              </a:rPr>
              <a:t>Help power users who understand their business needs best build solutions quickly without writing code.</a:t>
            </a:r>
          </a:p>
        </p:txBody>
      </p:sp>
      <p:grpSp>
        <p:nvGrpSpPr>
          <p:cNvPr id="10" name="Group 9"/>
          <p:cNvGrpSpPr/>
          <p:nvPr/>
        </p:nvGrpSpPr>
        <p:grpSpPr>
          <a:xfrm>
            <a:off x="7313180" y="5815409"/>
            <a:ext cx="1679740" cy="807984"/>
            <a:chOff x="7313180" y="5673898"/>
            <a:chExt cx="1679740" cy="807984"/>
          </a:xfrm>
        </p:grpSpPr>
        <p:pic>
          <p:nvPicPr>
            <p:cNvPr id="6" name="Picture 5"/>
            <p:cNvPicPr>
              <a:picLocks noChangeAspect="1"/>
            </p:cNvPicPr>
            <p:nvPr/>
          </p:nvPicPr>
          <p:blipFill>
            <a:blip r:embed="rId3">
              <a:duotone>
                <a:schemeClr val="accent1">
                  <a:shade val="45000"/>
                  <a:satMod val="135000"/>
                </a:schemeClr>
                <a:prstClr val="white"/>
              </a:duotone>
            </a:blip>
            <a:stretch>
              <a:fillRect/>
            </a:stretch>
          </p:blipFill>
          <p:spPr>
            <a:xfrm>
              <a:off x="8017066" y="5673898"/>
              <a:ext cx="281027" cy="372902"/>
            </a:xfrm>
            <a:prstGeom prst="rect">
              <a:avLst/>
            </a:prstGeom>
          </p:spPr>
        </p:pic>
        <p:sp>
          <p:nvSpPr>
            <p:cNvPr id="19" name="TextBox 18"/>
            <p:cNvSpPr txBox="1"/>
            <p:nvPr/>
          </p:nvSpPr>
          <p:spPr>
            <a:xfrm>
              <a:off x="7313180" y="6046800"/>
              <a:ext cx="1679740" cy="43508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Common Data Service</a:t>
              </a:r>
            </a:p>
          </p:txBody>
        </p:sp>
      </p:grpSp>
      <p:grpSp>
        <p:nvGrpSpPr>
          <p:cNvPr id="11" name="Group 10"/>
          <p:cNvGrpSpPr/>
          <p:nvPr/>
        </p:nvGrpSpPr>
        <p:grpSpPr>
          <a:xfrm>
            <a:off x="9091981" y="5810395"/>
            <a:ext cx="1719816" cy="812998"/>
            <a:chOff x="9091981" y="5668884"/>
            <a:chExt cx="1719816" cy="812998"/>
          </a:xfrm>
        </p:grpSpPr>
        <p:pic>
          <p:nvPicPr>
            <p:cNvPr id="4" name="Picture 3"/>
            <p:cNvPicPr>
              <a:picLocks noChangeAspect="1"/>
            </p:cNvPicPr>
            <p:nvPr/>
          </p:nvPicPr>
          <p:blipFill>
            <a:blip r:embed="rId4">
              <a:duotone>
                <a:schemeClr val="accent1">
                  <a:shade val="45000"/>
                  <a:satMod val="135000"/>
                </a:schemeClr>
                <a:prstClr val="white"/>
              </a:duotone>
            </a:blip>
            <a:stretch>
              <a:fillRect/>
            </a:stretch>
          </p:blipFill>
          <p:spPr>
            <a:xfrm>
              <a:off x="9782479" y="5668884"/>
              <a:ext cx="340657" cy="377917"/>
            </a:xfrm>
            <a:prstGeom prst="rect">
              <a:avLst/>
            </a:prstGeom>
          </p:spPr>
        </p:pic>
        <p:sp>
          <p:nvSpPr>
            <p:cNvPr id="20" name="TextBox 19"/>
            <p:cNvSpPr txBox="1"/>
            <p:nvPr/>
          </p:nvSpPr>
          <p:spPr>
            <a:xfrm>
              <a:off x="9091981" y="6053725"/>
              <a:ext cx="1719816" cy="428157"/>
            </a:xfrm>
            <a:prstGeom prst="rect">
              <a:avLst/>
            </a:prstGeom>
            <a:noFill/>
          </p:spPr>
          <p:txBody>
            <a:bodyPr wrap="none" lIns="179285" tIns="143428" rIns="179285" bIns="143428"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Connectors &amp; Gateways</a:t>
              </a:r>
            </a:p>
          </p:txBody>
        </p:sp>
      </p:grpSp>
      <p:sp>
        <p:nvSpPr>
          <p:cNvPr id="43" name="TextBox 42"/>
          <p:cNvSpPr txBox="1"/>
          <p:nvPr/>
        </p:nvSpPr>
        <p:spPr>
          <a:xfrm>
            <a:off x="602049" y="5700067"/>
            <a:ext cx="5857428" cy="997389"/>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Connect to data across apps and platforms</a:t>
            </a:r>
            <a:br>
              <a:rPr kumimoji="0" lang="en-US" sz="1372" b="1" i="0" u="none" strike="noStrike" kern="0" cap="none" spc="0" normalizeH="0" baseline="0" noProof="0">
                <a:ln>
                  <a:noFill/>
                </a:ln>
                <a:solidFill>
                  <a:sysClr val="windowText" lastClr="000000"/>
                </a:solidFill>
                <a:effectLst/>
                <a:uLnTx/>
                <a:uFillTx/>
                <a:latin typeface="Segoe UI"/>
                <a:ea typeface="+mn-ea"/>
                <a:cs typeface="+mn-cs"/>
              </a:rPr>
            </a:br>
            <a:r>
              <a:rPr kumimoji="0" lang="en-US" sz="1372" b="0" i="0" u="none" strike="noStrike" kern="0" cap="none" spc="0" normalizeH="0" baseline="0" noProof="0">
                <a:ln>
                  <a:noFill/>
                </a:ln>
                <a:solidFill>
                  <a:sysClr val="windowText" lastClr="000000"/>
                </a:solidFill>
                <a:effectLst/>
                <a:uLnTx/>
                <a:uFillTx/>
                <a:latin typeface="Segoe UI"/>
                <a:ea typeface="+mn-ea"/>
                <a:cs typeface="+mn-cs"/>
              </a:rPr>
              <a:t>Get more value from your data, whether you use </a:t>
            </a:r>
            <a:br>
              <a:rPr kumimoji="0" lang="en-US" sz="1372" b="0" i="0" u="none" strike="noStrike" kern="0" cap="none" spc="0" normalizeH="0" baseline="0" noProof="0">
                <a:ln>
                  <a:noFill/>
                </a:ln>
                <a:solidFill>
                  <a:sysClr val="windowText" lastClr="000000"/>
                </a:solidFill>
                <a:effectLst/>
                <a:uLnTx/>
                <a:uFillTx/>
                <a:latin typeface="Segoe UI"/>
                <a:ea typeface="+mn-ea"/>
                <a:cs typeface="+mn-cs"/>
              </a:rPr>
            </a:br>
            <a:r>
              <a:rPr kumimoji="0" lang="en-US" sz="1372" b="0" i="0" u="none" strike="noStrike" kern="0" cap="none" spc="0" normalizeH="0" baseline="0" noProof="0">
                <a:ln>
                  <a:noFill/>
                </a:ln>
                <a:solidFill>
                  <a:sysClr val="windowText" lastClr="000000"/>
                </a:solidFill>
                <a:effectLst/>
                <a:uLnTx/>
                <a:uFillTx/>
                <a:latin typeface="Segoe UI"/>
                <a:ea typeface="+mn-ea"/>
                <a:cs typeface="+mn-cs"/>
              </a:rPr>
              <a:t>the Common Data Service or integrate your app with </a:t>
            </a:r>
            <a:br>
              <a:rPr kumimoji="0" lang="en-US" sz="1372" b="0" i="0" u="none" strike="noStrike" kern="0" cap="none" spc="0" normalizeH="0" baseline="0" noProof="0">
                <a:ln>
                  <a:noFill/>
                </a:ln>
                <a:solidFill>
                  <a:sysClr val="windowText" lastClr="000000"/>
                </a:solidFill>
                <a:effectLst/>
                <a:uLnTx/>
                <a:uFillTx/>
                <a:latin typeface="Segoe UI"/>
                <a:ea typeface="+mn-ea"/>
                <a:cs typeface="+mn-cs"/>
              </a:rPr>
            </a:br>
            <a:r>
              <a:rPr kumimoji="0" lang="en-US" sz="1372" b="0" i="0" u="none" strike="noStrike" kern="0" cap="none" spc="0" normalizeH="0" baseline="0" noProof="0">
                <a:ln>
                  <a:noFill/>
                </a:ln>
                <a:solidFill>
                  <a:sysClr val="windowText" lastClr="000000"/>
                </a:solidFill>
                <a:effectLst/>
                <a:uLnTx/>
                <a:uFillTx/>
                <a:latin typeface="Segoe UI"/>
                <a:ea typeface="+mn-ea"/>
                <a:cs typeface="+mn-cs"/>
              </a:rPr>
              <a:t>existing systems and services.</a:t>
            </a:r>
          </a:p>
        </p:txBody>
      </p:sp>
      <p:sp>
        <p:nvSpPr>
          <p:cNvPr id="87" name="Freeform: Shape 86"/>
          <p:cNvSpPr/>
          <p:nvPr/>
        </p:nvSpPr>
        <p:spPr bwMode="auto">
          <a:xfrm>
            <a:off x="7294974" y="1674713"/>
            <a:ext cx="3523901" cy="600550"/>
          </a:xfrm>
          <a:custGeom>
            <a:avLst/>
            <a:gdLst>
              <a:gd name="connsiteX0" fmla="*/ 1815084 w 3657600"/>
              <a:gd name="connsiteY0" fmla="*/ 0 h 685800"/>
              <a:gd name="connsiteX1" fmla="*/ 1842516 w 3657600"/>
              <a:gd name="connsiteY1" fmla="*/ 0 h 685800"/>
              <a:gd name="connsiteX2" fmla="*/ 1842516 w 3657600"/>
              <a:gd name="connsiteY2" fmla="*/ 457200 h 685800"/>
              <a:gd name="connsiteX3" fmla="*/ 3657600 w 3657600"/>
              <a:gd name="connsiteY3" fmla="*/ 457200 h 685800"/>
              <a:gd name="connsiteX4" fmla="*/ 3657600 w 3657600"/>
              <a:gd name="connsiteY4" fmla="*/ 685799 h 685800"/>
              <a:gd name="connsiteX5" fmla="*/ 3626488 w 3657600"/>
              <a:gd name="connsiteY5" fmla="*/ 685799 h 685800"/>
              <a:gd name="connsiteX6" fmla="*/ 3626488 w 3657600"/>
              <a:gd name="connsiteY6" fmla="*/ 488312 h 685800"/>
              <a:gd name="connsiteX7" fmla="*/ 1842516 w 3657600"/>
              <a:gd name="connsiteY7" fmla="*/ 488312 h 685800"/>
              <a:gd name="connsiteX8" fmla="*/ 1842516 w 3657600"/>
              <a:gd name="connsiteY8" fmla="*/ 685800 h 685800"/>
              <a:gd name="connsiteX9" fmla="*/ 1815084 w 3657600"/>
              <a:gd name="connsiteY9" fmla="*/ 685800 h 685800"/>
              <a:gd name="connsiteX10" fmla="*/ 1815084 w 3657600"/>
              <a:gd name="connsiteY10" fmla="*/ 488312 h 685800"/>
              <a:gd name="connsiteX11" fmla="*/ 31112 w 3657600"/>
              <a:gd name="connsiteY11" fmla="*/ 488312 h 685800"/>
              <a:gd name="connsiteX12" fmla="*/ 31112 w 3657600"/>
              <a:gd name="connsiteY12" fmla="*/ 685799 h 685800"/>
              <a:gd name="connsiteX13" fmla="*/ 0 w 3657600"/>
              <a:gd name="connsiteY13" fmla="*/ 685799 h 685800"/>
              <a:gd name="connsiteX14" fmla="*/ 0 w 3657600"/>
              <a:gd name="connsiteY14" fmla="*/ 457200 h 685800"/>
              <a:gd name="connsiteX15" fmla="*/ 1815084 w 3657600"/>
              <a:gd name="connsiteY15" fmla="*/ 4572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685800">
                <a:moveTo>
                  <a:pt x="1815084" y="0"/>
                </a:moveTo>
                <a:lnTo>
                  <a:pt x="1842516" y="0"/>
                </a:lnTo>
                <a:lnTo>
                  <a:pt x="1842516" y="457200"/>
                </a:lnTo>
                <a:lnTo>
                  <a:pt x="3657600" y="457200"/>
                </a:lnTo>
                <a:lnTo>
                  <a:pt x="3657600" y="685799"/>
                </a:lnTo>
                <a:lnTo>
                  <a:pt x="3626488" y="685799"/>
                </a:lnTo>
                <a:lnTo>
                  <a:pt x="3626488" y="488312"/>
                </a:lnTo>
                <a:lnTo>
                  <a:pt x="1842516" y="488312"/>
                </a:lnTo>
                <a:lnTo>
                  <a:pt x="1842516" y="685800"/>
                </a:lnTo>
                <a:lnTo>
                  <a:pt x="1815084" y="685800"/>
                </a:lnTo>
                <a:lnTo>
                  <a:pt x="1815084" y="488312"/>
                </a:lnTo>
                <a:lnTo>
                  <a:pt x="31112" y="488312"/>
                </a:lnTo>
                <a:lnTo>
                  <a:pt x="31112" y="685799"/>
                </a:lnTo>
                <a:lnTo>
                  <a:pt x="0" y="685799"/>
                </a:lnTo>
                <a:lnTo>
                  <a:pt x="0" y="457200"/>
                </a:lnTo>
                <a:lnTo>
                  <a:pt x="1815084" y="45720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TextBox 87"/>
          <p:cNvSpPr txBox="1"/>
          <p:nvPr/>
        </p:nvSpPr>
        <p:spPr>
          <a:xfrm>
            <a:off x="8472488" y="2248027"/>
            <a:ext cx="1165225" cy="33701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30" normalizeH="0" baseline="0" noProof="0">
                <a:ln>
                  <a:noFill/>
                </a:ln>
                <a:solidFill>
                  <a:srgbClr val="0655A4"/>
                </a:solidFill>
                <a:effectLst/>
                <a:uLnTx/>
                <a:uFillTx/>
                <a:latin typeface="Segoe UI Semibold" panose="020B0702040204020203" pitchFamily="34" charset="0"/>
                <a:ea typeface="+mn-ea"/>
                <a:cs typeface="Segoe UI Semibold" panose="020B0702040204020203" pitchFamily="34" charset="0"/>
              </a:rPr>
              <a:t>ACT</a:t>
            </a:r>
          </a:p>
        </p:txBody>
      </p:sp>
      <p:sp>
        <p:nvSpPr>
          <p:cNvPr id="89" name="TextBox 88"/>
          <p:cNvSpPr txBox="1"/>
          <p:nvPr/>
        </p:nvSpPr>
        <p:spPr>
          <a:xfrm>
            <a:off x="10093960" y="2248027"/>
            <a:ext cx="1422398" cy="33701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30" normalizeH="0" baseline="0" noProof="0">
                <a:ln>
                  <a:noFill/>
                </a:ln>
                <a:solidFill>
                  <a:srgbClr val="0655A4"/>
                </a:solidFill>
                <a:effectLst/>
                <a:uLnTx/>
                <a:uFillTx/>
                <a:latin typeface="Segoe UI Semibold" panose="020B0702040204020203" pitchFamily="34" charset="0"/>
                <a:ea typeface="+mn-ea"/>
                <a:cs typeface="Segoe UI Semibold" panose="020B0702040204020203" pitchFamily="34" charset="0"/>
              </a:rPr>
              <a:t>AUTOMATE</a:t>
            </a:r>
          </a:p>
        </p:txBody>
      </p:sp>
      <p:sp>
        <p:nvSpPr>
          <p:cNvPr id="90" name="TextBox 89"/>
          <p:cNvSpPr txBox="1"/>
          <p:nvPr/>
        </p:nvSpPr>
        <p:spPr>
          <a:xfrm>
            <a:off x="6597492" y="2248027"/>
            <a:ext cx="1422398" cy="33701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30" normalizeH="0" baseline="0" noProof="0">
                <a:ln>
                  <a:noFill/>
                </a:ln>
                <a:solidFill>
                  <a:srgbClr val="0655A4"/>
                </a:solidFill>
                <a:effectLst/>
                <a:uLnTx/>
                <a:uFillTx/>
                <a:latin typeface="Segoe UI Semibold" panose="020B0702040204020203" pitchFamily="34" charset="0"/>
                <a:ea typeface="+mn-ea"/>
                <a:cs typeface="Segoe UI Semibold" panose="020B0702040204020203" pitchFamily="34" charset="0"/>
              </a:rPr>
              <a:t>MEASURE</a:t>
            </a:r>
          </a:p>
        </p:txBody>
      </p:sp>
      <p:grpSp>
        <p:nvGrpSpPr>
          <p:cNvPr id="5" name="Group 4"/>
          <p:cNvGrpSpPr/>
          <p:nvPr/>
        </p:nvGrpSpPr>
        <p:grpSpPr>
          <a:xfrm>
            <a:off x="8539037" y="3146095"/>
            <a:ext cx="1032127" cy="717890"/>
            <a:chOff x="8504263" y="2506508"/>
            <a:chExt cx="1032127" cy="717890"/>
          </a:xfrm>
        </p:grpSpPr>
        <p:pic>
          <p:nvPicPr>
            <p:cNvPr id="93" name="Picture 92"/>
            <p:cNvPicPr>
              <a:picLocks noChangeAspect="1"/>
            </p:cNvPicPr>
            <p:nvPr/>
          </p:nvPicPr>
          <p:blipFill>
            <a:blip r:embed="rId5">
              <a:duotone>
                <a:schemeClr val="accent1">
                  <a:shade val="45000"/>
                  <a:satMod val="135000"/>
                </a:schemeClr>
                <a:prstClr val="white"/>
              </a:duotone>
            </a:blip>
            <a:stretch>
              <a:fillRect/>
            </a:stretch>
          </p:blipFill>
          <p:spPr>
            <a:xfrm>
              <a:off x="8777545" y="2506508"/>
              <a:ext cx="485563" cy="404536"/>
            </a:xfrm>
            <a:prstGeom prst="rect">
              <a:avLst/>
            </a:prstGeom>
          </p:spPr>
        </p:pic>
        <p:sp>
          <p:nvSpPr>
            <p:cNvPr id="95" name="TextBox 94"/>
            <p:cNvSpPr txBox="1"/>
            <p:nvPr/>
          </p:nvSpPr>
          <p:spPr>
            <a:xfrm>
              <a:off x="8504263" y="2789316"/>
              <a:ext cx="1032127" cy="43508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PowerApps</a:t>
              </a:r>
            </a:p>
          </p:txBody>
        </p:sp>
      </p:grpSp>
      <p:grpSp>
        <p:nvGrpSpPr>
          <p:cNvPr id="3" name="Group 2"/>
          <p:cNvGrpSpPr/>
          <p:nvPr/>
        </p:nvGrpSpPr>
        <p:grpSpPr>
          <a:xfrm>
            <a:off x="6868770" y="3146095"/>
            <a:ext cx="879842" cy="694403"/>
            <a:chOff x="6776445" y="2506508"/>
            <a:chExt cx="879842" cy="694403"/>
          </a:xfrm>
        </p:grpSpPr>
        <p:pic>
          <p:nvPicPr>
            <p:cNvPr id="94" name="Picture 93"/>
            <p:cNvPicPr>
              <a:picLocks noChangeAspect="1"/>
            </p:cNvPicPr>
            <p:nvPr/>
          </p:nvPicPr>
          <p:blipFill>
            <a:blip r:embed="rId6">
              <a:duotone>
                <a:schemeClr val="accent1">
                  <a:shade val="45000"/>
                  <a:satMod val="135000"/>
                </a:schemeClr>
                <a:prstClr val="white"/>
              </a:duotone>
            </a:blip>
            <a:stretch>
              <a:fillRect/>
            </a:stretch>
          </p:blipFill>
          <p:spPr>
            <a:xfrm>
              <a:off x="6990070" y="2506508"/>
              <a:ext cx="452593" cy="323200"/>
            </a:xfrm>
            <a:prstGeom prst="rect">
              <a:avLst/>
            </a:prstGeom>
          </p:spPr>
        </p:pic>
        <p:sp>
          <p:nvSpPr>
            <p:cNvPr id="96" name="TextBox 95"/>
            <p:cNvSpPr txBox="1"/>
            <p:nvPr/>
          </p:nvSpPr>
          <p:spPr>
            <a:xfrm>
              <a:off x="6776445" y="2765829"/>
              <a:ext cx="879842" cy="43508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Power BI</a:t>
              </a:r>
            </a:p>
          </p:txBody>
        </p:sp>
      </p:grpSp>
      <p:grpSp>
        <p:nvGrpSpPr>
          <p:cNvPr id="7" name="Group 6"/>
          <p:cNvGrpSpPr/>
          <p:nvPr/>
        </p:nvGrpSpPr>
        <p:grpSpPr>
          <a:xfrm>
            <a:off x="10206541" y="3146095"/>
            <a:ext cx="1197237" cy="737896"/>
            <a:chOff x="10205200" y="2506508"/>
            <a:chExt cx="1197237" cy="737896"/>
          </a:xfrm>
        </p:grpSpPr>
        <p:pic>
          <p:nvPicPr>
            <p:cNvPr id="92" name="Picture 91"/>
            <p:cNvPicPr>
              <a:picLocks noChangeAspect="1"/>
            </p:cNvPicPr>
            <p:nvPr/>
          </p:nvPicPr>
          <p:blipFill>
            <a:blip r:embed="rId7">
              <a:duotone>
                <a:schemeClr val="accent1">
                  <a:shade val="45000"/>
                  <a:satMod val="135000"/>
                </a:schemeClr>
                <a:prstClr val="white"/>
              </a:duotone>
            </a:blip>
            <a:stretch>
              <a:fillRect/>
            </a:stretch>
          </p:blipFill>
          <p:spPr>
            <a:xfrm>
              <a:off x="10542361" y="2506508"/>
              <a:ext cx="522914" cy="400091"/>
            </a:xfrm>
            <a:prstGeom prst="rect">
              <a:avLst/>
            </a:prstGeom>
          </p:spPr>
        </p:pic>
        <p:sp>
          <p:nvSpPr>
            <p:cNvPr id="97" name="TextBox 96"/>
            <p:cNvSpPr txBox="1"/>
            <p:nvPr/>
          </p:nvSpPr>
          <p:spPr>
            <a:xfrm>
              <a:off x="10205200" y="2816247"/>
              <a:ext cx="1197237" cy="428157"/>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Microsoft Flow</a:t>
              </a:r>
            </a:p>
          </p:txBody>
        </p:sp>
      </p:grpSp>
      <p:pic>
        <p:nvPicPr>
          <p:cNvPr id="91" name="Picture 90"/>
          <p:cNvPicPr>
            <a:picLocks noChangeAspect="1"/>
          </p:cNvPicPr>
          <p:nvPr/>
        </p:nvPicPr>
        <p:blipFill rotWithShape="1">
          <a:blip r:embed="rId8">
            <a:duotone>
              <a:schemeClr val="accent1">
                <a:shade val="45000"/>
                <a:satMod val="135000"/>
              </a:schemeClr>
              <a:prstClr val="white"/>
            </a:duotone>
          </a:blip>
          <a:srcRect b="85782"/>
          <a:stretch/>
        </p:blipFill>
        <p:spPr>
          <a:xfrm>
            <a:off x="7666366" y="1435682"/>
            <a:ext cx="2777468" cy="495169"/>
          </a:xfrm>
          <a:prstGeom prst="rect">
            <a:avLst/>
          </a:prstGeom>
          <a:solidFill>
            <a:schemeClr val="bg1"/>
          </a:solidFill>
        </p:spPr>
      </p:pic>
      <p:sp>
        <p:nvSpPr>
          <p:cNvPr id="98" name="Rectangle 97"/>
          <p:cNvSpPr/>
          <p:nvPr/>
        </p:nvSpPr>
        <p:spPr>
          <a:xfrm>
            <a:off x="8277860" y="4296006"/>
            <a:ext cx="1554480" cy="1096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800" b="0" i="0" u="none" strike="noStrike" kern="0" cap="none" spc="0" normalizeH="0" baseline="0" noProof="0">
                <a:ln>
                  <a:noFill/>
                </a:ln>
                <a:solidFill>
                  <a:srgbClr val="0655A4"/>
                </a:solidFill>
                <a:effectLst/>
                <a:uLnTx/>
                <a:uFillTx/>
                <a:latin typeface="Segoe UI"/>
                <a:ea typeface="+mn-ea"/>
                <a:cs typeface="+mn-cs"/>
              </a:rPr>
              <a:t>Azure API Management</a:t>
            </a:r>
          </a:p>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800" b="0" i="0" u="none" strike="noStrike" kern="0" cap="none" spc="0" normalizeH="0" baseline="0" noProof="0">
                <a:ln>
                  <a:noFill/>
                </a:ln>
                <a:solidFill>
                  <a:srgbClr val="0655A4"/>
                </a:solidFill>
                <a:effectLst/>
                <a:uLnTx/>
                <a:uFillTx/>
                <a:latin typeface="Segoe UI"/>
                <a:ea typeface="+mn-ea"/>
                <a:cs typeface="+mn-cs"/>
              </a:rPr>
              <a:t>Azure Functions</a:t>
            </a:r>
          </a:p>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800" b="0" i="0" u="none" strike="noStrike" kern="0" cap="none" spc="0" normalizeH="0" baseline="0" noProof="0">
                <a:ln>
                  <a:noFill/>
                </a:ln>
                <a:solidFill>
                  <a:srgbClr val="0655A4"/>
                </a:solidFill>
                <a:effectLst/>
                <a:uLnTx/>
                <a:uFillTx/>
                <a:latin typeface="Segoe UI"/>
                <a:ea typeface="+mn-ea"/>
                <a:cs typeface="+mn-cs"/>
              </a:rPr>
              <a:t>Azure </a:t>
            </a:r>
            <a:r>
              <a:rPr kumimoji="0" lang="en-US" sz="800" b="0" i="0" u="none" strike="noStrike" kern="0" cap="none" spc="0" normalizeH="0" baseline="0" noProof="0" err="1">
                <a:ln>
                  <a:noFill/>
                </a:ln>
                <a:solidFill>
                  <a:srgbClr val="0655A4"/>
                </a:solidFill>
                <a:effectLst/>
                <a:uLnTx/>
                <a:uFillTx/>
                <a:latin typeface="Segoe UI"/>
                <a:ea typeface="+mn-ea"/>
                <a:cs typeface="+mn-cs"/>
              </a:rPr>
              <a:t>AppServices</a:t>
            </a:r>
            <a:endParaRPr kumimoji="0" lang="en-US" sz="800" b="0" i="0" u="none" strike="noStrike" kern="0" cap="none" spc="0" normalizeH="0" baseline="0" noProof="0">
              <a:ln>
                <a:noFill/>
              </a:ln>
              <a:solidFill>
                <a:srgbClr val="0655A4"/>
              </a:solidFill>
              <a:effectLst/>
              <a:uLnTx/>
              <a:uFillTx/>
              <a:latin typeface="Segoe UI"/>
              <a:ea typeface="+mn-ea"/>
              <a:cs typeface="+mn-cs"/>
            </a:endParaRPr>
          </a:p>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800" b="0" i="0" u="none" strike="noStrike" kern="0" cap="none" spc="0" normalizeH="0" baseline="0" noProof="0">
                <a:ln>
                  <a:noFill/>
                </a:ln>
                <a:solidFill>
                  <a:srgbClr val="0655A4"/>
                </a:solidFill>
                <a:effectLst/>
                <a:uLnTx/>
                <a:uFillTx/>
                <a:latin typeface="Segoe UI"/>
                <a:ea typeface="+mn-ea"/>
                <a:cs typeface="+mn-cs"/>
              </a:rPr>
              <a:t>…</a:t>
            </a:r>
          </a:p>
        </p:txBody>
      </p:sp>
      <p:sp>
        <p:nvSpPr>
          <p:cNvPr id="99" name="Rectangle 98"/>
          <p:cNvSpPr/>
          <p:nvPr/>
        </p:nvSpPr>
        <p:spPr>
          <a:xfrm>
            <a:off x="10027919" y="4296006"/>
            <a:ext cx="1554480" cy="1096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800" b="0" i="0" u="none" strike="noStrike" kern="0" cap="none" spc="0" normalizeH="0" baseline="0" noProof="0">
                <a:ln>
                  <a:noFill/>
                </a:ln>
                <a:solidFill>
                  <a:srgbClr val="0655A4"/>
                </a:solidFill>
                <a:effectLst/>
                <a:uLnTx/>
                <a:uFillTx/>
                <a:latin typeface="Segoe UI"/>
                <a:ea typeface="+mn-ea"/>
                <a:cs typeface="+mn-cs"/>
              </a:rPr>
              <a:t>Azure Logic Apps</a:t>
            </a:r>
          </a:p>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800" b="0" i="0" u="none" strike="noStrike" kern="0" cap="none" spc="0" normalizeH="0" baseline="0" noProof="0">
                <a:ln>
                  <a:noFill/>
                </a:ln>
                <a:solidFill>
                  <a:srgbClr val="0655A4"/>
                </a:solidFill>
                <a:effectLst/>
                <a:uLnTx/>
                <a:uFillTx/>
                <a:latin typeface="Segoe UI"/>
                <a:ea typeface="+mn-ea"/>
                <a:cs typeface="+mn-cs"/>
              </a:rPr>
              <a:t>Azure Event Grid</a:t>
            </a:r>
          </a:p>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800" b="0" i="0" u="none" strike="noStrike" kern="0" cap="none" spc="0" normalizeH="0" baseline="0" noProof="0">
                <a:ln>
                  <a:noFill/>
                </a:ln>
                <a:solidFill>
                  <a:srgbClr val="0655A4"/>
                </a:solidFill>
                <a:effectLst/>
                <a:uLnTx/>
                <a:uFillTx/>
                <a:latin typeface="Segoe UI"/>
                <a:ea typeface="+mn-ea"/>
                <a:cs typeface="+mn-cs"/>
              </a:rPr>
              <a:t>BizTalk</a:t>
            </a:r>
          </a:p>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800" b="0" i="0" u="none" strike="noStrike" kern="0" cap="none" spc="0" normalizeH="0" baseline="0" noProof="0">
                <a:ln>
                  <a:noFill/>
                </a:ln>
                <a:solidFill>
                  <a:srgbClr val="0655A4"/>
                </a:solidFill>
                <a:effectLst/>
                <a:uLnTx/>
                <a:uFillTx/>
                <a:latin typeface="Segoe UI"/>
                <a:ea typeface="+mn-ea"/>
                <a:cs typeface="+mn-cs"/>
              </a:rPr>
              <a:t>…</a:t>
            </a:r>
          </a:p>
        </p:txBody>
      </p:sp>
      <p:sp>
        <p:nvSpPr>
          <p:cNvPr id="100" name="Rectangle 99"/>
          <p:cNvSpPr/>
          <p:nvPr/>
        </p:nvSpPr>
        <p:spPr>
          <a:xfrm>
            <a:off x="6531451" y="4296006"/>
            <a:ext cx="1554480" cy="1096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800" b="0" i="0" u="none" strike="noStrike" kern="0" cap="none" spc="0" normalizeH="0" baseline="0" noProof="0">
                <a:ln>
                  <a:noFill/>
                </a:ln>
                <a:solidFill>
                  <a:srgbClr val="0655A4"/>
                </a:solidFill>
                <a:effectLst/>
                <a:uLnTx/>
                <a:uFillTx/>
                <a:latin typeface="Segoe UI"/>
                <a:ea typeface="+mn-ea"/>
                <a:cs typeface="+mn-cs"/>
              </a:rPr>
              <a:t>Azure Data Analytics</a:t>
            </a:r>
          </a:p>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800" b="0" i="0" u="none" strike="noStrike" kern="0" cap="none" spc="0" normalizeH="0" baseline="0" noProof="0">
                <a:ln>
                  <a:noFill/>
                </a:ln>
                <a:solidFill>
                  <a:srgbClr val="0655A4"/>
                </a:solidFill>
                <a:effectLst/>
                <a:uLnTx/>
                <a:uFillTx/>
                <a:latin typeface="Segoe UI"/>
                <a:ea typeface="+mn-ea"/>
                <a:cs typeface="+mn-cs"/>
              </a:rPr>
              <a:t>Azure Data Warehouse</a:t>
            </a:r>
          </a:p>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800" b="0" i="0" u="none" strike="noStrike" kern="0" cap="none" spc="0" normalizeH="0" baseline="0" noProof="0">
                <a:ln>
                  <a:noFill/>
                </a:ln>
                <a:solidFill>
                  <a:srgbClr val="0655A4"/>
                </a:solidFill>
                <a:effectLst/>
                <a:uLnTx/>
                <a:uFillTx/>
                <a:latin typeface="Segoe UI"/>
                <a:ea typeface="+mn-ea"/>
                <a:cs typeface="+mn-cs"/>
              </a:rPr>
              <a:t>SQL Server BI</a:t>
            </a:r>
          </a:p>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800" b="0" i="0" u="none" strike="noStrike" kern="0" cap="none" spc="0" normalizeH="0" baseline="0" noProof="0">
                <a:ln>
                  <a:noFill/>
                </a:ln>
                <a:solidFill>
                  <a:srgbClr val="0655A4"/>
                </a:solidFill>
                <a:effectLst/>
                <a:uLnTx/>
                <a:uFillTx/>
                <a:latin typeface="Segoe UI"/>
                <a:ea typeface="+mn-ea"/>
                <a:cs typeface="+mn-cs"/>
              </a:rPr>
              <a:t>…</a:t>
            </a:r>
          </a:p>
        </p:txBody>
      </p:sp>
    </p:spTree>
    <p:extLst>
      <p:ext uri="{BB962C8B-B14F-4D97-AF65-F5344CB8AC3E}">
        <p14:creationId xmlns:p14="http://schemas.microsoft.com/office/powerpoint/2010/main" val="3094628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up)">
                                      <p:cBhvr>
                                        <p:cTn id="14" dur="500"/>
                                        <p:tgtEl>
                                          <p:spTgt spid="8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500"/>
                                        <p:tgtEl>
                                          <p:spTgt spid="8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wipe(up)">
                                      <p:cBhvr>
                                        <p:cTn id="57" dur="500"/>
                                        <p:tgtEl>
                                          <p:spTgt spid="80"/>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81"/>
                                        </p:tgtEl>
                                        <p:attrNameLst>
                                          <p:attrName>style.visibility</p:attrName>
                                        </p:attrNameLst>
                                      </p:cBhvr>
                                      <p:to>
                                        <p:strVal val="visible"/>
                                      </p:to>
                                    </p:set>
                                    <p:animEffect transition="in" filter="wipe(up)">
                                      <p:cBhvr>
                                        <p:cTn id="60" dur="500"/>
                                        <p:tgtEl>
                                          <p:spTgt spid="81"/>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wipe(up)">
                                      <p:cBhvr>
                                        <p:cTn id="63" dur="500"/>
                                        <p:tgtEl>
                                          <p:spTgt spid="82"/>
                                        </p:tgtEl>
                                      </p:cBhvr>
                                    </p:animEffec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100"/>
                                        </p:tgtEl>
                                        <p:attrNameLst>
                                          <p:attrName>style.visibility</p:attrName>
                                        </p:attrNameLst>
                                      </p:cBhvr>
                                      <p:to>
                                        <p:strVal val="visible"/>
                                      </p:to>
                                    </p:set>
                                    <p:animEffect transition="in" filter="fade">
                                      <p:cBhvr>
                                        <p:cTn id="67" dur="500"/>
                                        <p:tgtEl>
                                          <p:spTgt spid="100"/>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98"/>
                                        </p:tgtEl>
                                        <p:attrNameLst>
                                          <p:attrName>style.visibility</p:attrName>
                                        </p:attrNameLst>
                                      </p:cBhvr>
                                      <p:to>
                                        <p:strVal val="visible"/>
                                      </p:to>
                                    </p:set>
                                    <p:animEffect transition="in" filter="fade">
                                      <p:cBhvr>
                                        <p:cTn id="71" dur="500"/>
                                        <p:tgtEl>
                                          <p:spTgt spid="98"/>
                                        </p:tgtEl>
                                      </p:cBhvr>
                                    </p:animEffect>
                                  </p:childTnLst>
                                </p:cTn>
                              </p:par>
                            </p:childTnLst>
                          </p:cTn>
                        </p:par>
                        <p:par>
                          <p:cTn id="72" fill="hold">
                            <p:stCondLst>
                              <p:cond delay="2000"/>
                            </p:stCondLst>
                            <p:childTnLst>
                              <p:par>
                                <p:cTn id="73" presetID="10" presetClass="entr" presetSubtype="0" fill="hold" grpId="0" nodeType="afterEffect">
                                  <p:stCondLst>
                                    <p:cond delay="0"/>
                                  </p:stCondLst>
                                  <p:childTnLst>
                                    <p:set>
                                      <p:cBhvr>
                                        <p:cTn id="74" dur="1" fill="hold">
                                          <p:stCondLst>
                                            <p:cond delay="0"/>
                                          </p:stCondLst>
                                        </p:cTn>
                                        <p:tgtEl>
                                          <p:spTgt spid="99"/>
                                        </p:tgtEl>
                                        <p:attrNameLst>
                                          <p:attrName>style.visibility</p:attrName>
                                        </p:attrNameLst>
                                      </p:cBhvr>
                                      <p:to>
                                        <p:strVal val="visible"/>
                                      </p:to>
                                    </p:set>
                                    <p:animEffect transition="in" filter="fade">
                                      <p:cBhvr>
                                        <p:cTn id="75" dur="500"/>
                                        <p:tgtEl>
                                          <p:spTgt spid="9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500"/>
                                        <p:tgtEl>
                                          <p:spTgt spid="43"/>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wipe(up)">
                                      <p:cBhvr>
                                        <p:cTn id="83" dur="500"/>
                                        <p:tgtEl>
                                          <p:spTgt spid="75"/>
                                        </p:tgtEl>
                                      </p:cBhvr>
                                    </p:animEffect>
                                  </p:childTnLst>
                                </p:cTn>
                              </p:par>
                            </p:childTnLst>
                          </p:cTn>
                        </p:par>
                        <p:par>
                          <p:cTn id="84" fill="hold">
                            <p:stCondLst>
                              <p:cond delay="500"/>
                            </p:stCondLst>
                            <p:childTnLst>
                              <p:par>
                                <p:cTn id="85" presetID="10" presetClass="entr" presetSubtype="0" fill="hold" nodeType="after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fade">
                                      <p:cBhvr>
                                        <p:cTn id="87" dur="500"/>
                                        <p:tgtEl>
                                          <p:spTgt spid="10"/>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80" grpId="0" animBg="1"/>
      <p:bldP spid="81" grpId="0" animBg="1"/>
      <p:bldP spid="82" grpId="0" animBg="1"/>
      <p:bldP spid="45" grpId="0"/>
      <p:bldP spid="15" grpId="0"/>
      <p:bldP spid="12" grpId="0"/>
      <p:bldP spid="43" grpId="0"/>
      <p:bldP spid="87" grpId="0" animBg="1"/>
      <p:bldP spid="88" grpId="0"/>
      <p:bldP spid="89" grpId="0"/>
      <p:bldP spid="90" grpId="0"/>
      <p:bldP spid="98" grpId="0"/>
      <p:bldP spid="99" grpId="0"/>
      <p:bldP spid="10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02010E9B-C298-4CB2-A2A4-EC723F9B50A0}"/>
              </a:ext>
            </a:extLst>
          </p:cNvPr>
          <p:cNvSpPr txBox="1"/>
          <p:nvPr/>
        </p:nvSpPr>
        <p:spPr>
          <a:xfrm>
            <a:off x="3630832" y="1689369"/>
            <a:ext cx="4664024" cy="683224"/>
          </a:xfrm>
          <a:prstGeom prst="rect">
            <a:avLst/>
          </a:prstGeom>
          <a:noFill/>
        </p:spPr>
        <p:txBody>
          <a:bodyPr wrap="square" lIns="182855" tIns="146284" rIns="182855" bIns="146284" rtlCol="0">
            <a:spAutoFit/>
          </a:bodyPr>
          <a:lstStyle/>
          <a:p>
            <a:pPr algn="ctr" defTabSz="914296">
              <a:lnSpc>
                <a:spcPct val="90000"/>
              </a:lnSpc>
              <a:spcAft>
                <a:spcPts val="600"/>
              </a:spcAft>
              <a:defRPr/>
            </a:pPr>
            <a:r>
              <a:rPr lang="en-US" sz="2800" spc="-51">
                <a:solidFill>
                  <a:srgbClr val="FFFFFF"/>
                </a:solidFill>
                <a:latin typeface="Segoe UI Semibold" panose="020B0702040204020203" pitchFamily="34" charset="0"/>
                <a:cs typeface="Segoe UI Semibold" panose="020B0702040204020203" pitchFamily="34" charset="0"/>
              </a:rPr>
              <a:t>Power Suite</a:t>
            </a:r>
          </a:p>
        </p:txBody>
      </p:sp>
      <p:sp>
        <p:nvSpPr>
          <p:cNvPr id="19" name="TextBox 18">
            <a:extLst>
              <a:ext uri="{FF2B5EF4-FFF2-40B4-BE49-F238E27FC236}">
                <a16:creationId xmlns:a16="http://schemas.microsoft.com/office/drawing/2014/main" id="{8AFFA5D7-9178-4999-A17E-2440DB9A1AE4}"/>
              </a:ext>
            </a:extLst>
          </p:cNvPr>
          <p:cNvSpPr txBox="1"/>
          <p:nvPr/>
        </p:nvSpPr>
        <p:spPr>
          <a:xfrm>
            <a:off x="6045327" y="739726"/>
            <a:ext cx="2614568" cy="726312"/>
          </a:xfrm>
          <a:prstGeom prst="rect">
            <a:avLst/>
          </a:prstGeom>
          <a:noFill/>
        </p:spPr>
        <p:txBody>
          <a:bodyPr wrap="square" lIns="182855" tIns="146284" rIns="182855" bIns="146284" rtlCol="0">
            <a:spAutoFit/>
          </a:bodyPr>
          <a:lstStyle/>
          <a:p>
            <a:pPr defTabSz="914296">
              <a:spcAft>
                <a:spcPts val="600"/>
              </a:spcAft>
              <a:defRPr/>
            </a:pPr>
            <a:r>
              <a:rPr lang="en-US" sz="2800" spc="-51">
                <a:solidFill>
                  <a:srgbClr val="FFFFFF"/>
                </a:solidFill>
                <a:latin typeface="Segoe UI Semibold" panose="020B0702040204020203" pitchFamily="34" charset="0"/>
                <a:cs typeface="Segoe UI Semibold" panose="020B0702040204020203" pitchFamily="34" charset="0"/>
              </a:rPr>
              <a:t>Dynamics</a:t>
            </a:r>
            <a:r>
              <a:rPr lang="en-US" sz="2800" spc="-51">
                <a:solidFill>
                  <a:srgbClr val="002050"/>
                </a:solidFill>
                <a:latin typeface="Segoe UI Semibold" panose="020B0702040204020203" pitchFamily="34" charset="0"/>
                <a:cs typeface="Segoe UI Semibold" panose="020B0702040204020203" pitchFamily="34" charset="0"/>
              </a:rPr>
              <a:t> 365 </a:t>
            </a:r>
          </a:p>
        </p:txBody>
      </p:sp>
      <p:sp>
        <p:nvSpPr>
          <p:cNvPr id="23" name="TextBox 22">
            <a:extLst>
              <a:ext uri="{FF2B5EF4-FFF2-40B4-BE49-F238E27FC236}">
                <a16:creationId xmlns:a16="http://schemas.microsoft.com/office/drawing/2014/main" id="{FBF21C2C-89D5-4E2C-BE99-9ED822D70511}"/>
              </a:ext>
            </a:extLst>
          </p:cNvPr>
          <p:cNvSpPr txBox="1"/>
          <p:nvPr/>
        </p:nvSpPr>
        <p:spPr>
          <a:xfrm>
            <a:off x="3878969" y="739726"/>
            <a:ext cx="2390465" cy="726312"/>
          </a:xfrm>
          <a:prstGeom prst="rect">
            <a:avLst/>
          </a:prstGeom>
          <a:noFill/>
        </p:spPr>
        <p:txBody>
          <a:bodyPr wrap="square" lIns="182855" tIns="146284" rIns="182855" bIns="146284" rtlCol="0">
            <a:spAutoFit/>
          </a:bodyPr>
          <a:lstStyle/>
          <a:p>
            <a:pPr algn="r" defTabSz="914296">
              <a:spcAft>
                <a:spcPts val="600"/>
              </a:spcAft>
              <a:defRPr/>
            </a:pPr>
            <a:r>
              <a:rPr lang="en-US" sz="2800" spc="-51">
                <a:solidFill>
                  <a:srgbClr val="FFFFFF"/>
                </a:solidFill>
                <a:latin typeface="Segoe UI Semibold" panose="020B0702040204020203" pitchFamily="34" charset="0"/>
                <a:cs typeface="Segoe UI Semibold" panose="020B0702040204020203" pitchFamily="34" charset="0"/>
              </a:rPr>
              <a:t>Office 365 +</a:t>
            </a:r>
          </a:p>
        </p:txBody>
      </p:sp>
      <p:grpSp>
        <p:nvGrpSpPr>
          <p:cNvPr id="5" name="Group 4">
            <a:extLst>
              <a:ext uri="{FF2B5EF4-FFF2-40B4-BE49-F238E27FC236}">
                <a16:creationId xmlns:a16="http://schemas.microsoft.com/office/drawing/2014/main" id="{0B4F519B-5E69-45D5-BD9E-AEA434A4F8E4}"/>
              </a:ext>
            </a:extLst>
          </p:cNvPr>
          <p:cNvGrpSpPr/>
          <p:nvPr/>
        </p:nvGrpSpPr>
        <p:grpSpPr>
          <a:xfrm>
            <a:off x="2510301" y="1562796"/>
            <a:ext cx="7190296" cy="3301659"/>
            <a:chOff x="2368783" y="2755099"/>
            <a:chExt cx="8040454" cy="6615780"/>
          </a:xfrm>
        </p:grpSpPr>
        <p:cxnSp>
          <p:nvCxnSpPr>
            <p:cNvPr id="8" name="Straight Connector 7">
              <a:extLst>
                <a:ext uri="{FF2B5EF4-FFF2-40B4-BE49-F238E27FC236}">
                  <a16:creationId xmlns:a16="http://schemas.microsoft.com/office/drawing/2014/main" id="{5F57F80C-3766-43DD-A854-CD8A1837943E}"/>
                </a:ext>
              </a:extLst>
            </p:cNvPr>
            <p:cNvCxnSpPr>
              <a:cxnSpLocks/>
            </p:cNvCxnSpPr>
            <p:nvPr/>
          </p:nvCxnSpPr>
          <p:spPr>
            <a:xfrm>
              <a:off x="2368783" y="2755099"/>
              <a:ext cx="8040454" cy="0"/>
            </a:xfrm>
            <a:prstGeom prst="line">
              <a:avLst/>
            </a:prstGeom>
            <a:ln w="12700">
              <a:solidFill>
                <a:schemeClr val="bg1">
                  <a:alpha val="36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20BFF9-0B5E-4168-9D99-445FE69CE250}"/>
                </a:ext>
              </a:extLst>
            </p:cNvPr>
            <p:cNvCxnSpPr/>
            <p:nvPr/>
          </p:nvCxnSpPr>
          <p:spPr>
            <a:xfrm>
              <a:off x="2372016" y="9370879"/>
              <a:ext cx="8001000" cy="0"/>
            </a:xfrm>
            <a:prstGeom prst="line">
              <a:avLst/>
            </a:prstGeom>
            <a:ln w="12700">
              <a:solidFill>
                <a:schemeClr val="bg1">
                  <a:alpha val="36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EF33CC24-0BAB-4C93-B1C3-BC914C10D537}"/>
              </a:ext>
            </a:extLst>
          </p:cNvPr>
          <p:cNvSpPr txBox="1"/>
          <p:nvPr/>
        </p:nvSpPr>
        <p:spPr>
          <a:xfrm>
            <a:off x="3713315" y="4980609"/>
            <a:ext cx="4664024" cy="683224"/>
          </a:xfrm>
          <a:prstGeom prst="rect">
            <a:avLst/>
          </a:prstGeom>
          <a:noFill/>
        </p:spPr>
        <p:txBody>
          <a:bodyPr wrap="square" lIns="182855" tIns="146284" rIns="182855" bIns="146284" rtlCol="0">
            <a:spAutoFit/>
          </a:bodyPr>
          <a:lstStyle/>
          <a:p>
            <a:pPr algn="ctr" defTabSz="914296">
              <a:lnSpc>
                <a:spcPct val="90000"/>
              </a:lnSpc>
              <a:spcAft>
                <a:spcPts val="600"/>
              </a:spcAft>
              <a:defRPr/>
            </a:pPr>
            <a:r>
              <a:rPr lang="en-US" sz="2800" spc="-51">
                <a:solidFill>
                  <a:srgbClr val="FFFFFF"/>
                </a:solidFill>
                <a:latin typeface="Segoe UI Semibold" panose="020B0702040204020203" pitchFamily="34" charset="0"/>
                <a:cs typeface="Segoe UI Semibold" panose="020B0702040204020203" pitchFamily="34" charset="0"/>
              </a:rPr>
              <a:t>Azure</a:t>
            </a:r>
          </a:p>
        </p:txBody>
      </p:sp>
      <p:grpSp>
        <p:nvGrpSpPr>
          <p:cNvPr id="16" name="Group 15">
            <a:extLst>
              <a:ext uri="{FF2B5EF4-FFF2-40B4-BE49-F238E27FC236}">
                <a16:creationId xmlns:a16="http://schemas.microsoft.com/office/drawing/2014/main" id="{A590209A-4661-4710-90D7-4DDA0AE74D08}"/>
              </a:ext>
            </a:extLst>
          </p:cNvPr>
          <p:cNvGrpSpPr/>
          <p:nvPr/>
        </p:nvGrpSpPr>
        <p:grpSpPr>
          <a:xfrm>
            <a:off x="4139185" y="2248641"/>
            <a:ext cx="3809807" cy="443879"/>
            <a:chOff x="4260205" y="3444327"/>
            <a:chExt cx="4544768" cy="452779"/>
          </a:xfrm>
        </p:grpSpPr>
        <p:sp>
          <p:nvSpPr>
            <p:cNvPr id="17" name="Left Bracket 16">
              <a:extLst>
                <a:ext uri="{FF2B5EF4-FFF2-40B4-BE49-F238E27FC236}">
                  <a16:creationId xmlns:a16="http://schemas.microsoft.com/office/drawing/2014/main" id="{21797785-D64B-4442-9AD6-82DCB96AFB6C}"/>
                </a:ext>
              </a:extLst>
            </p:cNvPr>
            <p:cNvSpPr/>
            <p:nvPr/>
          </p:nvSpPr>
          <p:spPr>
            <a:xfrm rot="5400000">
              <a:off x="6407183" y="1499317"/>
              <a:ext cx="250811" cy="4544768"/>
            </a:xfrm>
            <a:prstGeom prst="leftBracket">
              <a:avLst>
                <a:gd name="adj" fmla="val 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437">
                <a:defRPr/>
              </a:pPr>
              <a:endParaRPr lang="en-US" sz="1765">
                <a:solidFill>
                  <a:srgbClr val="353535"/>
                </a:solidFill>
                <a:latin typeface="Segoe UI Semilight"/>
              </a:endParaRPr>
            </a:p>
          </p:txBody>
        </p:sp>
        <p:cxnSp>
          <p:nvCxnSpPr>
            <p:cNvPr id="18" name="Straight Connector 17">
              <a:extLst>
                <a:ext uri="{FF2B5EF4-FFF2-40B4-BE49-F238E27FC236}">
                  <a16:creationId xmlns:a16="http://schemas.microsoft.com/office/drawing/2014/main" id="{023DE15A-C698-4A7C-9CDC-7D3CF25A6999}"/>
                </a:ext>
              </a:extLst>
            </p:cNvPr>
            <p:cNvCxnSpPr>
              <a:cxnSpLocks/>
            </p:cNvCxnSpPr>
            <p:nvPr/>
          </p:nvCxnSpPr>
          <p:spPr>
            <a:xfrm>
              <a:off x="6505403" y="3444327"/>
              <a:ext cx="1" cy="19643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DBD292ED-9DC1-4B9E-B119-7811BFE1B331}"/>
              </a:ext>
            </a:extLst>
          </p:cNvPr>
          <p:cNvGrpSpPr/>
          <p:nvPr/>
        </p:nvGrpSpPr>
        <p:grpSpPr>
          <a:xfrm>
            <a:off x="4175411" y="2593811"/>
            <a:ext cx="3638717" cy="917077"/>
            <a:chOff x="2622579" y="3545174"/>
            <a:chExt cx="4844510" cy="1204464"/>
          </a:xfrm>
        </p:grpSpPr>
        <p:grpSp>
          <p:nvGrpSpPr>
            <p:cNvPr id="31" name="Group 30">
              <a:extLst>
                <a:ext uri="{FF2B5EF4-FFF2-40B4-BE49-F238E27FC236}">
                  <a16:creationId xmlns:a16="http://schemas.microsoft.com/office/drawing/2014/main" id="{B80D565D-7303-4FFA-BF5A-72AE4CAB5879}"/>
                </a:ext>
              </a:extLst>
            </p:cNvPr>
            <p:cNvGrpSpPr/>
            <p:nvPr/>
          </p:nvGrpSpPr>
          <p:grpSpPr>
            <a:xfrm>
              <a:off x="2622579" y="4304502"/>
              <a:ext cx="4740108" cy="445136"/>
              <a:chOff x="3907786" y="4661573"/>
              <a:chExt cx="2644691" cy="248358"/>
            </a:xfrm>
          </p:grpSpPr>
          <p:sp>
            <p:nvSpPr>
              <p:cNvPr id="35" name="TextBox 34">
                <a:extLst>
                  <a:ext uri="{FF2B5EF4-FFF2-40B4-BE49-F238E27FC236}">
                    <a16:creationId xmlns:a16="http://schemas.microsoft.com/office/drawing/2014/main" id="{3A1DADB9-98E4-412A-89B8-1FC589A78468}"/>
                  </a:ext>
                </a:extLst>
              </p:cNvPr>
              <p:cNvSpPr txBox="1"/>
              <p:nvPr/>
            </p:nvSpPr>
            <p:spPr>
              <a:xfrm>
                <a:off x="3907786" y="4661573"/>
                <a:ext cx="633005" cy="222385"/>
              </a:xfrm>
              <a:prstGeom prst="rect">
                <a:avLst/>
              </a:prstGeom>
              <a:noFill/>
            </p:spPr>
            <p:txBody>
              <a:bodyPr wrap="none" rtlCol="0">
                <a:spAutoFit/>
              </a:bodyPr>
              <a:lstStyle/>
              <a:p>
                <a:pPr algn="ctr" defTabSz="896455">
                  <a:defRPr/>
                </a:pPr>
                <a:r>
                  <a:rPr lang="en-US" sz="1372">
                    <a:solidFill>
                      <a:prstClr val="white"/>
                    </a:solidFill>
                    <a:latin typeface="Segoe UI" panose="020B0502040204020203" pitchFamily="34" charset="0"/>
                    <a:cs typeface="Segoe UI" panose="020B0502040204020203" pitchFamily="34" charset="0"/>
                  </a:rPr>
                  <a:t>Power BI</a:t>
                </a:r>
              </a:p>
            </p:txBody>
          </p:sp>
          <p:sp>
            <p:nvSpPr>
              <p:cNvPr id="36" name="TextBox 35">
                <a:extLst>
                  <a:ext uri="{FF2B5EF4-FFF2-40B4-BE49-F238E27FC236}">
                    <a16:creationId xmlns:a16="http://schemas.microsoft.com/office/drawing/2014/main" id="{A8EEF43B-DB3D-446F-8532-CD68DC3E8F64}"/>
                  </a:ext>
                </a:extLst>
              </p:cNvPr>
              <p:cNvSpPr txBox="1"/>
              <p:nvPr/>
            </p:nvSpPr>
            <p:spPr>
              <a:xfrm>
                <a:off x="4907427" y="4680091"/>
                <a:ext cx="783041" cy="222385"/>
              </a:xfrm>
              <a:prstGeom prst="rect">
                <a:avLst/>
              </a:prstGeom>
              <a:noFill/>
            </p:spPr>
            <p:txBody>
              <a:bodyPr wrap="none" rtlCol="0">
                <a:spAutoFit/>
              </a:bodyPr>
              <a:lstStyle/>
              <a:p>
                <a:pPr algn="ctr" defTabSz="896455">
                  <a:defRPr/>
                </a:pPr>
                <a:r>
                  <a:rPr lang="en-US" sz="1372">
                    <a:solidFill>
                      <a:prstClr val="white"/>
                    </a:solidFill>
                    <a:latin typeface="Segoe UI" panose="020B0502040204020203" pitchFamily="34" charset="0"/>
                    <a:cs typeface="Segoe UI" panose="020B0502040204020203" pitchFamily="34" charset="0"/>
                  </a:rPr>
                  <a:t>PowerApps</a:t>
                </a:r>
              </a:p>
            </p:txBody>
          </p:sp>
          <p:sp>
            <p:nvSpPr>
              <p:cNvPr id="37" name="TextBox 36">
                <a:extLst>
                  <a:ext uri="{FF2B5EF4-FFF2-40B4-BE49-F238E27FC236}">
                    <a16:creationId xmlns:a16="http://schemas.microsoft.com/office/drawing/2014/main" id="{CC21770C-AA4E-4657-947C-E943CE1B351F}"/>
                  </a:ext>
                </a:extLst>
              </p:cNvPr>
              <p:cNvSpPr txBox="1"/>
              <p:nvPr/>
            </p:nvSpPr>
            <p:spPr>
              <a:xfrm>
                <a:off x="6148572" y="4687546"/>
                <a:ext cx="403905" cy="222385"/>
              </a:xfrm>
              <a:prstGeom prst="rect">
                <a:avLst/>
              </a:prstGeom>
              <a:noFill/>
            </p:spPr>
            <p:txBody>
              <a:bodyPr wrap="none" rtlCol="0">
                <a:spAutoFit/>
              </a:bodyPr>
              <a:lstStyle/>
              <a:p>
                <a:pPr algn="ctr" defTabSz="896455">
                  <a:defRPr/>
                </a:pPr>
                <a:r>
                  <a:rPr lang="en-US" sz="1372">
                    <a:solidFill>
                      <a:prstClr val="white"/>
                    </a:solidFill>
                    <a:latin typeface="Segoe UI" panose="020B0502040204020203" pitchFamily="34" charset="0"/>
                    <a:cs typeface="Segoe UI" panose="020B0502040204020203" pitchFamily="34" charset="0"/>
                  </a:rPr>
                  <a:t>Flow</a:t>
                </a:r>
              </a:p>
            </p:txBody>
          </p:sp>
        </p:grpSp>
        <p:pic>
          <p:nvPicPr>
            <p:cNvPr id="32" name="Picture 31">
              <a:extLst>
                <a:ext uri="{FF2B5EF4-FFF2-40B4-BE49-F238E27FC236}">
                  <a16:creationId xmlns:a16="http://schemas.microsoft.com/office/drawing/2014/main" id="{94120F14-86F7-4166-B596-1EC9682B7A0B}"/>
                </a:ext>
              </a:extLst>
            </p:cNvPr>
            <p:cNvPicPr>
              <a:picLocks noChangeAspect="1"/>
            </p:cNvPicPr>
            <p:nvPr/>
          </p:nvPicPr>
          <p:blipFill>
            <a:blip r:embed="rId3"/>
            <a:stretch>
              <a:fillRect/>
            </a:stretch>
          </p:blipFill>
          <p:spPr>
            <a:xfrm>
              <a:off x="4578287" y="3545174"/>
              <a:ext cx="1016345" cy="763452"/>
            </a:xfrm>
            <a:prstGeom prst="rect">
              <a:avLst/>
            </a:prstGeom>
          </p:spPr>
        </p:pic>
        <p:pic>
          <p:nvPicPr>
            <p:cNvPr id="33" name="Picture 32">
              <a:extLst>
                <a:ext uri="{FF2B5EF4-FFF2-40B4-BE49-F238E27FC236}">
                  <a16:creationId xmlns:a16="http://schemas.microsoft.com/office/drawing/2014/main" id="{E5B6043C-8AF6-45C4-8335-7C30A61B4A9F}"/>
                </a:ext>
              </a:extLst>
            </p:cNvPr>
            <p:cNvPicPr>
              <a:picLocks noChangeAspect="1"/>
            </p:cNvPicPr>
            <p:nvPr/>
          </p:nvPicPr>
          <p:blipFill>
            <a:blip r:embed="rId4">
              <a:lum bright="100000"/>
            </a:blip>
            <a:stretch>
              <a:fillRect/>
            </a:stretch>
          </p:blipFill>
          <p:spPr>
            <a:xfrm>
              <a:off x="2705831" y="3546409"/>
              <a:ext cx="1014984" cy="758079"/>
            </a:xfrm>
            <a:prstGeom prst="rect">
              <a:avLst/>
            </a:prstGeom>
          </p:spPr>
        </p:pic>
        <p:pic>
          <p:nvPicPr>
            <p:cNvPr id="34" name="Picture 33">
              <a:extLst>
                <a:ext uri="{FF2B5EF4-FFF2-40B4-BE49-F238E27FC236}">
                  <a16:creationId xmlns:a16="http://schemas.microsoft.com/office/drawing/2014/main" id="{9872C040-6B61-479C-A2AE-3BD291AEB5AC}"/>
                </a:ext>
              </a:extLst>
            </p:cNvPr>
            <p:cNvPicPr>
              <a:picLocks noChangeAspect="1"/>
            </p:cNvPicPr>
            <p:nvPr/>
          </p:nvPicPr>
          <p:blipFill>
            <a:blip r:embed="rId5"/>
            <a:stretch>
              <a:fillRect/>
            </a:stretch>
          </p:blipFill>
          <p:spPr>
            <a:xfrm>
              <a:off x="6452105" y="3548115"/>
              <a:ext cx="1014984" cy="763301"/>
            </a:xfrm>
            <a:prstGeom prst="rect">
              <a:avLst/>
            </a:prstGeom>
          </p:spPr>
        </p:pic>
      </p:grpSp>
      <p:grpSp>
        <p:nvGrpSpPr>
          <p:cNvPr id="38" name="Group 37">
            <a:extLst>
              <a:ext uri="{FF2B5EF4-FFF2-40B4-BE49-F238E27FC236}">
                <a16:creationId xmlns:a16="http://schemas.microsoft.com/office/drawing/2014/main" id="{DFB91B63-998B-4BDA-B62A-616418032233}"/>
              </a:ext>
            </a:extLst>
          </p:cNvPr>
          <p:cNvGrpSpPr/>
          <p:nvPr/>
        </p:nvGrpSpPr>
        <p:grpSpPr>
          <a:xfrm>
            <a:off x="4590502" y="3555813"/>
            <a:ext cx="2685049" cy="1117231"/>
            <a:chOff x="7518904" y="5777388"/>
            <a:chExt cx="2410675" cy="937924"/>
          </a:xfrm>
        </p:grpSpPr>
        <p:pic>
          <p:nvPicPr>
            <p:cNvPr id="39" name="Picture 38">
              <a:extLst>
                <a:ext uri="{FF2B5EF4-FFF2-40B4-BE49-F238E27FC236}">
                  <a16:creationId xmlns:a16="http://schemas.microsoft.com/office/drawing/2014/main" id="{CAB9DB68-90D2-4323-91F3-046C6702EC7A}"/>
                </a:ext>
              </a:extLst>
            </p:cNvPr>
            <p:cNvPicPr>
              <a:picLocks noChangeAspect="1"/>
            </p:cNvPicPr>
            <p:nvPr/>
          </p:nvPicPr>
          <p:blipFill>
            <a:blip r:embed="rId6"/>
            <a:stretch>
              <a:fillRect/>
            </a:stretch>
          </p:blipFill>
          <p:spPr>
            <a:xfrm>
              <a:off x="7859910" y="5801417"/>
              <a:ext cx="349314" cy="453132"/>
            </a:xfrm>
            <a:prstGeom prst="rect">
              <a:avLst/>
            </a:prstGeom>
          </p:spPr>
        </p:pic>
        <p:pic>
          <p:nvPicPr>
            <p:cNvPr id="40" name="Picture 39">
              <a:extLst>
                <a:ext uri="{FF2B5EF4-FFF2-40B4-BE49-F238E27FC236}">
                  <a16:creationId xmlns:a16="http://schemas.microsoft.com/office/drawing/2014/main" id="{9232451E-F2EE-4728-8EAF-5AA21A6ED1C8}"/>
                </a:ext>
              </a:extLst>
            </p:cNvPr>
            <p:cNvPicPr>
              <a:picLocks noChangeAspect="1"/>
            </p:cNvPicPr>
            <p:nvPr/>
          </p:nvPicPr>
          <p:blipFill>
            <a:blip r:embed="rId7"/>
            <a:stretch>
              <a:fillRect/>
            </a:stretch>
          </p:blipFill>
          <p:spPr>
            <a:xfrm>
              <a:off x="9232722" y="5777388"/>
              <a:ext cx="449399" cy="501189"/>
            </a:xfrm>
            <a:prstGeom prst="rect">
              <a:avLst/>
            </a:prstGeom>
          </p:spPr>
        </p:pic>
        <p:sp>
          <p:nvSpPr>
            <p:cNvPr id="41" name="TextBox 40">
              <a:extLst>
                <a:ext uri="{FF2B5EF4-FFF2-40B4-BE49-F238E27FC236}">
                  <a16:creationId xmlns:a16="http://schemas.microsoft.com/office/drawing/2014/main" id="{AFFE6A41-CEC3-4A41-B738-112C674A00D5}"/>
                </a:ext>
              </a:extLst>
            </p:cNvPr>
            <p:cNvSpPr txBox="1"/>
            <p:nvPr/>
          </p:nvSpPr>
          <p:spPr>
            <a:xfrm>
              <a:off x="7518904" y="6283278"/>
              <a:ext cx="1031329" cy="432034"/>
            </a:xfrm>
            <a:prstGeom prst="rect">
              <a:avLst/>
            </a:prstGeom>
            <a:noFill/>
          </p:spPr>
          <p:txBody>
            <a:bodyPr wrap="none" rtlCol="0">
              <a:spAutoFit/>
            </a:bodyPr>
            <a:lstStyle/>
            <a:p>
              <a:pPr algn="ctr" defTabSz="896455">
                <a:defRPr/>
              </a:pPr>
              <a:r>
                <a:rPr lang="en-US" sz="1372">
                  <a:solidFill>
                    <a:prstClr val="white"/>
                  </a:solidFill>
                  <a:latin typeface="Segoe UI" panose="020B0502040204020203" pitchFamily="34" charset="0"/>
                  <a:cs typeface="Segoe UI" panose="020B0502040204020203" pitchFamily="34" charset="0"/>
                </a:rPr>
                <a:t>Common </a:t>
              </a:r>
              <a:br>
                <a:rPr lang="en-US" sz="1372">
                  <a:solidFill>
                    <a:prstClr val="white"/>
                  </a:solidFill>
                  <a:latin typeface="Segoe UI" panose="020B0502040204020203" pitchFamily="34" charset="0"/>
                  <a:cs typeface="Segoe UI" panose="020B0502040204020203" pitchFamily="34" charset="0"/>
                </a:rPr>
              </a:br>
              <a:r>
                <a:rPr lang="en-US" sz="1372">
                  <a:solidFill>
                    <a:prstClr val="white"/>
                  </a:solidFill>
                  <a:latin typeface="Segoe UI" panose="020B0502040204020203" pitchFamily="34" charset="0"/>
                  <a:cs typeface="Segoe UI" panose="020B0502040204020203" pitchFamily="34" charset="0"/>
                </a:rPr>
                <a:t>Data Service</a:t>
              </a:r>
            </a:p>
          </p:txBody>
        </p:sp>
        <p:sp>
          <p:nvSpPr>
            <p:cNvPr id="42" name="TextBox 41">
              <a:extLst>
                <a:ext uri="{FF2B5EF4-FFF2-40B4-BE49-F238E27FC236}">
                  <a16:creationId xmlns:a16="http://schemas.microsoft.com/office/drawing/2014/main" id="{4A4B4757-DADF-4261-8688-BD4E27B56219}"/>
                </a:ext>
              </a:extLst>
            </p:cNvPr>
            <p:cNvSpPr txBox="1"/>
            <p:nvPr/>
          </p:nvSpPr>
          <p:spPr>
            <a:xfrm>
              <a:off x="8929163" y="6283278"/>
              <a:ext cx="1000416" cy="432034"/>
            </a:xfrm>
            <a:prstGeom prst="rect">
              <a:avLst/>
            </a:prstGeom>
            <a:noFill/>
          </p:spPr>
          <p:txBody>
            <a:bodyPr wrap="none" rtlCol="0">
              <a:spAutoFit/>
            </a:bodyPr>
            <a:lstStyle/>
            <a:p>
              <a:pPr algn="ctr" defTabSz="896455">
                <a:defRPr/>
              </a:pPr>
              <a:r>
                <a:rPr lang="en-US" sz="1372">
                  <a:solidFill>
                    <a:prstClr val="white"/>
                  </a:solidFill>
                  <a:latin typeface="Segoe UI" panose="020B0502040204020203" pitchFamily="34" charset="0"/>
                  <a:cs typeface="Segoe UI" panose="020B0502040204020203" pitchFamily="34" charset="0"/>
                </a:rPr>
                <a:t>Connectors </a:t>
              </a:r>
              <a:br>
                <a:rPr lang="en-US" sz="1372">
                  <a:solidFill>
                    <a:prstClr val="white"/>
                  </a:solidFill>
                  <a:latin typeface="Segoe UI" panose="020B0502040204020203" pitchFamily="34" charset="0"/>
                  <a:cs typeface="Segoe UI" panose="020B0502040204020203" pitchFamily="34" charset="0"/>
                </a:rPr>
              </a:br>
              <a:r>
                <a:rPr lang="en-US" sz="1372">
                  <a:solidFill>
                    <a:prstClr val="white"/>
                  </a:solidFill>
                  <a:latin typeface="Segoe UI" panose="020B0502040204020203" pitchFamily="34" charset="0"/>
                  <a:cs typeface="Segoe UI" panose="020B0502040204020203" pitchFamily="34" charset="0"/>
                </a:rPr>
                <a:t>+ Gateways</a:t>
              </a:r>
            </a:p>
          </p:txBody>
        </p:sp>
      </p:grpSp>
    </p:spTree>
    <p:extLst>
      <p:ext uri="{BB962C8B-B14F-4D97-AF65-F5344CB8AC3E}">
        <p14:creationId xmlns:p14="http://schemas.microsoft.com/office/powerpoint/2010/main" val="29224700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42749" y="2457874"/>
            <a:ext cx="8217227" cy="941386"/>
          </a:xfrm>
          <a:prstGeom prst="rect">
            <a:avLst/>
          </a:prstGeom>
          <a:noFill/>
        </p:spPr>
        <p:txBody>
          <a:bodyPr wrap="square" lIns="179285" tIns="143428" rIns="179285" bIns="143428" rtlCol="0">
            <a:spAutoFit/>
          </a:bodyPr>
          <a:lstStyle/>
          <a:p>
            <a:pPr defTabSz="914367">
              <a:lnSpc>
                <a:spcPct val="90000"/>
              </a:lnSpc>
              <a:spcAft>
                <a:spcPts val="588"/>
              </a:spcAft>
            </a:pPr>
            <a:r>
              <a:rPr lang="en-US" sz="4705">
                <a:solidFill>
                  <a:prstClr val="black">
                    <a:lumMod val="50000"/>
                  </a:prstClr>
                </a:solidFill>
                <a:latin typeface="Segoe UI Semibold" panose="020B0702040204020203" pitchFamily="34" charset="0"/>
                <a:cs typeface="Segoe UI Semibold" panose="020B0702040204020203" pitchFamily="34" charset="0"/>
              </a:rPr>
              <a:t>Microsoft PowerApps</a:t>
            </a:r>
          </a:p>
        </p:txBody>
      </p:sp>
      <p:grpSp>
        <p:nvGrpSpPr>
          <p:cNvPr id="2" name="Group 1"/>
          <p:cNvGrpSpPr/>
          <p:nvPr/>
        </p:nvGrpSpPr>
        <p:grpSpPr>
          <a:xfrm>
            <a:off x="7248790" y="758581"/>
            <a:ext cx="4460668" cy="5706090"/>
            <a:chOff x="7394143" y="773295"/>
            <a:chExt cx="4550114" cy="5820509"/>
          </a:xfrm>
        </p:grpSpPr>
        <p:pic>
          <p:nvPicPr>
            <p:cNvPr id="3" name="Picture 2"/>
            <p:cNvPicPr>
              <a:picLocks noChangeAspect="1"/>
            </p:cNvPicPr>
            <p:nvPr/>
          </p:nvPicPr>
          <p:blipFill>
            <a:blip r:embed="rId3">
              <a:lum bright="-100000"/>
            </a:blip>
            <a:stretch>
              <a:fillRect/>
            </a:stretch>
          </p:blipFill>
          <p:spPr>
            <a:xfrm>
              <a:off x="8714581" y="773295"/>
              <a:ext cx="2057038" cy="1123830"/>
            </a:xfrm>
            <a:prstGeom prst="rect">
              <a:avLst/>
            </a:prstGeom>
          </p:spPr>
        </p:pic>
        <p:grpSp>
          <p:nvGrpSpPr>
            <p:cNvPr id="4" name="Group 3"/>
            <p:cNvGrpSpPr/>
            <p:nvPr/>
          </p:nvGrpSpPr>
          <p:grpSpPr>
            <a:xfrm>
              <a:off x="7394143" y="2726271"/>
              <a:ext cx="4550114" cy="1353739"/>
              <a:chOff x="6400800" y="3296687"/>
              <a:chExt cx="4461933" cy="1327504"/>
            </a:xfrm>
          </p:grpSpPr>
          <p:grpSp>
            <p:nvGrpSpPr>
              <p:cNvPr id="5" name="Group 4"/>
              <p:cNvGrpSpPr/>
              <p:nvPr/>
            </p:nvGrpSpPr>
            <p:grpSpPr>
              <a:xfrm>
                <a:off x="6400800" y="3296687"/>
                <a:ext cx="4461933" cy="1327504"/>
                <a:chOff x="6400800" y="3296687"/>
                <a:chExt cx="4461933" cy="1327504"/>
              </a:xfrm>
            </p:grpSpPr>
            <p:sp>
              <p:nvSpPr>
                <p:cNvPr id="16" name="Rectangle 37"/>
                <p:cNvSpPr/>
                <p:nvPr/>
              </p:nvSpPr>
              <p:spPr>
                <a:xfrm>
                  <a:off x="6400800" y="3433656"/>
                  <a:ext cx="4461933" cy="1190535"/>
                </a:xfrm>
                <a:custGeom>
                  <a:avLst/>
                  <a:gdLst>
                    <a:gd name="connsiteX0" fmla="*/ 0 w 4805757"/>
                    <a:gd name="connsiteY0" fmla="*/ 0 h 1189005"/>
                    <a:gd name="connsiteX1" fmla="*/ 4805757 w 4805757"/>
                    <a:gd name="connsiteY1" fmla="*/ 0 h 1189005"/>
                    <a:gd name="connsiteX2" fmla="*/ 4805757 w 4805757"/>
                    <a:gd name="connsiteY2" fmla="*/ 1189005 h 1189005"/>
                    <a:gd name="connsiteX3" fmla="*/ 0 w 4805757"/>
                    <a:gd name="connsiteY3" fmla="*/ 1189005 h 1189005"/>
                    <a:gd name="connsiteX4" fmla="*/ 0 w 4805757"/>
                    <a:gd name="connsiteY4" fmla="*/ 0 h 1189005"/>
                    <a:gd name="connsiteX0" fmla="*/ 0 w 4805757"/>
                    <a:gd name="connsiteY0" fmla="*/ 1953 h 1190958"/>
                    <a:gd name="connsiteX1" fmla="*/ 1456651 w 4805757"/>
                    <a:gd name="connsiteY1" fmla="*/ 0 h 1190958"/>
                    <a:gd name="connsiteX2" fmla="*/ 4805757 w 4805757"/>
                    <a:gd name="connsiteY2" fmla="*/ 1953 h 1190958"/>
                    <a:gd name="connsiteX3" fmla="*/ 4805757 w 4805757"/>
                    <a:gd name="connsiteY3" fmla="*/ 1190958 h 1190958"/>
                    <a:gd name="connsiteX4" fmla="*/ 0 w 4805757"/>
                    <a:gd name="connsiteY4" fmla="*/ 1190958 h 1190958"/>
                    <a:gd name="connsiteX5" fmla="*/ 0 w 4805757"/>
                    <a:gd name="connsiteY5" fmla="*/ 1953 h 1190958"/>
                    <a:gd name="connsiteX0" fmla="*/ 0 w 4805757"/>
                    <a:gd name="connsiteY0" fmla="*/ 1953 h 1190958"/>
                    <a:gd name="connsiteX1" fmla="*/ 1456651 w 4805757"/>
                    <a:gd name="connsiteY1" fmla="*/ 0 h 1190958"/>
                    <a:gd name="connsiteX2" fmla="*/ 3268518 w 4805757"/>
                    <a:gd name="connsiteY2" fmla="*/ 2117 h 1190958"/>
                    <a:gd name="connsiteX3" fmla="*/ 4805757 w 4805757"/>
                    <a:gd name="connsiteY3" fmla="*/ 1953 h 1190958"/>
                    <a:gd name="connsiteX4" fmla="*/ 4805757 w 4805757"/>
                    <a:gd name="connsiteY4" fmla="*/ 1190958 h 1190958"/>
                    <a:gd name="connsiteX5" fmla="*/ 0 w 4805757"/>
                    <a:gd name="connsiteY5" fmla="*/ 1190958 h 1190958"/>
                    <a:gd name="connsiteX6" fmla="*/ 0 w 4805757"/>
                    <a:gd name="connsiteY6" fmla="*/ 1953 h 1190958"/>
                    <a:gd name="connsiteX0" fmla="*/ 3268518 w 4805757"/>
                    <a:gd name="connsiteY0" fmla="*/ 168 h 1189009"/>
                    <a:gd name="connsiteX1" fmla="*/ 4805757 w 4805757"/>
                    <a:gd name="connsiteY1" fmla="*/ 4 h 1189009"/>
                    <a:gd name="connsiteX2" fmla="*/ 4805757 w 4805757"/>
                    <a:gd name="connsiteY2" fmla="*/ 1189009 h 1189009"/>
                    <a:gd name="connsiteX3" fmla="*/ 0 w 4805757"/>
                    <a:gd name="connsiteY3" fmla="*/ 1189009 h 1189009"/>
                    <a:gd name="connsiteX4" fmla="*/ 0 w 4805757"/>
                    <a:gd name="connsiteY4" fmla="*/ 4 h 1189009"/>
                    <a:gd name="connsiteX5" fmla="*/ 1548091 w 4805757"/>
                    <a:gd name="connsiteY5" fmla="*/ 89491 h 1189009"/>
                    <a:gd name="connsiteX0" fmla="*/ 3268518 w 4805757"/>
                    <a:gd name="connsiteY0" fmla="*/ 164 h 1189005"/>
                    <a:gd name="connsiteX1" fmla="*/ 4805757 w 4805757"/>
                    <a:gd name="connsiteY1" fmla="*/ 0 h 1189005"/>
                    <a:gd name="connsiteX2" fmla="*/ 4805757 w 4805757"/>
                    <a:gd name="connsiteY2" fmla="*/ 1189005 h 1189005"/>
                    <a:gd name="connsiteX3" fmla="*/ 0 w 4805757"/>
                    <a:gd name="connsiteY3" fmla="*/ 1189005 h 1189005"/>
                    <a:gd name="connsiteX4" fmla="*/ 0 w 4805757"/>
                    <a:gd name="connsiteY4" fmla="*/ 0 h 1189005"/>
                    <a:gd name="connsiteX5" fmla="*/ 1634874 w 4805757"/>
                    <a:gd name="connsiteY5" fmla="*/ 2704 h 1189005"/>
                    <a:gd name="connsiteX0" fmla="*/ 3268518 w 4805757"/>
                    <a:gd name="connsiteY0" fmla="*/ 164 h 1189005"/>
                    <a:gd name="connsiteX1" fmla="*/ 4805757 w 4805757"/>
                    <a:gd name="connsiteY1" fmla="*/ 0 h 1189005"/>
                    <a:gd name="connsiteX2" fmla="*/ 4805757 w 4805757"/>
                    <a:gd name="connsiteY2" fmla="*/ 1189005 h 1189005"/>
                    <a:gd name="connsiteX3" fmla="*/ 0 w 4805757"/>
                    <a:gd name="connsiteY3" fmla="*/ 1189005 h 1189005"/>
                    <a:gd name="connsiteX4" fmla="*/ 0 w 4805757"/>
                    <a:gd name="connsiteY4" fmla="*/ 0 h 1189005"/>
                    <a:gd name="connsiteX5" fmla="*/ 1634874 w 4805757"/>
                    <a:gd name="connsiteY5" fmla="*/ 2704 h 1189005"/>
                    <a:gd name="connsiteX0" fmla="*/ 3268518 w 4805757"/>
                    <a:gd name="connsiteY0" fmla="*/ 1694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3262590 w 4805757"/>
                    <a:gd name="connsiteY5" fmla="*/ 0 h 1190535"/>
                    <a:gd name="connsiteX0" fmla="*/ 3268518 w 4805757"/>
                    <a:gd name="connsiteY0" fmla="*/ 1694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1814790 w 4805757"/>
                    <a:gd name="connsiteY5" fmla="*/ 0 h 1190535"/>
                    <a:gd name="connsiteX0" fmla="*/ 2972184 w 4805757"/>
                    <a:gd name="connsiteY0" fmla="*/ 5927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1814790 w 4805757"/>
                    <a:gd name="connsiteY5" fmla="*/ 0 h 119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5757" h="1190535">
                      <a:moveTo>
                        <a:pt x="2972184" y="5927"/>
                      </a:moveTo>
                      <a:lnTo>
                        <a:pt x="4805757" y="1530"/>
                      </a:lnTo>
                      <a:lnTo>
                        <a:pt x="4805757" y="1190535"/>
                      </a:lnTo>
                      <a:lnTo>
                        <a:pt x="0" y="1190535"/>
                      </a:lnTo>
                      <a:lnTo>
                        <a:pt x="0" y="1530"/>
                      </a:lnTo>
                      <a:lnTo>
                        <a:pt x="1814790" y="0"/>
                      </a:lnTo>
                    </a:path>
                  </a:pathLst>
                </a:custGeom>
                <a:noFill/>
                <a:ln w="28575" cap="flat" cmpd="sng" algn="ctr">
                  <a:solidFill>
                    <a:sysClr val="windowText" lastClr="000000"/>
                  </a:solidFill>
                  <a:prstDash val="solid"/>
                  <a:miter lim="800000"/>
                </a:ln>
                <a:effectLst/>
              </p:spPr>
              <p:txBody>
                <a:bodyPr rtlCol="0" anchor="ctr"/>
                <a:lstStyle/>
                <a:p>
                  <a:pPr algn="ctr" defTabSz="896386">
                    <a:defRPr/>
                  </a:pPr>
                  <a:endParaRPr lang="en-US" kern="0">
                    <a:solidFill>
                      <a:prstClr val="black"/>
                    </a:solidFill>
                    <a:latin typeface="Calibri"/>
                  </a:endParaRPr>
                </a:p>
              </p:txBody>
            </p:sp>
            <p:sp>
              <p:nvSpPr>
                <p:cNvPr id="17" name="TextBox 16"/>
                <p:cNvSpPr txBox="1"/>
                <p:nvPr/>
              </p:nvSpPr>
              <p:spPr>
                <a:xfrm>
                  <a:off x="8110578" y="3296687"/>
                  <a:ext cx="1034066" cy="280718"/>
                </a:xfrm>
                <a:prstGeom prst="rect">
                  <a:avLst/>
                </a:prstGeom>
                <a:noFill/>
              </p:spPr>
              <p:txBody>
                <a:bodyPr wrap="none" rtlCol="0">
                  <a:spAutoFit/>
                </a:bodyPr>
                <a:lstStyle/>
                <a:p>
                  <a:pPr algn="ctr" defTabSz="896386">
                    <a:defRPr/>
                  </a:pPr>
                  <a:r>
                    <a:rPr lang="en-US" sz="1200" kern="0">
                      <a:solidFill>
                        <a:prstClr val="black"/>
                      </a:solidFill>
                      <a:latin typeface="Segoe UI Semibold" panose="020B0702040204020203" pitchFamily="34" charset="0"/>
                      <a:cs typeface="Segoe UI Semibold" panose="020B0702040204020203" pitchFamily="34" charset="0"/>
                    </a:rPr>
                    <a:t>Power users</a:t>
                  </a:r>
                </a:p>
              </p:txBody>
            </p:sp>
          </p:grpSp>
          <p:grpSp>
            <p:nvGrpSpPr>
              <p:cNvPr id="6" name="Group 5"/>
              <p:cNvGrpSpPr/>
              <p:nvPr/>
            </p:nvGrpSpPr>
            <p:grpSpPr>
              <a:xfrm>
                <a:off x="6932204" y="3651539"/>
                <a:ext cx="782394" cy="822381"/>
                <a:chOff x="6932204" y="3651539"/>
                <a:chExt cx="782394" cy="822381"/>
              </a:xfrm>
            </p:grpSpPr>
            <p:pic>
              <p:nvPicPr>
                <p:cNvPr id="14" name="Picture 13"/>
                <p:cNvPicPr>
                  <a:picLocks noChangeAspect="1"/>
                </p:cNvPicPr>
                <p:nvPr/>
              </p:nvPicPr>
              <p:blipFill>
                <a:blip r:embed="rId4">
                  <a:lum bright="-100000"/>
                </a:blip>
                <a:stretch>
                  <a:fillRect/>
                </a:stretch>
              </p:blipFill>
              <p:spPr>
                <a:xfrm>
                  <a:off x="7042164" y="3651539"/>
                  <a:ext cx="562474" cy="437348"/>
                </a:xfrm>
                <a:prstGeom prst="rect">
                  <a:avLst/>
                </a:prstGeom>
              </p:spPr>
            </p:pic>
            <p:sp>
              <p:nvSpPr>
                <p:cNvPr id="15" name="TextBox 14"/>
                <p:cNvSpPr txBox="1"/>
                <p:nvPr/>
              </p:nvSpPr>
              <p:spPr>
                <a:xfrm>
                  <a:off x="6932204" y="4193202"/>
                  <a:ext cx="782394" cy="280718"/>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Power BI</a:t>
                  </a:r>
                </a:p>
              </p:txBody>
            </p:sp>
          </p:grpSp>
          <p:grpSp>
            <p:nvGrpSpPr>
              <p:cNvPr id="7" name="Group 6"/>
              <p:cNvGrpSpPr/>
              <p:nvPr/>
            </p:nvGrpSpPr>
            <p:grpSpPr>
              <a:xfrm>
                <a:off x="8158244" y="3674412"/>
                <a:ext cx="962067" cy="799548"/>
                <a:chOff x="8158244" y="3674412"/>
                <a:chExt cx="962067" cy="799548"/>
              </a:xfrm>
            </p:grpSpPr>
            <p:pic>
              <p:nvPicPr>
                <p:cNvPr id="11" name="Picture 10"/>
                <p:cNvPicPr>
                  <a:picLocks noChangeAspect="1"/>
                </p:cNvPicPr>
                <p:nvPr/>
              </p:nvPicPr>
              <p:blipFill>
                <a:blip r:embed="rId5">
                  <a:lum bright="-100000"/>
                </a:blip>
                <a:stretch>
                  <a:fillRect/>
                </a:stretch>
              </p:blipFill>
              <p:spPr>
                <a:xfrm>
                  <a:off x="8352468" y="3674412"/>
                  <a:ext cx="573612" cy="483176"/>
                </a:xfrm>
                <a:prstGeom prst="rect">
                  <a:avLst/>
                </a:prstGeom>
              </p:spPr>
            </p:pic>
            <p:sp>
              <p:nvSpPr>
                <p:cNvPr id="13" name="TextBox 12"/>
                <p:cNvSpPr txBox="1"/>
                <p:nvPr/>
              </p:nvSpPr>
              <p:spPr>
                <a:xfrm>
                  <a:off x="8158244" y="4193202"/>
                  <a:ext cx="962067" cy="280758"/>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PowerApps</a:t>
                  </a:r>
                </a:p>
              </p:txBody>
            </p:sp>
          </p:grpSp>
          <p:grpSp>
            <p:nvGrpSpPr>
              <p:cNvPr id="8" name="Group 7"/>
              <p:cNvGrpSpPr/>
              <p:nvPr/>
            </p:nvGrpSpPr>
            <p:grpSpPr>
              <a:xfrm>
                <a:off x="9356639" y="3656810"/>
                <a:ext cx="1205501" cy="817150"/>
                <a:chOff x="9356639" y="3656810"/>
                <a:chExt cx="1205501" cy="817150"/>
              </a:xfrm>
            </p:grpSpPr>
            <p:pic>
              <p:nvPicPr>
                <p:cNvPr id="9" name="Picture 8"/>
                <p:cNvPicPr>
                  <a:picLocks noChangeAspect="1"/>
                </p:cNvPicPr>
                <p:nvPr/>
              </p:nvPicPr>
              <p:blipFill>
                <a:blip r:embed="rId6">
                  <a:lum bright="-100000"/>
                </a:blip>
                <a:stretch>
                  <a:fillRect/>
                </a:stretch>
              </p:blipFill>
              <p:spPr>
                <a:xfrm>
                  <a:off x="9662934" y="3656810"/>
                  <a:ext cx="580120" cy="443552"/>
                </a:xfrm>
                <a:prstGeom prst="rect">
                  <a:avLst/>
                </a:prstGeom>
              </p:spPr>
            </p:pic>
            <p:sp>
              <p:nvSpPr>
                <p:cNvPr id="10" name="TextBox 9"/>
                <p:cNvSpPr txBox="1"/>
                <p:nvPr/>
              </p:nvSpPr>
              <p:spPr>
                <a:xfrm>
                  <a:off x="9356639" y="4193202"/>
                  <a:ext cx="1205501" cy="280758"/>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Microsoft Flow</a:t>
                  </a:r>
                </a:p>
              </p:txBody>
            </p:sp>
          </p:grpSp>
        </p:grpSp>
        <p:grpSp>
          <p:nvGrpSpPr>
            <p:cNvPr id="18" name="Group 17"/>
            <p:cNvGrpSpPr/>
            <p:nvPr/>
          </p:nvGrpSpPr>
          <p:grpSpPr>
            <a:xfrm>
              <a:off x="7394143" y="4187948"/>
              <a:ext cx="4550114" cy="949553"/>
              <a:chOff x="6400800" y="4393152"/>
              <a:chExt cx="4461933" cy="931151"/>
            </a:xfrm>
          </p:grpSpPr>
          <p:sp>
            <p:nvSpPr>
              <p:cNvPr id="19" name="Rectangle 37"/>
              <p:cNvSpPr/>
              <p:nvPr/>
            </p:nvSpPr>
            <p:spPr>
              <a:xfrm>
                <a:off x="6400800" y="4530123"/>
                <a:ext cx="4461933" cy="794180"/>
              </a:xfrm>
              <a:custGeom>
                <a:avLst/>
                <a:gdLst>
                  <a:gd name="connsiteX0" fmla="*/ 0 w 4805757"/>
                  <a:gd name="connsiteY0" fmla="*/ 0 h 1189005"/>
                  <a:gd name="connsiteX1" fmla="*/ 4805757 w 4805757"/>
                  <a:gd name="connsiteY1" fmla="*/ 0 h 1189005"/>
                  <a:gd name="connsiteX2" fmla="*/ 4805757 w 4805757"/>
                  <a:gd name="connsiteY2" fmla="*/ 1189005 h 1189005"/>
                  <a:gd name="connsiteX3" fmla="*/ 0 w 4805757"/>
                  <a:gd name="connsiteY3" fmla="*/ 1189005 h 1189005"/>
                  <a:gd name="connsiteX4" fmla="*/ 0 w 4805757"/>
                  <a:gd name="connsiteY4" fmla="*/ 0 h 1189005"/>
                  <a:gd name="connsiteX0" fmla="*/ 0 w 4805757"/>
                  <a:gd name="connsiteY0" fmla="*/ 1953 h 1190958"/>
                  <a:gd name="connsiteX1" fmla="*/ 1456651 w 4805757"/>
                  <a:gd name="connsiteY1" fmla="*/ 0 h 1190958"/>
                  <a:gd name="connsiteX2" fmla="*/ 4805757 w 4805757"/>
                  <a:gd name="connsiteY2" fmla="*/ 1953 h 1190958"/>
                  <a:gd name="connsiteX3" fmla="*/ 4805757 w 4805757"/>
                  <a:gd name="connsiteY3" fmla="*/ 1190958 h 1190958"/>
                  <a:gd name="connsiteX4" fmla="*/ 0 w 4805757"/>
                  <a:gd name="connsiteY4" fmla="*/ 1190958 h 1190958"/>
                  <a:gd name="connsiteX5" fmla="*/ 0 w 4805757"/>
                  <a:gd name="connsiteY5" fmla="*/ 1953 h 1190958"/>
                  <a:gd name="connsiteX0" fmla="*/ 0 w 4805757"/>
                  <a:gd name="connsiteY0" fmla="*/ 1953 h 1190958"/>
                  <a:gd name="connsiteX1" fmla="*/ 1456651 w 4805757"/>
                  <a:gd name="connsiteY1" fmla="*/ 0 h 1190958"/>
                  <a:gd name="connsiteX2" fmla="*/ 3268518 w 4805757"/>
                  <a:gd name="connsiteY2" fmla="*/ 2117 h 1190958"/>
                  <a:gd name="connsiteX3" fmla="*/ 4805757 w 4805757"/>
                  <a:gd name="connsiteY3" fmla="*/ 1953 h 1190958"/>
                  <a:gd name="connsiteX4" fmla="*/ 4805757 w 4805757"/>
                  <a:gd name="connsiteY4" fmla="*/ 1190958 h 1190958"/>
                  <a:gd name="connsiteX5" fmla="*/ 0 w 4805757"/>
                  <a:gd name="connsiteY5" fmla="*/ 1190958 h 1190958"/>
                  <a:gd name="connsiteX6" fmla="*/ 0 w 4805757"/>
                  <a:gd name="connsiteY6" fmla="*/ 1953 h 1190958"/>
                  <a:gd name="connsiteX0" fmla="*/ 3268518 w 4805757"/>
                  <a:gd name="connsiteY0" fmla="*/ 168 h 1189009"/>
                  <a:gd name="connsiteX1" fmla="*/ 4805757 w 4805757"/>
                  <a:gd name="connsiteY1" fmla="*/ 4 h 1189009"/>
                  <a:gd name="connsiteX2" fmla="*/ 4805757 w 4805757"/>
                  <a:gd name="connsiteY2" fmla="*/ 1189009 h 1189009"/>
                  <a:gd name="connsiteX3" fmla="*/ 0 w 4805757"/>
                  <a:gd name="connsiteY3" fmla="*/ 1189009 h 1189009"/>
                  <a:gd name="connsiteX4" fmla="*/ 0 w 4805757"/>
                  <a:gd name="connsiteY4" fmla="*/ 4 h 1189009"/>
                  <a:gd name="connsiteX5" fmla="*/ 1548091 w 4805757"/>
                  <a:gd name="connsiteY5" fmla="*/ 89491 h 1189009"/>
                  <a:gd name="connsiteX0" fmla="*/ 3268518 w 4805757"/>
                  <a:gd name="connsiteY0" fmla="*/ 164 h 1189005"/>
                  <a:gd name="connsiteX1" fmla="*/ 4805757 w 4805757"/>
                  <a:gd name="connsiteY1" fmla="*/ 0 h 1189005"/>
                  <a:gd name="connsiteX2" fmla="*/ 4805757 w 4805757"/>
                  <a:gd name="connsiteY2" fmla="*/ 1189005 h 1189005"/>
                  <a:gd name="connsiteX3" fmla="*/ 0 w 4805757"/>
                  <a:gd name="connsiteY3" fmla="*/ 1189005 h 1189005"/>
                  <a:gd name="connsiteX4" fmla="*/ 0 w 4805757"/>
                  <a:gd name="connsiteY4" fmla="*/ 0 h 1189005"/>
                  <a:gd name="connsiteX5" fmla="*/ 1634874 w 4805757"/>
                  <a:gd name="connsiteY5" fmla="*/ 2704 h 1189005"/>
                  <a:gd name="connsiteX0" fmla="*/ 3268518 w 4805757"/>
                  <a:gd name="connsiteY0" fmla="*/ 164 h 1189005"/>
                  <a:gd name="connsiteX1" fmla="*/ 4805757 w 4805757"/>
                  <a:gd name="connsiteY1" fmla="*/ 0 h 1189005"/>
                  <a:gd name="connsiteX2" fmla="*/ 4805757 w 4805757"/>
                  <a:gd name="connsiteY2" fmla="*/ 1189005 h 1189005"/>
                  <a:gd name="connsiteX3" fmla="*/ 0 w 4805757"/>
                  <a:gd name="connsiteY3" fmla="*/ 1189005 h 1189005"/>
                  <a:gd name="connsiteX4" fmla="*/ 0 w 4805757"/>
                  <a:gd name="connsiteY4" fmla="*/ 0 h 1189005"/>
                  <a:gd name="connsiteX5" fmla="*/ 1634874 w 4805757"/>
                  <a:gd name="connsiteY5" fmla="*/ 2704 h 1189005"/>
                  <a:gd name="connsiteX0" fmla="*/ 3268518 w 4805757"/>
                  <a:gd name="connsiteY0" fmla="*/ 1694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3262590 w 4805757"/>
                  <a:gd name="connsiteY5" fmla="*/ 0 h 1190535"/>
                  <a:gd name="connsiteX0" fmla="*/ 3268518 w 4805757"/>
                  <a:gd name="connsiteY0" fmla="*/ 1694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1814790 w 4805757"/>
                  <a:gd name="connsiteY5" fmla="*/ 0 h 1190535"/>
                  <a:gd name="connsiteX0" fmla="*/ 2972184 w 4805757"/>
                  <a:gd name="connsiteY0" fmla="*/ 5927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1814790 w 4805757"/>
                  <a:gd name="connsiteY5" fmla="*/ 0 h 1190535"/>
                  <a:gd name="connsiteX0" fmla="*/ 2972184 w 4805757"/>
                  <a:gd name="connsiteY0" fmla="*/ 5927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1415830 w 4805757"/>
                  <a:gd name="connsiteY5" fmla="*/ 0 h 1190535"/>
                  <a:gd name="connsiteX0" fmla="*/ 3377984 w 4805757"/>
                  <a:gd name="connsiteY0" fmla="*/ 3810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1415830 w 4805757"/>
                  <a:gd name="connsiteY5" fmla="*/ 0 h 119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5757" h="1190535">
                    <a:moveTo>
                      <a:pt x="3377984" y="3810"/>
                    </a:moveTo>
                    <a:lnTo>
                      <a:pt x="4805757" y="1530"/>
                    </a:lnTo>
                    <a:lnTo>
                      <a:pt x="4805757" y="1190535"/>
                    </a:lnTo>
                    <a:lnTo>
                      <a:pt x="0" y="1190535"/>
                    </a:lnTo>
                    <a:lnTo>
                      <a:pt x="0" y="1530"/>
                    </a:lnTo>
                    <a:lnTo>
                      <a:pt x="1415830" y="0"/>
                    </a:lnTo>
                  </a:path>
                </a:pathLst>
              </a:custGeom>
              <a:noFill/>
              <a:ln w="28575" cap="flat" cmpd="sng" algn="ctr">
                <a:solidFill>
                  <a:sysClr val="windowText" lastClr="000000"/>
                </a:solidFill>
                <a:prstDash val="solid"/>
                <a:miter lim="800000"/>
              </a:ln>
              <a:effectLst/>
            </p:spPr>
            <p:txBody>
              <a:bodyPr rtlCol="0" anchor="ctr"/>
              <a:lstStyle/>
              <a:p>
                <a:pPr algn="ctr" defTabSz="896386">
                  <a:defRPr/>
                </a:pPr>
                <a:endParaRPr lang="en-US" kern="0">
                  <a:solidFill>
                    <a:prstClr val="black"/>
                  </a:solidFill>
                  <a:latin typeface="Calibri"/>
                </a:endParaRPr>
              </a:p>
            </p:txBody>
          </p:sp>
          <p:sp>
            <p:nvSpPr>
              <p:cNvPr id="20" name="TextBox 19"/>
              <p:cNvSpPr txBox="1"/>
              <p:nvPr/>
            </p:nvSpPr>
            <p:spPr>
              <a:xfrm>
                <a:off x="7716148" y="4393152"/>
                <a:ext cx="1822936" cy="280718"/>
              </a:xfrm>
              <a:prstGeom prst="rect">
                <a:avLst/>
              </a:prstGeom>
              <a:noFill/>
            </p:spPr>
            <p:txBody>
              <a:bodyPr wrap="none" rtlCol="0">
                <a:spAutoFit/>
              </a:bodyPr>
              <a:lstStyle/>
              <a:p>
                <a:pPr algn="ctr" defTabSz="896386">
                  <a:defRPr/>
                </a:pPr>
                <a:r>
                  <a:rPr lang="en-US" sz="1200" kern="0">
                    <a:solidFill>
                      <a:prstClr val="black"/>
                    </a:solidFill>
                    <a:latin typeface="Segoe UI Semibold" panose="020B0702040204020203" pitchFamily="34" charset="0"/>
                    <a:cs typeface="Segoe UI Semibold" panose="020B0702040204020203" pitchFamily="34" charset="0"/>
                  </a:rPr>
                  <a:t>Developers and IT pros</a:t>
                </a:r>
              </a:p>
            </p:txBody>
          </p:sp>
          <p:sp>
            <p:nvSpPr>
              <p:cNvPr id="21" name="TextBox 20"/>
              <p:cNvSpPr txBox="1"/>
              <p:nvPr/>
            </p:nvSpPr>
            <p:spPr>
              <a:xfrm>
                <a:off x="7108419" y="4714417"/>
                <a:ext cx="416654" cy="469103"/>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Pro</a:t>
                </a:r>
                <a:br>
                  <a:rPr lang="en-US" sz="1200" kern="0">
                    <a:solidFill>
                      <a:prstClr val="black"/>
                    </a:solidFill>
                    <a:latin typeface="Segoe UI" panose="020B0502040204020203" pitchFamily="34" charset="0"/>
                    <a:cs typeface="Segoe UI" panose="020B0502040204020203" pitchFamily="34" charset="0"/>
                  </a:rPr>
                </a:br>
                <a:r>
                  <a:rPr lang="en-US" sz="1200" b="1" kern="0">
                    <a:solidFill>
                      <a:prstClr val="black"/>
                    </a:solidFill>
                    <a:latin typeface="Segoe UI" panose="020B0502040204020203" pitchFamily="34" charset="0"/>
                    <a:cs typeface="Segoe UI" panose="020B0502040204020203" pitchFamily="34" charset="0"/>
                  </a:rPr>
                  <a:t>BI</a:t>
                </a:r>
              </a:p>
            </p:txBody>
          </p:sp>
          <p:sp>
            <p:nvSpPr>
              <p:cNvPr id="22" name="TextBox 21"/>
              <p:cNvSpPr txBox="1"/>
              <p:nvPr/>
            </p:nvSpPr>
            <p:spPr>
              <a:xfrm>
                <a:off x="8404273" y="4710502"/>
                <a:ext cx="470000" cy="469103"/>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Pro</a:t>
                </a:r>
                <a:br>
                  <a:rPr lang="en-US" sz="1200" kern="0">
                    <a:solidFill>
                      <a:prstClr val="black"/>
                    </a:solidFill>
                    <a:latin typeface="Segoe UI" panose="020B0502040204020203" pitchFamily="34" charset="0"/>
                    <a:cs typeface="Segoe UI" panose="020B0502040204020203" pitchFamily="34" charset="0"/>
                  </a:rPr>
                </a:br>
                <a:r>
                  <a:rPr lang="en-US" sz="1200" b="1" kern="0">
                    <a:solidFill>
                      <a:prstClr val="black"/>
                    </a:solidFill>
                    <a:latin typeface="Segoe UI" panose="020B0502040204020203" pitchFamily="34" charset="0"/>
                    <a:cs typeface="Segoe UI" panose="020B0502040204020203" pitchFamily="34" charset="0"/>
                  </a:rPr>
                  <a:t>Dev</a:t>
                </a:r>
              </a:p>
            </p:txBody>
          </p:sp>
          <p:sp>
            <p:nvSpPr>
              <p:cNvPr id="23" name="TextBox 22"/>
              <p:cNvSpPr txBox="1"/>
              <p:nvPr/>
            </p:nvSpPr>
            <p:spPr>
              <a:xfrm>
                <a:off x="9472721" y="4714415"/>
                <a:ext cx="1015984" cy="469103"/>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Pro</a:t>
                </a:r>
                <a:br>
                  <a:rPr lang="en-US" sz="1200" kern="0">
                    <a:solidFill>
                      <a:prstClr val="black"/>
                    </a:solidFill>
                    <a:latin typeface="Segoe UI" panose="020B0502040204020203" pitchFamily="34" charset="0"/>
                    <a:cs typeface="Segoe UI" panose="020B0502040204020203" pitchFamily="34" charset="0"/>
                  </a:rPr>
                </a:br>
                <a:r>
                  <a:rPr lang="en-US" sz="1200" b="1" kern="0">
                    <a:solidFill>
                      <a:prstClr val="black"/>
                    </a:solidFill>
                    <a:latin typeface="Segoe UI" panose="020B0502040204020203" pitchFamily="34" charset="0"/>
                    <a:cs typeface="Segoe UI" panose="020B0502040204020203" pitchFamily="34" charset="0"/>
                  </a:rPr>
                  <a:t>Integration</a:t>
                </a:r>
              </a:p>
            </p:txBody>
          </p:sp>
        </p:grpSp>
        <p:grpSp>
          <p:nvGrpSpPr>
            <p:cNvPr id="24" name="Group 23"/>
            <p:cNvGrpSpPr/>
            <p:nvPr/>
          </p:nvGrpSpPr>
          <p:grpSpPr>
            <a:xfrm>
              <a:off x="7680058" y="1961448"/>
              <a:ext cx="4087599" cy="738296"/>
              <a:chOff x="6681175" y="2209802"/>
              <a:chExt cx="4008382" cy="723987"/>
            </a:xfrm>
          </p:grpSpPr>
          <p:sp>
            <p:nvSpPr>
              <p:cNvPr id="25" name="TextBox 24"/>
              <p:cNvSpPr txBox="1"/>
              <p:nvPr/>
            </p:nvSpPr>
            <p:spPr>
              <a:xfrm>
                <a:off x="6681175" y="2558943"/>
                <a:ext cx="1284455" cy="374846"/>
              </a:xfrm>
              <a:prstGeom prst="rect">
                <a:avLst/>
              </a:prstGeom>
              <a:noFill/>
            </p:spPr>
            <p:txBody>
              <a:bodyPr wrap="none" rtlCol="0">
                <a:spAutoFit/>
              </a:bodyPr>
              <a:lstStyle/>
              <a:p>
                <a:pPr algn="ctr" defTabSz="896386">
                  <a:defRPr/>
                </a:pPr>
                <a:r>
                  <a:rPr lang="en-US" b="1" kern="0">
                    <a:solidFill>
                      <a:prstClr val="black"/>
                    </a:solidFill>
                    <a:latin typeface="Segoe UI" panose="020B0502040204020203" pitchFamily="34" charset="0"/>
                    <a:cs typeface="Segoe UI" panose="020B0502040204020203" pitchFamily="34" charset="0"/>
                  </a:rPr>
                  <a:t>MEASURE</a:t>
                </a:r>
              </a:p>
            </p:txBody>
          </p:sp>
          <p:sp>
            <p:nvSpPr>
              <p:cNvPr id="26" name="TextBox 25"/>
              <p:cNvSpPr txBox="1"/>
              <p:nvPr/>
            </p:nvSpPr>
            <p:spPr>
              <a:xfrm>
                <a:off x="8323515" y="2558943"/>
                <a:ext cx="631520" cy="374846"/>
              </a:xfrm>
              <a:prstGeom prst="rect">
                <a:avLst/>
              </a:prstGeom>
              <a:noFill/>
            </p:spPr>
            <p:txBody>
              <a:bodyPr wrap="none" rtlCol="0">
                <a:spAutoFit/>
              </a:bodyPr>
              <a:lstStyle/>
              <a:p>
                <a:pPr algn="ctr" defTabSz="896386">
                  <a:defRPr/>
                </a:pPr>
                <a:r>
                  <a:rPr lang="en-US" b="1" kern="0">
                    <a:solidFill>
                      <a:prstClr val="black"/>
                    </a:solidFill>
                    <a:latin typeface="Segoe UI" panose="020B0502040204020203" pitchFamily="34" charset="0"/>
                    <a:cs typeface="Segoe UI" panose="020B0502040204020203" pitchFamily="34" charset="0"/>
                  </a:rPr>
                  <a:t>ACT</a:t>
                </a:r>
              </a:p>
            </p:txBody>
          </p:sp>
          <p:sp>
            <p:nvSpPr>
              <p:cNvPr id="27" name="TextBox 26"/>
              <p:cNvSpPr txBox="1"/>
              <p:nvPr/>
            </p:nvSpPr>
            <p:spPr>
              <a:xfrm>
                <a:off x="9229221" y="2558943"/>
                <a:ext cx="1460336" cy="374846"/>
              </a:xfrm>
              <a:prstGeom prst="rect">
                <a:avLst/>
              </a:prstGeom>
              <a:noFill/>
            </p:spPr>
            <p:txBody>
              <a:bodyPr wrap="none" rtlCol="0">
                <a:spAutoFit/>
              </a:bodyPr>
              <a:lstStyle/>
              <a:p>
                <a:pPr algn="ctr" defTabSz="896386">
                  <a:defRPr/>
                </a:pPr>
                <a:r>
                  <a:rPr lang="en-US" b="1" kern="0">
                    <a:solidFill>
                      <a:prstClr val="black"/>
                    </a:solidFill>
                    <a:latin typeface="Segoe UI" panose="020B0502040204020203" pitchFamily="34" charset="0"/>
                    <a:cs typeface="Segoe UI" panose="020B0502040204020203" pitchFamily="34" charset="0"/>
                  </a:rPr>
                  <a:t>AUTOMATE</a:t>
                </a:r>
              </a:p>
            </p:txBody>
          </p:sp>
          <p:grpSp>
            <p:nvGrpSpPr>
              <p:cNvPr id="28" name="Group 27"/>
              <p:cNvGrpSpPr/>
              <p:nvPr/>
            </p:nvGrpSpPr>
            <p:grpSpPr>
              <a:xfrm>
                <a:off x="7323402" y="2209802"/>
                <a:ext cx="2635992" cy="349141"/>
                <a:chOff x="7323402" y="2209802"/>
                <a:chExt cx="2635992" cy="349141"/>
              </a:xfrm>
            </p:grpSpPr>
            <p:grpSp>
              <p:nvGrpSpPr>
                <p:cNvPr id="29" name="Group 28"/>
                <p:cNvGrpSpPr/>
                <p:nvPr/>
              </p:nvGrpSpPr>
              <p:grpSpPr>
                <a:xfrm>
                  <a:off x="8639272" y="2209802"/>
                  <a:ext cx="1320122" cy="349141"/>
                  <a:chOff x="3554633" y="2798074"/>
                  <a:chExt cx="1652666" cy="437090"/>
                </a:xfrm>
              </p:grpSpPr>
              <p:cxnSp>
                <p:nvCxnSpPr>
                  <p:cNvPr id="31" name="Connector: Elbow 22"/>
                  <p:cNvCxnSpPr>
                    <a:stCxn id="27" idx="0"/>
                  </p:cNvCxnSpPr>
                  <p:nvPr/>
                </p:nvCxnSpPr>
                <p:spPr>
                  <a:xfrm rot="16200000" flipV="1">
                    <a:off x="4274930" y="2302796"/>
                    <a:ext cx="212075" cy="1652662"/>
                  </a:xfrm>
                  <a:prstGeom prst="bentConnector2">
                    <a:avLst/>
                  </a:prstGeom>
                  <a:noFill/>
                  <a:ln w="28575" cap="flat" cmpd="sng" algn="ctr">
                    <a:solidFill>
                      <a:sysClr val="windowText" lastClr="000000"/>
                    </a:solidFill>
                    <a:prstDash val="solid"/>
                    <a:miter lim="800000"/>
                  </a:ln>
                  <a:effectLst/>
                </p:spPr>
              </p:cxnSp>
              <p:cxnSp>
                <p:nvCxnSpPr>
                  <p:cNvPr id="32" name="Straight Connector 31"/>
                  <p:cNvCxnSpPr>
                    <a:endCxn id="26" idx="0"/>
                  </p:cNvCxnSpPr>
                  <p:nvPr/>
                </p:nvCxnSpPr>
                <p:spPr>
                  <a:xfrm>
                    <a:off x="3554636" y="2798074"/>
                    <a:ext cx="3" cy="437090"/>
                  </a:xfrm>
                  <a:prstGeom prst="line">
                    <a:avLst/>
                  </a:prstGeom>
                  <a:noFill/>
                  <a:ln w="28575" cap="flat" cmpd="sng" algn="ctr">
                    <a:solidFill>
                      <a:sysClr val="windowText" lastClr="000000"/>
                    </a:solidFill>
                    <a:prstDash val="solid"/>
                    <a:miter lim="800000"/>
                  </a:ln>
                  <a:effectLst/>
                </p:spPr>
              </p:cxnSp>
            </p:grpSp>
            <p:cxnSp>
              <p:nvCxnSpPr>
                <p:cNvPr id="30" name="Connector: Elbow 72"/>
                <p:cNvCxnSpPr>
                  <a:endCxn id="25" idx="0"/>
                </p:cNvCxnSpPr>
                <p:nvPr/>
              </p:nvCxnSpPr>
              <p:spPr>
                <a:xfrm rot="10800000" flipV="1">
                  <a:off x="7323403" y="2389541"/>
                  <a:ext cx="1315871" cy="169402"/>
                </a:xfrm>
                <a:prstGeom prst="bentConnector2">
                  <a:avLst/>
                </a:prstGeom>
                <a:noFill/>
                <a:ln w="28575" cap="flat" cmpd="sng" algn="ctr">
                  <a:solidFill>
                    <a:sysClr val="windowText" lastClr="000000"/>
                  </a:solidFill>
                  <a:prstDash val="solid"/>
                  <a:miter lim="800000"/>
                </a:ln>
                <a:effectLst/>
              </p:spPr>
            </p:cxnSp>
          </p:grpSp>
        </p:grpSp>
        <p:grpSp>
          <p:nvGrpSpPr>
            <p:cNvPr id="33" name="Group 32"/>
            <p:cNvGrpSpPr/>
            <p:nvPr/>
          </p:nvGrpSpPr>
          <p:grpSpPr>
            <a:xfrm>
              <a:off x="8331521" y="5150293"/>
              <a:ext cx="2667703" cy="1443511"/>
              <a:chOff x="7320012" y="5336847"/>
              <a:chExt cx="2616004" cy="1415535"/>
            </a:xfrm>
          </p:grpSpPr>
          <p:grpSp>
            <p:nvGrpSpPr>
              <p:cNvPr id="34" name="Group 33"/>
              <p:cNvGrpSpPr/>
              <p:nvPr/>
            </p:nvGrpSpPr>
            <p:grpSpPr>
              <a:xfrm>
                <a:off x="7797800" y="5336847"/>
                <a:ext cx="1659622" cy="349141"/>
                <a:chOff x="7303061" y="5319390"/>
                <a:chExt cx="2635990" cy="349141"/>
              </a:xfrm>
            </p:grpSpPr>
            <p:cxnSp>
              <p:nvCxnSpPr>
                <p:cNvPr id="40" name="Connector: Elbow 76"/>
                <p:cNvCxnSpPr/>
                <p:nvPr/>
              </p:nvCxnSpPr>
              <p:spPr>
                <a:xfrm rot="16200000" flipV="1">
                  <a:off x="9194291" y="4923771"/>
                  <a:ext cx="169402" cy="1320118"/>
                </a:xfrm>
                <a:prstGeom prst="bentConnector2">
                  <a:avLst/>
                </a:prstGeom>
                <a:noFill/>
                <a:ln w="28575" cap="flat" cmpd="sng" algn="ctr">
                  <a:solidFill>
                    <a:sysClr val="windowText" lastClr="000000"/>
                  </a:solidFill>
                  <a:prstDash val="solid"/>
                  <a:miter lim="800000"/>
                </a:ln>
                <a:effectLst/>
              </p:spPr>
            </p:cxnSp>
            <p:cxnSp>
              <p:nvCxnSpPr>
                <p:cNvPr id="41" name="Straight Connector 40"/>
                <p:cNvCxnSpPr/>
                <p:nvPr/>
              </p:nvCxnSpPr>
              <p:spPr>
                <a:xfrm>
                  <a:off x="8618933" y="5319390"/>
                  <a:ext cx="0" cy="179739"/>
                </a:xfrm>
                <a:prstGeom prst="line">
                  <a:avLst/>
                </a:prstGeom>
                <a:noFill/>
                <a:ln w="28575" cap="flat" cmpd="sng" algn="ctr">
                  <a:solidFill>
                    <a:sysClr val="window" lastClr="FFFFFF"/>
                  </a:solidFill>
                  <a:prstDash val="solid"/>
                  <a:miter lim="800000"/>
                </a:ln>
                <a:effectLst/>
              </p:spPr>
            </p:cxnSp>
            <p:cxnSp>
              <p:nvCxnSpPr>
                <p:cNvPr id="42" name="Connector: Elbow 78"/>
                <p:cNvCxnSpPr/>
                <p:nvPr/>
              </p:nvCxnSpPr>
              <p:spPr>
                <a:xfrm rot="10800000" flipV="1">
                  <a:off x="7303061" y="5499129"/>
                  <a:ext cx="1315872" cy="169401"/>
                </a:xfrm>
                <a:prstGeom prst="bentConnector2">
                  <a:avLst/>
                </a:prstGeom>
                <a:noFill/>
                <a:ln w="28575" cap="flat" cmpd="sng" algn="ctr">
                  <a:solidFill>
                    <a:sysClr val="windowText" lastClr="000000"/>
                  </a:solidFill>
                  <a:prstDash val="solid"/>
                  <a:miter lim="800000"/>
                </a:ln>
                <a:effectLst/>
              </p:spPr>
            </p:cxnSp>
          </p:grpSp>
          <p:grpSp>
            <p:nvGrpSpPr>
              <p:cNvPr id="35" name="Group 34"/>
              <p:cNvGrpSpPr/>
              <p:nvPr/>
            </p:nvGrpSpPr>
            <p:grpSpPr>
              <a:xfrm>
                <a:off x="7320012" y="5777388"/>
                <a:ext cx="2616004" cy="974994"/>
                <a:chOff x="7320012" y="5777388"/>
                <a:chExt cx="2616004" cy="974994"/>
              </a:xfrm>
            </p:grpSpPr>
            <p:pic>
              <p:nvPicPr>
                <p:cNvPr id="36" name="Picture 35"/>
                <p:cNvPicPr>
                  <a:picLocks noChangeAspect="1"/>
                </p:cNvPicPr>
                <p:nvPr/>
              </p:nvPicPr>
              <p:blipFill>
                <a:blip r:embed="rId7">
                  <a:lum bright="-100000"/>
                </a:blip>
                <a:stretch>
                  <a:fillRect/>
                </a:stretch>
              </p:blipFill>
              <p:spPr>
                <a:xfrm>
                  <a:off x="7632024" y="5801417"/>
                  <a:ext cx="349314" cy="453132"/>
                </a:xfrm>
                <a:prstGeom prst="rect">
                  <a:avLst/>
                </a:prstGeom>
              </p:spPr>
            </p:pic>
            <p:pic>
              <p:nvPicPr>
                <p:cNvPr id="37" name="Picture 36"/>
                <p:cNvPicPr>
                  <a:picLocks noChangeAspect="1"/>
                </p:cNvPicPr>
                <p:nvPr/>
              </p:nvPicPr>
              <p:blipFill>
                <a:blip r:embed="rId8">
                  <a:lum bright="-100000"/>
                </a:blip>
                <a:stretch>
                  <a:fillRect/>
                </a:stretch>
              </p:blipFill>
              <p:spPr>
                <a:xfrm>
                  <a:off x="9232722" y="5777388"/>
                  <a:ext cx="449399" cy="501189"/>
                </a:xfrm>
                <a:prstGeom prst="rect">
                  <a:avLst/>
                </a:prstGeom>
              </p:spPr>
            </p:pic>
            <p:sp>
              <p:nvSpPr>
                <p:cNvPr id="38" name="TextBox 37"/>
                <p:cNvSpPr txBox="1"/>
                <p:nvPr/>
              </p:nvSpPr>
              <p:spPr>
                <a:xfrm>
                  <a:off x="7320012" y="6283279"/>
                  <a:ext cx="973343" cy="469103"/>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Common </a:t>
                  </a:r>
                  <a:br>
                    <a:rPr lang="en-US" sz="1200" kern="0">
                      <a:solidFill>
                        <a:prstClr val="black"/>
                      </a:solidFill>
                      <a:latin typeface="Segoe UI" panose="020B0502040204020203" pitchFamily="34" charset="0"/>
                      <a:cs typeface="Segoe UI" panose="020B0502040204020203" pitchFamily="34" charset="0"/>
                    </a:rPr>
                  </a:br>
                  <a:r>
                    <a:rPr lang="en-US" sz="1200" kern="0">
                      <a:solidFill>
                        <a:prstClr val="black"/>
                      </a:solidFill>
                      <a:latin typeface="Segoe UI" panose="020B0502040204020203" pitchFamily="34" charset="0"/>
                      <a:cs typeface="Segoe UI" panose="020B0502040204020203" pitchFamily="34" charset="0"/>
                    </a:rPr>
                    <a:t>data model</a:t>
                  </a:r>
                </a:p>
              </p:txBody>
            </p:sp>
            <p:sp>
              <p:nvSpPr>
                <p:cNvPr id="39" name="TextBox 38"/>
                <p:cNvSpPr txBox="1"/>
                <p:nvPr/>
              </p:nvSpPr>
              <p:spPr>
                <a:xfrm>
                  <a:off x="8922725" y="6283278"/>
                  <a:ext cx="1013291" cy="469103"/>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Connectors </a:t>
                  </a:r>
                  <a:br>
                    <a:rPr lang="en-US" sz="1200" kern="0">
                      <a:solidFill>
                        <a:prstClr val="black"/>
                      </a:solidFill>
                      <a:latin typeface="Segoe UI" panose="020B0502040204020203" pitchFamily="34" charset="0"/>
                      <a:cs typeface="Segoe UI" panose="020B0502040204020203" pitchFamily="34" charset="0"/>
                    </a:rPr>
                  </a:br>
                  <a:r>
                    <a:rPr lang="en-US" sz="1200" kern="0">
                      <a:solidFill>
                        <a:prstClr val="black"/>
                      </a:solidFill>
                      <a:latin typeface="Segoe UI" panose="020B0502040204020203" pitchFamily="34" charset="0"/>
                      <a:cs typeface="Segoe UI" panose="020B0502040204020203" pitchFamily="34" charset="0"/>
                    </a:rPr>
                    <a:t>+ gateways</a:t>
                  </a:r>
                </a:p>
              </p:txBody>
            </p:sp>
          </p:grpSp>
        </p:grpSp>
      </p:grpSp>
      <p:sp>
        <p:nvSpPr>
          <p:cNvPr id="50" name="Freeform 49"/>
          <p:cNvSpPr/>
          <p:nvPr/>
        </p:nvSpPr>
        <p:spPr>
          <a:xfrm>
            <a:off x="6917723" y="487"/>
            <a:ext cx="5274278" cy="6857027"/>
          </a:xfrm>
          <a:custGeom>
            <a:avLst/>
            <a:gdLst>
              <a:gd name="connsiteX0" fmla="*/ 1892362 w 5380038"/>
              <a:gd name="connsiteY0" fmla="*/ 3012538 h 6994525"/>
              <a:gd name="connsiteX1" fmla="*/ 1892362 w 5380038"/>
              <a:gd name="connsiteY1" fmla="*/ 4011567 h 6994525"/>
              <a:gd name="connsiteX2" fmla="*/ 3310863 w 5380038"/>
              <a:gd name="connsiteY2" fmla="*/ 4011567 h 6994525"/>
              <a:gd name="connsiteX3" fmla="*/ 3310863 w 5380038"/>
              <a:gd name="connsiteY3" fmla="*/ 3012538 h 6994525"/>
              <a:gd name="connsiteX4" fmla="*/ 0 w 5380038"/>
              <a:gd name="connsiteY4" fmla="*/ 0 h 6994525"/>
              <a:gd name="connsiteX5" fmla="*/ 5380038 w 5380038"/>
              <a:gd name="connsiteY5" fmla="*/ 0 h 6994525"/>
              <a:gd name="connsiteX6" fmla="*/ 5380038 w 5380038"/>
              <a:gd name="connsiteY6" fmla="*/ 6994525 h 6994525"/>
              <a:gd name="connsiteX7" fmla="*/ 0 w 5380038"/>
              <a:gd name="connsiteY7"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0038" h="6994525">
                <a:moveTo>
                  <a:pt x="1892362" y="3012538"/>
                </a:moveTo>
                <a:lnTo>
                  <a:pt x="1892362" y="4011567"/>
                </a:lnTo>
                <a:lnTo>
                  <a:pt x="3310863" y="4011567"/>
                </a:lnTo>
                <a:lnTo>
                  <a:pt x="3310863" y="3012538"/>
                </a:lnTo>
                <a:close/>
                <a:moveTo>
                  <a:pt x="0" y="0"/>
                </a:moveTo>
                <a:lnTo>
                  <a:pt x="5380038" y="0"/>
                </a:lnTo>
                <a:lnTo>
                  <a:pt x="5380038" y="6994525"/>
                </a:lnTo>
                <a:lnTo>
                  <a:pt x="0" y="6994525"/>
                </a:lnTo>
                <a:close/>
              </a:path>
            </a:pathLst>
          </a:custGeom>
          <a:solidFill>
            <a:srgbClr val="F2F2F2">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latin typeface="Calibri"/>
            </a:endParaRPr>
          </a:p>
        </p:txBody>
      </p:sp>
      <p:sp>
        <p:nvSpPr>
          <p:cNvPr id="48" name="Rectangle 47"/>
          <p:cNvSpPr/>
          <p:nvPr/>
        </p:nvSpPr>
        <p:spPr bwMode="auto">
          <a:xfrm>
            <a:off x="8778245" y="2946207"/>
            <a:ext cx="1390616" cy="979390"/>
          </a:xfrm>
          <a:prstGeom prst="rect">
            <a:avLst/>
          </a:prstGeom>
          <a:noFill/>
          <a:ln w="57150">
            <a:solidFill>
              <a:srgbClr val="7D277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Calibri"/>
              <a:ea typeface="Segoe UI" pitchFamily="34" charset="0"/>
              <a:cs typeface="Segoe UI" pitchFamily="34" charset="0"/>
            </a:endParaRPr>
          </a:p>
        </p:txBody>
      </p:sp>
    </p:spTree>
    <p:extLst>
      <p:ext uri="{BB962C8B-B14F-4D97-AF65-F5344CB8AC3E}">
        <p14:creationId xmlns:p14="http://schemas.microsoft.com/office/powerpoint/2010/main" val="174618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0" grpId="0" animBg="1"/>
      <p:bldP spid="4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p:spPr>
        <p:txBody>
          <a:bodyPr/>
          <a:lstStyle/>
          <a:p>
            <a:r>
              <a:rPr lang="en-US"/>
              <a:t>What is </a:t>
            </a:r>
            <a:r>
              <a:rPr lang="en-US">
                <a:latin typeface="Segoe UI Semibold" panose="020B0702040204020203" pitchFamily="34" charset="0"/>
                <a:cs typeface="Segoe UI Semibold" panose="020B0702040204020203" pitchFamily="34" charset="0"/>
              </a:rPr>
              <a:t>PowerApps</a:t>
            </a:r>
            <a:r>
              <a:rPr lang="en-US">
                <a:cs typeface="Segoe UI Semibold" panose="020B0702040204020203" pitchFamily="34" charset="0"/>
              </a:rPr>
              <a:t>?</a:t>
            </a:r>
          </a:p>
        </p:txBody>
      </p:sp>
      <p:sp>
        <p:nvSpPr>
          <p:cNvPr id="5" name="Title 1"/>
          <p:cNvSpPr txBox="1">
            <a:spLocks/>
          </p:cNvSpPr>
          <p:nvPr/>
        </p:nvSpPr>
        <p:spPr>
          <a:xfrm>
            <a:off x="269239" y="4026617"/>
            <a:ext cx="11653523" cy="2136222"/>
          </a:xfrm>
          <a:prstGeom prst="rect">
            <a:avLst/>
          </a:prstGeom>
          <a:noFill/>
        </p:spPr>
        <p:txBody>
          <a:bodyPr vert="horz" wrap="square" lIns="143428" tIns="89642" rIns="143428" bIns="89642"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058" b="0" i="0" u="none" strike="noStrike" kern="1200" cap="none" spc="-100" normalizeH="0" baseline="0" noProof="0">
                <a:ln w="3175">
                  <a:noFill/>
                </a:ln>
                <a:gradFill>
                  <a:gsLst>
                    <a:gs pos="100000">
                      <a:srgbClr val="FFFFFF"/>
                    </a:gs>
                    <a:gs pos="0">
                      <a:srgbClr val="FFFFFF"/>
                    </a:gs>
                  </a:gsLst>
                  <a:lin ang="5400000" scaled="0"/>
                </a:gradFill>
                <a:effectLst/>
                <a:uLnTx/>
                <a:uFillTx/>
                <a:latin typeface="Segoe UI Light"/>
                <a:ea typeface="+mn-ea"/>
                <a:cs typeface="Segoe UI Semibold" panose="020B0702040204020203" pitchFamily="34" charset="0"/>
              </a:rPr>
              <a:t>It makes Apps from other things</a:t>
            </a:r>
            <a:endParaRPr kumimoji="0" lang="en-US" sz="7058" b="0" i="0" u="none" strike="noStrike" kern="1200" cap="none" spc="-100" normalizeH="0" baseline="0" noProof="0">
              <a:ln w="3175">
                <a:noFill/>
              </a:ln>
              <a:gradFill>
                <a:gsLst>
                  <a:gs pos="100000">
                    <a:srgbClr val="FFFFFF"/>
                  </a:gs>
                  <a:gs pos="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6" name="Group 5">
            <a:extLst>
              <a:ext uri="{FF2B5EF4-FFF2-40B4-BE49-F238E27FC236}">
                <a16:creationId xmlns:a16="http://schemas.microsoft.com/office/drawing/2014/main" id="{908CF638-BEDF-47EC-956D-A43273438132}"/>
              </a:ext>
            </a:extLst>
          </p:cNvPr>
          <p:cNvGrpSpPr/>
          <p:nvPr/>
        </p:nvGrpSpPr>
        <p:grpSpPr>
          <a:xfrm>
            <a:off x="7485939" y="320747"/>
            <a:ext cx="4246564" cy="814661"/>
            <a:chOff x="1167629" y="2994603"/>
            <a:chExt cx="4331716" cy="830997"/>
          </a:xfrm>
        </p:grpSpPr>
        <p:sp>
          <p:nvSpPr>
            <p:cNvPr id="7" name="Rectangle 6">
              <a:extLst>
                <a:ext uri="{FF2B5EF4-FFF2-40B4-BE49-F238E27FC236}">
                  <a16:creationId xmlns:a16="http://schemas.microsoft.com/office/drawing/2014/main" id="{1A0E1D85-76C9-4FB2-B27F-E596B5095A70}"/>
                </a:ext>
              </a:extLst>
            </p:cNvPr>
            <p:cNvSpPr/>
            <p:nvPr/>
          </p:nvSpPr>
          <p:spPr>
            <a:xfrm>
              <a:off x="2182267" y="2994603"/>
              <a:ext cx="3317078" cy="830997"/>
            </a:xfrm>
            <a:prstGeom prst="rect">
              <a:avLst/>
            </a:prstGeom>
            <a:noFill/>
          </p:spPr>
          <p:txBody>
            <a:bodyPr wrap="square">
              <a:spAutoFit/>
            </a:bodyPr>
            <a:lstStyle/>
            <a:p>
              <a:pPr defTabSz="914367">
                <a:defRPr/>
              </a:pPr>
              <a:r>
                <a:rPr lang="en-US" sz="4705">
                  <a:solidFill>
                    <a:srgbClr val="FFFFFF"/>
                  </a:solidFill>
                  <a:ea typeface="Segoe UI Black" panose="020B0A02040204020203" pitchFamily="34" charset="0"/>
                  <a:cs typeface="Segoe UI" panose="020B0502040204020203" pitchFamily="34" charset="0"/>
                </a:rPr>
                <a:t>PowerApps</a:t>
              </a:r>
            </a:p>
          </p:txBody>
        </p:sp>
        <p:pic>
          <p:nvPicPr>
            <p:cNvPr id="8" name="Picture 7">
              <a:extLst>
                <a:ext uri="{FF2B5EF4-FFF2-40B4-BE49-F238E27FC236}">
                  <a16:creationId xmlns:a16="http://schemas.microsoft.com/office/drawing/2014/main" id="{E94C729C-C851-43C6-9F2C-5A54316C1F2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100000" contrast="-14000"/>
                      </a14:imgEffect>
                    </a14:imgLayer>
                  </a14:imgProps>
                </a:ext>
              </a:extLst>
            </a:blip>
            <a:stretch>
              <a:fillRect/>
            </a:stretch>
          </p:blipFill>
          <p:spPr>
            <a:xfrm>
              <a:off x="1167629" y="3096410"/>
              <a:ext cx="837906" cy="627382"/>
            </a:xfrm>
            <a:prstGeom prst="rect">
              <a:avLst/>
            </a:prstGeom>
          </p:spPr>
        </p:pic>
      </p:grpSp>
    </p:spTree>
    <p:extLst>
      <p:ext uri="{BB962C8B-B14F-4D97-AF65-F5344CB8AC3E}">
        <p14:creationId xmlns:p14="http://schemas.microsoft.com/office/powerpoint/2010/main" val="3616217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DA2B93C-C2FE-4981-AE96-A87D86C3DAD0}"/>
              </a:ext>
            </a:extLst>
          </p:cNvPr>
          <p:cNvPicPr>
            <a:picLocks noChangeAspect="1"/>
          </p:cNvPicPr>
          <p:nvPr/>
        </p:nvPicPr>
        <p:blipFill>
          <a:blip r:embed="rId3"/>
          <a:stretch>
            <a:fillRect/>
          </a:stretch>
        </p:blipFill>
        <p:spPr>
          <a:xfrm>
            <a:off x="6609214" y="1089857"/>
            <a:ext cx="4199610" cy="244209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F626BA68-CCE4-406F-875C-D3885FACE8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7854" y="839206"/>
            <a:ext cx="3236946" cy="1819894"/>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B1E208BC-5B9C-40B0-93E6-D5A921B76FFD}"/>
              </a:ext>
            </a:extLst>
          </p:cNvPr>
          <p:cNvPicPr>
            <a:picLocks noChangeAspect="1"/>
          </p:cNvPicPr>
          <p:nvPr/>
        </p:nvPicPr>
        <p:blipFill>
          <a:blip r:embed="rId5"/>
          <a:stretch>
            <a:fillRect/>
          </a:stretch>
        </p:blipFill>
        <p:spPr>
          <a:xfrm>
            <a:off x="7165714" y="1433960"/>
            <a:ext cx="3112971" cy="1813726"/>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689FE2AB-CEB3-4863-92BD-98A8A93BDC00}"/>
              </a:ext>
            </a:extLst>
          </p:cNvPr>
          <p:cNvPicPr>
            <a:picLocks noChangeAspect="1"/>
          </p:cNvPicPr>
          <p:nvPr/>
        </p:nvPicPr>
        <p:blipFill>
          <a:blip r:embed="rId6"/>
          <a:stretch>
            <a:fillRect/>
          </a:stretch>
        </p:blipFill>
        <p:spPr>
          <a:xfrm>
            <a:off x="7399598" y="2022546"/>
            <a:ext cx="3119016" cy="181372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981166AA-BF26-4599-8B1E-B901C70BB4A2}"/>
              </a:ext>
            </a:extLst>
          </p:cNvPr>
          <p:cNvPicPr>
            <a:picLocks noChangeAspect="1"/>
          </p:cNvPicPr>
          <p:nvPr/>
        </p:nvPicPr>
        <p:blipFill>
          <a:blip r:embed="rId7"/>
          <a:stretch>
            <a:fillRect/>
          </a:stretch>
        </p:blipFill>
        <p:spPr>
          <a:xfrm>
            <a:off x="6613045" y="839700"/>
            <a:ext cx="3120975" cy="1813726"/>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522A94B-F6DB-4C0F-B433-70C6F6239C9F}"/>
              </a:ext>
            </a:extLst>
          </p:cNvPr>
          <p:cNvPicPr>
            <a:picLocks noChangeAspect="1"/>
          </p:cNvPicPr>
          <p:nvPr/>
        </p:nvPicPr>
        <p:blipFill>
          <a:blip r:embed="rId8"/>
          <a:stretch>
            <a:fillRect/>
          </a:stretch>
        </p:blipFill>
        <p:spPr>
          <a:xfrm>
            <a:off x="7270411" y="1465183"/>
            <a:ext cx="3120975" cy="181372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F2CF5DAF-A46D-40D4-AC0B-C05BBBD57110}"/>
              </a:ext>
            </a:extLst>
          </p:cNvPr>
          <p:cNvPicPr>
            <a:picLocks noChangeAspect="1"/>
          </p:cNvPicPr>
          <p:nvPr/>
        </p:nvPicPr>
        <p:blipFill>
          <a:blip r:embed="rId9"/>
          <a:stretch>
            <a:fillRect/>
          </a:stretch>
        </p:blipFill>
        <p:spPr>
          <a:xfrm>
            <a:off x="7927778" y="2090666"/>
            <a:ext cx="3120975" cy="1813726"/>
          </a:xfrm>
          <a:prstGeom prst="rect">
            <a:avLst/>
          </a:prstGeom>
          <a:ln>
            <a:noFill/>
          </a:ln>
          <a:effectLst>
            <a:outerShdw blurRad="292100" dist="139700" dir="2700000" algn="tl" rotWithShape="0">
              <a:srgbClr val="333333">
                <a:alpha val="65000"/>
              </a:srgbClr>
            </a:outerShdw>
          </a:effectLst>
        </p:spPr>
      </p:pic>
      <p:sp>
        <p:nvSpPr>
          <p:cNvPr id="19" name="Title 1">
            <a:extLst>
              <a:ext uri="{FF2B5EF4-FFF2-40B4-BE49-F238E27FC236}">
                <a16:creationId xmlns:a16="http://schemas.microsoft.com/office/drawing/2014/main" id="{3788D5D7-C11A-4D11-91E3-982E8D4A11D0}"/>
              </a:ext>
            </a:extLst>
          </p:cNvPr>
          <p:cNvSpPr txBox="1">
            <a:spLocks/>
          </p:cNvSpPr>
          <p:nvPr/>
        </p:nvSpPr>
        <p:spPr>
          <a:xfrm>
            <a:off x="6609214" y="4489577"/>
            <a:ext cx="4902835" cy="1415464"/>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Model-driven apps </a:t>
            </a:r>
            <a:r>
              <a:rPr kumimoji="0" lang="en-US" sz="2000" b="0" i="0" u="none" strike="noStrike" kern="1200" cap="none" spc="0" normalizeH="0" baseline="0" noProof="0">
                <a:ln w="3175">
                  <a:noFill/>
                </a:ln>
                <a:solidFill>
                  <a:srgbClr val="1A1A1A"/>
                </a:solidFill>
                <a:effectLst/>
                <a:uLnTx/>
                <a:uFillTx/>
                <a:latin typeface="Segoe UI Light"/>
                <a:ea typeface="+mn-ea"/>
                <a:cs typeface="Segoe UI" pitchFamily="34" charset="0"/>
              </a:rPr>
              <a:t>leverage your data model, relationships, and business processes to automatically generate immersive, responsive applications</a:t>
            </a:r>
            <a:endParaRPr kumimoji="0" lang="en-US" sz="2000" b="1" i="0" u="none" strike="noStrike" kern="1200" cap="none" spc="0" normalizeH="0" baseline="0" noProof="0">
              <a:ln w="3175">
                <a:noFill/>
              </a:ln>
              <a:solidFill>
                <a:srgbClr val="1A1A1A"/>
              </a:solidFill>
              <a:effectLst/>
              <a:uLnTx/>
              <a:uFillTx/>
              <a:latin typeface="Segoe UI Light"/>
              <a:ea typeface="+mn-ea"/>
              <a:cs typeface="Segoe UI" pitchFamily="34" charset="0"/>
            </a:endParaRPr>
          </a:p>
        </p:txBody>
      </p:sp>
      <p:pic>
        <p:nvPicPr>
          <p:cNvPr id="20" name="Picture 19">
            <a:extLst>
              <a:ext uri="{FF2B5EF4-FFF2-40B4-BE49-F238E27FC236}">
                <a16:creationId xmlns:a16="http://schemas.microsoft.com/office/drawing/2014/main" id="{3542CFEB-E6E0-4FD1-9596-EC38AA567192}"/>
              </a:ext>
            </a:extLst>
          </p:cNvPr>
          <p:cNvPicPr>
            <a:picLocks noChangeAspect="1"/>
          </p:cNvPicPr>
          <p:nvPr/>
        </p:nvPicPr>
        <p:blipFill>
          <a:blip r:embed="rId10"/>
          <a:stretch>
            <a:fillRect/>
          </a:stretch>
        </p:blipFill>
        <p:spPr>
          <a:xfrm>
            <a:off x="1252003" y="1186345"/>
            <a:ext cx="3973147" cy="2308956"/>
          </a:xfrm>
          <a:prstGeom prst="rect">
            <a:avLst/>
          </a:prstGeom>
          <a:ln>
            <a:noFill/>
          </a:ln>
          <a:effectLst>
            <a:outerShdw blurRad="292100" dist="139700" dir="2700000" algn="tl" rotWithShape="0">
              <a:srgbClr val="333333">
                <a:alpha val="65000"/>
              </a:srgbClr>
            </a:outerShdw>
          </a:effectLst>
        </p:spPr>
      </p:pic>
      <p:grpSp>
        <p:nvGrpSpPr>
          <p:cNvPr id="22" name="Group 21">
            <a:extLst>
              <a:ext uri="{FF2B5EF4-FFF2-40B4-BE49-F238E27FC236}">
                <a16:creationId xmlns:a16="http://schemas.microsoft.com/office/drawing/2014/main" id="{2BA95F9E-1966-4A9F-87FA-59518CC1A865}"/>
              </a:ext>
            </a:extLst>
          </p:cNvPr>
          <p:cNvGrpSpPr/>
          <p:nvPr/>
        </p:nvGrpSpPr>
        <p:grpSpPr>
          <a:xfrm>
            <a:off x="2420442" y="1762400"/>
            <a:ext cx="3033063" cy="2141992"/>
            <a:chOff x="443060" y="1630850"/>
            <a:chExt cx="5791446" cy="4090000"/>
          </a:xfrm>
        </p:grpSpPr>
        <p:pic>
          <p:nvPicPr>
            <p:cNvPr id="23" name="Picture 22">
              <a:extLst>
                <a:ext uri="{FF2B5EF4-FFF2-40B4-BE49-F238E27FC236}">
                  <a16:creationId xmlns:a16="http://schemas.microsoft.com/office/drawing/2014/main" id="{A032287A-BACB-4D8D-B57E-28E8C74B3155}"/>
                </a:ext>
              </a:extLst>
            </p:cNvPr>
            <p:cNvPicPr>
              <a:picLocks noChangeAspect="1"/>
            </p:cNvPicPr>
            <p:nvPr/>
          </p:nvPicPr>
          <p:blipFill rotWithShape="1">
            <a:blip r:embed="rId11"/>
            <a:srcRect b="19129"/>
            <a:stretch/>
          </p:blipFill>
          <p:spPr>
            <a:xfrm>
              <a:off x="443060" y="1630850"/>
              <a:ext cx="2888611" cy="4090000"/>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9043988D-85CA-42DE-9C2F-DB5C7E7140D9}"/>
                </a:ext>
              </a:extLst>
            </p:cNvPr>
            <p:cNvPicPr>
              <a:picLocks noChangeAspect="1"/>
            </p:cNvPicPr>
            <p:nvPr/>
          </p:nvPicPr>
          <p:blipFill rotWithShape="1">
            <a:blip r:embed="rId12"/>
            <a:srcRect l="-326" b="19129"/>
            <a:stretch/>
          </p:blipFill>
          <p:spPr>
            <a:xfrm>
              <a:off x="3331672" y="1630852"/>
              <a:ext cx="2902834" cy="4089998"/>
            </a:xfrm>
            <a:prstGeom prst="rect">
              <a:avLst/>
            </a:prstGeom>
            <a:solidFill>
              <a:srgbClr val="FFFFFF"/>
            </a:solidFill>
            <a:ln>
              <a:noFill/>
            </a:ln>
            <a:effectLst>
              <a:outerShdw blurRad="292100" dist="139700" dir="2700000" algn="tl" rotWithShape="0">
                <a:srgbClr val="333333">
                  <a:alpha val="65000"/>
                </a:srgbClr>
              </a:outerShdw>
            </a:effectLst>
          </p:spPr>
        </p:pic>
      </p:grpSp>
      <p:grpSp>
        <p:nvGrpSpPr>
          <p:cNvPr id="27" name="Group 26">
            <a:extLst>
              <a:ext uri="{FF2B5EF4-FFF2-40B4-BE49-F238E27FC236}">
                <a16:creationId xmlns:a16="http://schemas.microsoft.com/office/drawing/2014/main" id="{EC4C5A9E-B995-4631-AD84-5D25154EB5C9}"/>
              </a:ext>
            </a:extLst>
          </p:cNvPr>
          <p:cNvGrpSpPr/>
          <p:nvPr/>
        </p:nvGrpSpPr>
        <p:grpSpPr>
          <a:xfrm>
            <a:off x="1115999" y="1343350"/>
            <a:ext cx="3346529" cy="2188605"/>
            <a:chOff x="608852" y="-234538"/>
            <a:chExt cx="10020300" cy="6553200"/>
          </a:xfrm>
        </p:grpSpPr>
        <p:pic>
          <p:nvPicPr>
            <p:cNvPr id="29" name="Picture 28">
              <a:extLst>
                <a:ext uri="{FF2B5EF4-FFF2-40B4-BE49-F238E27FC236}">
                  <a16:creationId xmlns:a16="http://schemas.microsoft.com/office/drawing/2014/main" id="{1B4A93E8-196F-4D1C-B828-F3276D22236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8852" y="-234538"/>
              <a:ext cx="10020300" cy="6553200"/>
            </a:xfrm>
            <a:prstGeom prst="rect">
              <a:avLst/>
            </a:prstGeom>
            <a:effectLst>
              <a:glow rad="508000">
                <a:schemeClr val="bg1">
                  <a:alpha val="15000"/>
                </a:schemeClr>
              </a:glow>
            </a:effectLst>
          </p:spPr>
        </p:pic>
        <p:pic>
          <p:nvPicPr>
            <p:cNvPr id="30" name="Picture 29" descr="Screen Clipping">
              <a:extLst>
                <a:ext uri="{FF2B5EF4-FFF2-40B4-BE49-F238E27FC236}">
                  <a16:creationId xmlns:a16="http://schemas.microsoft.com/office/drawing/2014/main" id="{D1B547ED-B985-4A5C-98C2-F4C3E7865E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44543" y="667093"/>
              <a:ext cx="8148918" cy="4749939"/>
            </a:xfrm>
            <a:prstGeom prst="rect">
              <a:avLst/>
            </a:prstGeom>
          </p:spPr>
        </p:pic>
      </p:grpSp>
      <p:grpSp>
        <p:nvGrpSpPr>
          <p:cNvPr id="31" name="Group 30">
            <a:extLst>
              <a:ext uri="{FF2B5EF4-FFF2-40B4-BE49-F238E27FC236}">
                <a16:creationId xmlns:a16="http://schemas.microsoft.com/office/drawing/2014/main" id="{B9AB3B7E-594D-4782-9C00-4E34CB3C45D4}"/>
              </a:ext>
            </a:extLst>
          </p:cNvPr>
          <p:cNvGrpSpPr/>
          <p:nvPr/>
        </p:nvGrpSpPr>
        <p:grpSpPr>
          <a:xfrm>
            <a:off x="3824238" y="695680"/>
            <a:ext cx="1783773" cy="3484661"/>
            <a:chOff x="1413562" y="1294774"/>
            <a:chExt cx="2712341" cy="5298653"/>
          </a:xfrm>
        </p:grpSpPr>
        <p:pic>
          <p:nvPicPr>
            <p:cNvPr id="32" name="Picture 31" descr="A close up of a piece of paper&#10;&#10;Description generated with high confidence">
              <a:extLst>
                <a:ext uri="{FF2B5EF4-FFF2-40B4-BE49-F238E27FC236}">
                  <a16:creationId xmlns:a16="http://schemas.microsoft.com/office/drawing/2014/main" id="{BF6CC45F-CBED-443C-A627-3E4B66513628}"/>
                </a:ext>
              </a:extLst>
            </p:cNvPr>
            <p:cNvPicPr>
              <a:picLocks noChangeAspect="1"/>
            </p:cNvPicPr>
            <p:nvPr/>
          </p:nvPicPr>
          <p:blipFill>
            <a:blip r:embed="rId15"/>
            <a:stretch>
              <a:fillRect/>
            </a:stretch>
          </p:blipFill>
          <p:spPr>
            <a:xfrm>
              <a:off x="1704062" y="2087524"/>
              <a:ext cx="2118732" cy="3766921"/>
            </a:xfrm>
            <a:prstGeom prst="rect">
              <a:avLst/>
            </a:prstGeom>
          </p:spPr>
        </p:pic>
        <p:pic>
          <p:nvPicPr>
            <p:cNvPr id="33" name="Picture 32">
              <a:extLst>
                <a:ext uri="{FF2B5EF4-FFF2-40B4-BE49-F238E27FC236}">
                  <a16:creationId xmlns:a16="http://schemas.microsoft.com/office/drawing/2014/main" id="{311A92EA-80E1-4E26-82F4-5C66F04C536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sp>
        <p:nvSpPr>
          <p:cNvPr id="28" name="Title 1">
            <a:extLst>
              <a:ext uri="{FF2B5EF4-FFF2-40B4-BE49-F238E27FC236}">
                <a16:creationId xmlns:a16="http://schemas.microsoft.com/office/drawing/2014/main" id="{60B5AE13-4F8A-4A27-8AB6-091CF58FD25F}"/>
              </a:ext>
            </a:extLst>
          </p:cNvPr>
          <p:cNvSpPr txBox="1">
            <a:spLocks/>
          </p:cNvSpPr>
          <p:nvPr/>
        </p:nvSpPr>
        <p:spPr>
          <a:xfrm>
            <a:off x="1193165" y="4554891"/>
            <a:ext cx="4902835" cy="1415464"/>
          </a:xfrm>
          <a:prstGeom prst="rect">
            <a:avLst/>
          </a:prstGeom>
        </p:spPr>
        <p:txBody>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1A1A1A"/>
                </a:solidFill>
                <a:effectLst/>
                <a:uLnTx/>
                <a:uFillTx/>
                <a:latin typeface="Segoe UI" panose="020B0502040204020203" pitchFamily="34" charset="0"/>
                <a:ea typeface="+mj-ea"/>
                <a:cs typeface="Segoe UI" panose="020B0502040204020203" pitchFamily="34" charset="0"/>
              </a:rPr>
              <a:t>Canvas apps </a:t>
            </a:r>
            <a:r>
              <a:rPr kumimoji="0" lang="en-US" sz="2000" b="0" i="0" u="none" strike="noStrike" kern="0" cap="none" spc="0" normalizeH="0" baseline="0" noProof="0">
                <a:ln>
                  <a:noFill/>
                </a:ln>
                <a:solidFill>
                  <a:srgbClr val="1A1A1A"/>
                </a:solidFill>
                <a:effectLst/>
                <a:uLnTx/>
                <a:uFillTx/>
                <a:latin typeface="Segoe UI Light" panose="020B0502040204020203" pitchFamily="34" charset="0"/>
                <a:ea typeface="+mj-ea"/>
                <a:cs typeface="Segoe UI Light" panose="020B0502040204020203" pitchFamily="34" charset="0"/>
              </a:rPr>
              <a:t>start with user experience, with pixel-perfect control to build highly customized task- and role-based apps that mash up data from 190+ sources </a:t>
            </a:r>
          </a:p>
        </p:txBody>
      </p:sp>
      <p:sp>
        <p:nvSpPr>
          <p:cNvPr id="2" name="Rectangle 1">
            <a:extLst>
              <a:ext uri="{FF2B5EF4-FFF2-40B4-BE49-F238E27FC236}">
                <a16:creationId xmlns:a16="http://schemas.microsoft.com/office/drawing/2014/main" id="{4C468761-3FD7-4651-88B9-3DFA247EED3F}"/>
              </a:ext>
            </a:extLst>
          </p:cNvPr>
          <p:cNvSpPr/>
          <p:nvPr/>
        </p:nvSpPr>
        <p:spPr bwMode="auto">
          <a:xfrm>
            <a:off x="6096000" y="449451"/>
            <a:ext cx="5568175" cy="5959098"/>
          </a:xfrm>
          <a:prstGeom prst="rect">
            <a:avLst/>
          </a:prstGeom>
          <a:noFill/>
          <a:ln w="381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83529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53" presetClass="exit" presetSubtype="32" fill="hold" nodeType="withEffect">
                                  <p:stCondLst>
                                    <p:cond delay="200"/>
                                  </p:stCondLst>
                                  <p:childTnLst>
                                    <p:anim calcmode="lin" valueType="num">
                                      <p:cBhvr>
                                        <p:cTn id="39" dur="500"/>
                                        <p:tgtEl>
                                          <p:spTgt spid="14"/>
                                        </p:tgtEl>
                                        <p:attrNameLst>
                                          <p:attrName>ppt_w</p:attrName>
                                        </p:attrNameLst>
                                      </p:cBhvr>
                                      <p:tavLst>
                                        <p:tav tm="0">
                                          <p:val>
                                            <p:strVal val="ppt_w"/>
                                          </p:val>
                                        </p:tav>
                                        <p:tav tm="100000">
                                          <p:val>
                                            <p:fltVal val="0"/>
                                          </p:val>
                                        </p:tav>
                                      </p:tavLst>
                                    </p:anim>
                                    <p:anim calcmode="lin" valueType="num">
                                      <p:cBhvr>
                                        <p:cTn id="40" dur="500"/>
                                        <p:tgtEl>
                                          <p:spTgt spid="14"/>
                                        </p:tgtEl>
                                        <p:attrNameLst>
                                          <p:attrName>ppt_h</p:attrName>
                                        </p:attrNameLst>
                                      </p:cBhvr>
                                      <p:tavLst>
                                        <p:tav tm="0">
                                          <p:val>
                                            <p:strVal val="ppt_h"/>
                                          </p:val>
                                        </p:tav>
                                        <p:tav tm="100000">
                                          <p:val>
                                            <p:fltVal val="0"/>
                                          </p:val>
                                        </p:tav>
                                      </p:tavLst>
                                    </p:anim>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par>
                                <p:cTn id="43" presetID="53" presetClass="exit" presetSubtype="32" fill="hold" nodeType="withEffect">
                                  <p:stCondLst>
                                    <p:cond delay="400"/>
                                  </p:stCondLst>
                                  <p:childTnLst>
                                    <p:anim calcmode="lin" valueType="num">
                                      <p:cBhvr>
                                        <p:cTn id="44" dur="500"/>
                                        <p:tgtEl>
                                          <p:spTgt spid="21"/>
                                        </p:tgtEl>
                                        <p:attrNameLst>
                                          <p:attrName>ppt_w</p:attrName>
                                        </p:attrNameLst>
                                      </p:cBhvr>
                                      <p:tavLst>
                                        <p:tav tm="0">
                                          <p:val>
                                            <p:strVal val="ppt_w"/>
                                          </p:val>
                                        </p:tav>
                                        <p:tav tm="100000">
                                          <p:val>
                                            <p:fltVal val="0"/>
                                          </p:val>
                                        </p:tav>
                                      </p:tavLst>
                                    </p:anim>
                                    <p:anim calcmode="lin" valueType="num">
                                      <p:cBhvr>
                                        <p:cTn id="45" dur="500"/>
                                        <p:tgtEl>
                                          <p:spTgt spid="21"/>
                                        </p:tgtEl>
                                        <p:attrNameLst>
                                          <p:attrName>ppt_h</p:attrName>
                                        </p:attrNameLst>
                                      </p:cBhvr>
                                      <p:tavLst>
                                        <p:tav tm="0">
                                          <p:val>
                                            <p:strVal val="ppt_h"/>
                                          </p:val>
                                        </p:tav>
                                        <p:tav tm="100000">
                                          <p:val>
                                            <p:fltVal val="0"/>
                                          </p:val>
                                        </p:tav>
                                      </p:tavLst>
                                    </p:anim>
                                    <p:animEffect transition="out" filter="fade">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par>
                                <p:cTn id="48" presetID="53" presetClass="exit" presetSubtype="32" fill="hold" nodeType="withEffect">
                                  <p:stCondLst>
                                    <p:cond delay="600"/>
                                  </p:stCondLst>
                                  <p:childTnLst>
                                    <p:anim calcmode="lin" valueType="num">
                                      <p:cBhvr>
                                        <p:cTn id="49" dur="500"/>
                                        <p:tgtEl>
                                          <p:spTgt spid="16"/>
                                        </p:tgtEl>
                                        <p:attrNameLst>
                                          <p:attrName>ppt_w</p:attrName>
                                        </p:attrNameLst>
                                      </p:cBhvr>
                                      <p:tavLst>
                                        <p:tav tm="0">
                                          <p:val>
                                            <p:strVal val="ppt_w"/>
                                          </p:val>
                                        </p:tav>
                                        <p:tav tm="100000">
                                          <p:val>
                                            <p:fltVal val="0"/>
                                          </p:val>
                                        </p:tav>
                                      </p:tavLst>
                                    </p:anim>
                                    <p:anim calcmode="lin" valueType="num">
                                      <p:cBhvr>
                                        <p:cTn id="50" dur="500"/>
                                        <p:tgtEl>
                                          <p:spTgt spid="16"/>
                                        </p:tgtEl>
                                        <p:attrNameLst>
                                          <p:attrName>ppt_h</p:attrName>
                                        </p:attrNameLst>
                                      </p:cBhvr>
                                      <p:tavLst>
                                        <p:tav tm="0">
                                          <p:val>
                                            <p:strVal val="ppt_h"/>
                                          </p:val>
                                        </p:tav>
                                        <p:tav tm="100000">
                                          <p:val>
                                            <p:fltVal val="0"/>
                                          </p:val>
                                        </p:tav>
                                      </p:tavLst>
                                    </p:anim>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10" presetClass="entr" presetSubtype="0" fill="hold" nodeType="withEffect">
                                  <p:stCondLst>
                                    <p:cond delay="60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par>
                          <p:cTn id="56" fill="hold">
                            <p:stCondLst>
                              <p:cond delay="2600"/>
                            </p:stCondLst>
                            <p:childTnLst>
                              <p:par>
                                <p:cTn id="57" presetID="10" presetClass="entr" presetSubtype="0"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par>
                          <p:cTn id="60" fill="hold">
                            <p:stCondLst>
                              <p:cond delay="3100"/>
                            </p:stCondLst>
                            <p:childTnLst>
                              <p:par>
                                <p:cTn id="61" presetID="10" presetClass="entr" presetSubtype="0"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childTnLst>
                          </p:cTn>
                        </p:par>
                        <p:par>
                          <p:cTn id="64" fill="hold">
                            <p:stCondLst>
                              <p:cond delay="3600"/>
                            </p:stCondLst>
                            <p:childTnLst>
                              <p:par>
                                <p:cTn id="65" presetID="21" presetClass="entr" presetSubtype="1" fill="hold" grpId="0"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wheel(1)">
                                      <p:cBhvr>
                                        <p:cTn id="6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sp>
        <p:nvSpPr>
          <p:cNvPr id="7" name="Rectangle 6"/>
          <p:cNvSpPr/>
          <p:nvPr/>
        </p:nvSpPr>
        <p:spPr bwMode="auto">
          <a:xfrm>
            <a:off x="1" y="487"/>
            <a:ext cx="4840236" cy="6857027"/>
          </a:xfrm>
          <a:prstGeom prst="rect">
            <a:avLst/>
          </a:prstGeom>
          <a:solidFill>
            <a:schemeClr val="tx1">
              <a:lumMod val="5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3"/>
          <p:cNvSpPr txBox="1">
            <a:spLocks/>
          </p:cNvSpPr>
          <p:nvPr/>
        </p:nvSpPr>
        <p:spPr>
          <a:xfrm>
            <a:off x="268928" y="269414"/>
            <a:ext cx="4258329" cy="174024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Easy Authoring</a:t>
            </a:r>
          </a:p>
        </p:txBody>
      </p:sp>
      <p:sp>
        <p:nvSpPr>
          <p:cNvPr id="11" name="Rectangle 10"/>
          <p:cNvSpPr/>
          <p:nvPr/>
        </p:nvSpPr>
        <p:spPr>
          <a:xfrm>
            <a:off x="268928" y="1433678"/>
            <a:ext cx="4029723" cy="2351713"/>
          </a:xfrm>
          <a:prstGeom prst="rect">
            <a:avLst/>
          </a:prstGeom>
        </p:spPr>
        <p:txBody>
          <a:bodyPr wrap="square" tIns="143407" bIns="143407" anchor="t" anchorCtr="0">
            <a:noAutofit/>
          </a:bodyPr>
          <a:lstStyle/>
          <a:p>
            <a:pPr marL="0" marR="0" lvl="0" indent="0" algn="l" defTabSz="913851" rtl="0" eaLnBrk="1" fontAlgn="auto" latinLnBrk="0" hangingPunct="1">
              <a:lnSpc>
                <a:spcPct val="100000"/>
              </a:lnSpc>
              <a:spcBef>
                <a:spcPts val="0"/>
              </a:spcBef>
              <a:spcAft>
                <a:spcPts val="1765"/>
              </a:spcAft>
              <a:buClrTx/>
              <a:buSzTx/>
              <a:buFontTx/>
              <a:buNone/>
              <a:tabLst/>
              <a:defRPr/>
            </a:pPr>
            <a:r>
              <a:rPr kumimoji="0" lang="en-US" sz="1765" b="0" i="0" u="none" strike="noStrike" kern="0" cap="none" spc="-29" normalizeH="0" baseline="0" noProof="0">
                <a:ln>
                  <a:noFill/>
                </a:ln>
                <a:solidFill>
                  <a:srgbClr val="FFFFFF"/>
                </a:solidFill>
                <a:effectLst/>
                <a:uLnTx/>
                <a:uFillTx/>
                <a:latin typeface="Segoe UI"/>
                <a:ea typeface="+mn-ea"/>
                <a:cs typeface="Segoe UI Semibold" panose="020B0702040204020203" pitchFamily="34" charset="0"/>
              </a:rPr>
              <a:t>Truly WYSIWYG – full control over user experience, use it as you build it</a:t>
            </a:r>
          </a:p>
          <a:p>
            <a:pPr marL="0" marR="0" lvl="0" indent="0" algn="l" defTabSz="913851" rtl="0" eaLnBrk="1" fontAlgn="auto" latinLnBrk="0" hangingPunct="1">
              <a:lnSpc>
                <a:spcPct val="100000"/>
              </a:lnSpc>
              <a:spcBef>
                <a:spcPts val="0"/>
              </a:spcBef>
              <a:spcAft>
                <a:spcPts val="1765"/>
              </a:spcAft>
              <a:buClrTx/>
              <a:buSzTx/>
              <a:buFontTx/>
              <a:buNone/>
              <a:tabLst/>
              <a:defRPr/>
            </a:pPr>
            <a:r>
              <a:rPr kumimoji="0" lang="en-US" sz="1765" b="0" i="0" u="none" strike="noStrike" kern="0" cap="none" spc="-29" normalizeH="0" baseline="0" noProof="0">
                <a:ln>
                  <a:noFill/>
                </a:ln>
                <a:solidFill>
                  <a:srgbClr val="FFFFFF"/>
                </a:solidFill>
                <a:effectLst/>
                <a:uLnTx/>
                <a:uFillTx/>
                <a:latin typeface="Segoe UI"/>
                <a:ea typeface="+mn-ea"/>
                <a:cs typeface="Segoe UI Semibold" panose="020B0702040204020203" pitchFamily="34" charset="0"/>
              </a:rPr>
              <a:t>Create app logic with familiar Excel-like expressions</a:t>
            </a:r>
          </a:p>
          <a:p>
            <a:pPr marL="0" marR="0" lvl="0" indent="0" algn="l" defTabSz="913851" rtl="0" eaLnBrk="1" fontAlgn="auto" latinLnBrk="0" hangingPunct="1">
              <a:lnSpc>
                <a:spcPct val="100000"/>
              </a:lnSpc>
              <a:spcBef>
                <a:spcPts val="0"/>
              </a:spcBef>
              <a:spcAft>
                <a:spcPts val="1765"/>
              </a:spcAft>
              <a:buClrTx/>
              <a:buSzTx/>
              <a:buFontTx/>
              <a:buNone/>
              <a:tabLst/>
              <a:defRPr/>
            </a:pPr>
            <a:r>
              <a:rPr kumimoji="0" lang="en-US" sz="1765" b="0" i="0" u="none" strike="noStrike" kern="0" cap="none" spc="-29" normalizeH="0" baseline="0" noProof="0">
                <a:ln>
                  <a:noFill/>
                </a:ln>
                <a:solidFill>
                  <a:srgbClr val="FFFFFF"/>
                </a:solidFill>
                <a:effectLst/>
                <a:uLnTx/>
                <a:uFillTx/>
                <a:latin typeface="Segoe UI"/>
                <a:ea typeface="+mn-ea"/>
                <a:cs typeface="Segoe UI Semibold" panose="020B0702040204020203" pitchFamily="34" charset="0"/>
              </a:rPr>
              <a:t>Mash up data from multiple sources right at the app level</a:t>
            </a:r>
          </a:p>
        </p:txBody>
      </p:sp>
      <p:pic>
        <p:nvPicPr>
          <p:cNvPr id="13" name="Picture 12" descr="A screenshot of a cell phone&#10;&#10;Description generated with very high confidence">
            <a:extLst>
              <a:ext uri="{FF2B5EF4-FFF2-40B4-BE49-F238E27FC236}">
                <a16:creationId xmlns:a16="http://schemas.microsoft.com/office/drawing/2014/main" id="{48612DC4-086D-44DE-ADDB-2F5B75A28FF7}"/>
              </a:ext>
            </a:extLst>
          </p:cNvPr>
          <p:cNvPicPr>
            <a:picLocks noChangeAspect="1"/>
          </p:cNvPicPr>
          <p:nvPr/>
        </p:nvPicPr>
        <p:blipFill rotWithShape="1">
          <a:blip r:embed="rId3"/>
          <a:srcRect b="9666"/>
          <a:stretch/>
        </p:blipFill>
        <p:spPr>
          <a:xfrm>
            <a:off x="5710180" y="1403159"/>
            <a:ext cx="5637542" cy="3844704"/>
          </a:xfrm>
          <a:prstGeom prst="rect">
            <a:avLst/>
          </a:prstGeom>
        </p:spPr>
      </p:pic>
      <p:grpSp>
        <p:nvGrpSpPr>
          <p:cNvPr id="5" name="Group 4">
            <a:extLst>
              <a:ext uri="{FF2B5EF4-FFF2-40B4-BE49-F238E27FC236}">
                <a16:creationId xmlns:a16="http://schemas.microsoft.com/office/drawing/2014/main" id="{D224A76A-4E99-41D2-AE13-C4C7F9E20E2A}"/>
              </a:ext>
            </a:extLst>
          </p:cNvPr>
          <p:cNvGrpSpPr/>
          <p:nvPr/>
        </p:nvGrpSpPr>
        <p:grpSpPr>
          <a:xfrm>
            <a:off x="5257610" y="976594"/>
            <a:ext cx="6542685" cy="4585002"/>
            <a:chOff x="5363035" y="995680"/>
            <a:chExt cx="6673879" cy="4676941"/>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035" y="995680"/>
              <a:ext cx="6673879" cy="4676941"/>
            </a:xfrm>
            <a:prstGeom prst="rect">
              <a:avLst/>
            </a:prstGeom>
          </p:spPr>
        </p:pic>
        <p:pic>
          <p:nvPicPr>
            <p:cNvPr id="4" name="Picture 3">
              <a:extLst>
                <a:ext uri="{FF2B5EF4-FFF2-40B4-BE49-F238E27FC236}">
                  <a16:creationId xmlns:a16="http://schemas.microsoft.com/office/drawing/2014/main" id="{6B8EF01C-03E5-4BB8-A698-6A0B398F044B}"/>
                </a:ext>
              </a:extLst>
            </p:cNvPr>
            <p:cNvPicPr>
              <a:picLocks noChangeAspect="1"/>
            </p:cNvPicPr>
            <p:nvPr/>
          </p:nvPicPr>
          <p:blipFill>
            <a:blip r:embed="rId5"/>
            <a:stretch>
              <a:fillRect/>
            </a:stretch>
          </p:blipFill>
          <p:spPr>
            <a:xfrm>
              <a:off x="5855161" y="1410479"/>
              <a:ext cx="5728139" cy="3821921"/>
            </a:xfrm>
            <a:prstGeom prst="rect">
              <a:avLst/>
            </a:prstGeom>
          </p:spPr>
        </p:pic>
      </p:grpSp>
    </p:spTree>
    <p:extLst>
      <p:ext uri="{BB962C8B-B14F-4D97-AF65-F5344CB8AC3E}">
        <p14:creationId xmlns:p14="http://schemas.microsoft.com/office/powerpoint/2010/main" val="1993928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3.33674E-6 2.91421E-6 L 3.33674E-6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3.76759E-7 L -6.58667E-7 0.25011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13B40A7-162C-47BE-B437-9B79E369B20C}"/>
              </a:ext>
            </a:extLst>
          </p:cNvPr>
          <p:cNvSpPr/>
          <p:nvPr/>
        </p:nvSpPr>
        <p:spPr bwMode="auto">
          <a:xfrm>
            <a:off x="5268986" y="349097"/>
            <a:ext cx="6613623" cy="755984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p:cNvSpPr/>
          <p:nvPr/>
        </p:nvSpPr>
        <p:spPr bwMode="auto">
          <a:xfrm>
            <a:off x="1" y="487"/>
            <a:ext cx="4840236" cy="6857027"/>
          </a:xfrm>
          <a:prstGeom prst="rect">
            <a:avLst/>
          </a:prstGeom>
          <a:solidFill>
            <a:schemeClr val="tx1">
              <a:lumMod val="5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3"/>
          <p:cNvSpPr txBox="1">
            <a:spLocks/>
          </p:cNvSpPr>
          <p:nvPr/>
        </p:nvSpPr>
        <p:spPr>
          <a:xfrm>
            <a:off x="268928" y="269414"/>
            <a:ext cx="4258329" cy="174024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Connected data</a:t>
            </a:r>
          </a:p>
        </p:txBody>
      </p:sp>
      <p:sp>
        <p:nvSpPr>
          <p:cNvPr id="11" name="Rectangle 10"/>
          <p:cNvSpPr/>
          <p:nvPr/>
        </p:nvSpPr>
        <p:spPr>
          <a:xfrm>
            <a:off x="268928" y="1433678"/>
            <a:ext cx="4029723" cy="2351713"/>
          </a:xfrm>
          <a:prstGeom prst="rect">
            <a:avLst/>
          </a:prstGeom>
        </p:spPr>
        <p:txBody>
          <a:bodyPr wrap="square" tIns="143407" bIns="143407" anchor="t" anchorCtr="0">
            <a:noAutofit/>
          </a:bodyPr>
          <a:lstStyle/>
          <a:p>
            <a:pPr marL="0" marR="0" lvl="0" indent="0" algn="l" defTabSz="913851" rtl="0" eaLnBrk="1" fontAlgn="auto" latinLnBrk="0" hangingPunct="1">
              <a:lnSpc>
                <a:spcPct val="100000"/>
              </a:lnSpc>
              <a:spcBef>
                <a:spcPts val="0"/>
              </a:spcBef>
              <a:spcAft>
                <a:spcPts val="1765"/>
              </a:spcAft>
              <a:buClrTx/>
              <a:buSzTx/>
              <a:buFontTx/>
              <a:buNone/>
              <a:tabLst/>
              <a:defRPr/>
            </a:pPr>
            <a:r>
              <a:rPr kumimoji="0" lang="en-US" sz="1765" b="0" i="0" u="none" strike="noStrike" kern="0" cap="none" spc="-29" normalizeH="0" baseline="0" noProof="0" dirty="0">
                <a:ln>
                  <a:noFill/>
                </a:ln>
                <a:solidFill>
                  <a:srgbClr val="FFFFFF"/>
                </a:solidFill>
                <a:effectLst/>
                <a:uLnTx/>
                <a:uFillTx/>
                <a:latin typeface="Segoe UI"/>
                <a:ea typeface="+mn-ea"/>
                <a:cs typeface="Segoe UI Semibold" panose="020B0702040204020203" pitchFamily="34" charset="0"/>
              </a:rPr>
              <a:t>Common data service provides a rich platform + standard model that gets creators instantly productive</a:t>
            </a:r>
          </a:p>
          <a:p>
            <a:pPr marL="0" marR="0" lvl="0" indent="0" algn="l" defTabSz="913851" rtl="0" eaLnBrk="1" fontAlgn="auto" latinLnBrk="0" hangingPunct="1">
              <a:lnSpc>
                <a:spcPct val="100000"/>
              </a:lnSpc>
              <a:spcBef>
                <a:spcPts val="0"/>
              </a:spcBef>
              <a:spcAft>
                <a:spcPts val="1765"/>
              </a:spcAft>
              <a:buClrTx/>
              <a:buSzTx/>
              <a:buFontTx/>
              <a:buNone/>
              <a:tabLst/>
              <a:defRPr/>
            </a:pPr>
            <a:r>
              <a:rPr kumimoji="0" lang="en-US" sz="1765" b="0" i="0" u="none" strike="noStrike" kern="0" cap="none" spc="-29" normalizeH="0" baseline="0" noProof="0">
                <a:ln>
                  <a:noFill/>
                </a:ln>
                <a:solidFill>
                  <a:srgbClr val="FFFFFF"/>
                </a:solidFill>
                <a:effectLst/>
                <a:uLnTx/>
                <a:uFillTx/>
                <a:latin typeface="Segoe UI"/>
                <a:ea typeface="+mn-ea"/>
                <a:cs typeface="Segoe UI Semibold" panose="020B0702040204020203" pitchFamily="34" charset="0"/>
              </a:rPr>
              <a:t>Add 200</a:t>
            </a:r>
            <a:r>
              <a:rPr kumimoji="0" lang="en-US" sz="1765" b="0" i="0" u="none" strike="noStrike" kern="0" cap="none" spc="-29" normalizeH="0" baseline="0" noProof="0" dirty="0">
                <a:ln>
                  <a:noFill/>
                </a:ln>
                <a:solidFill>
                  <a:srgbClr val="FFFFFF"/>
                </a:solidFill>
                <a:effectLst/>
                <a:uLnTx/>
                <a:uFillTx/>
                <a:latin typeface="Segoe UI"/>
                <a:ea typeface="+mn-ea"/>
                <a:cs typeface="Segoe UI Semibold" panose="020B0702040204020203" pitchFamily="34" charset="0"/>
              </a:rPr>
              <a:t>+ connected data sources</a:t>
            </a:r>
          </a:p>
          <a:p>
            <a:pPr marL="0" marR="0" lvl="0" indent="0" algn="l" defTabSz="913851" rtl="0" eaLnBrk="1" fontAlgn="auto" latinLnBrk="0" hangingPunct="1">
              <a:lnSpc>
                <a:spcPct val="100000"/>
              </a:lnSpc>
              <a:spcBef>
                <a:spcPts val="0"/>
              </a:spcBef>
              <a:spcAft>
                <a:spcPts val="1765"/>
              </a:spcAft>
              <a:buClrTx/>
              <a:buSzTx/>
              <a:buFontTx/>
              <a:buNone/>
              <a:tabLst/>
              <a:defRPr/>
            </a:pPr>
            <a:r>
              <a:rPr kumimoji="0" lang="en-US" sz="1765" b="0" i="0" u="none" strike="noStrike" kern="0" cap="none" spc="-29" normalizeH="0" baseline="0" noProof="0" dirty="0">
                <a:ln>
                  <a:noFill/>
                </a:ln>
                <a:solidFill>
                  <a:srgbClr val="FFFFFF"/>
                </a:solidFill>
                <a:effectLst/>
                <a:uLnTx/>
                <a:uFillTx/>
                <a:latin typeface="Segoe UI"/>
                <a:ea typeface="+mn-ea"/>
                <a:cs typeface="Segoe UI Semibold" panose="020B0702040204020203" pitchFamily="34" charset="0"/>
              </a:rPr>
              <a:t>Add custom connectors and on-premises sources </a:t>
            </a:r>
          </a:p>
        </p:txBody>
      </p:sp>
      <p:grpSp>
        <p:nvGrpSpPr>
          <p:cNvPr id="6" name="Group 5">
            <a:extLst>
              <a:ext uri="{FF2B5EF4-FFF2-40B4-BE49-F238E27FC236}">
                <a16:creationId xmlns:a16="http://schemas.microsoft.com/office/drawing/2014/main" id="{58FE4F2E-A90A-4B9D-B25E-4A54F5CB26AA}"/>
              </a:ext>
            </a:extLst>
          </p:cNvPr>
          <p:cNvGrpSpPr/>
          <p:nvPr/>
        </p:nvGrpSpPr>
        <p:grpSpPr>
          <a:xfrm>
            <a:off x="5499400" y="546736"/>
            <a:ext cx="5984798" cy="6979729"/>
            <a:chOff x="5609674" y="557202"/>
            <a:chExt cx="6104806" cy="7119687"/>
          </a:xfrm>
        </p:grpSpPr>
        <p:pic>
          <p:nvPicPr>
            <p:cNvPr id="17" name="Picture 16">
              <a:extLst>
                <a:ext uri="{FF2B5EF4-FFF2-40B4-BE49-F238E27FC236}">
                  <a16:creationId xmlns:a16="http://schemas.microsoft.com/office/drawing/2014/main" id="{B9F27C89-3AB0-4083-8508-0AB87C5CD9CA}"/>
                </a:ext>
              </a:extLst>
            </p:cNvPr>
            <p:cNvPicPr>
              <a:picLocks noChangeAspect="1"/>
            </p:cNvPicPr>
            <p:nvPr/>
          </p:nvPicPr>
          <p:blipFill rotWithShape="1">
            <a:blip r:embed="rId3"/>
            <a:srcRect r="62586"/>
            <a:stretch/>
          </p:blipFill>
          <p:spPr>
            <a:xfrm>
              <a:off x="5609675" y="557202"/>
              <a:ext cx="2030645" cy="1087901"/>
            </a:xfrm>
            <a:prstGeom prst="rect">
              <a:avLst/>
            </a:prstGeom>
          </p:spPr>
        </p:pic>
        <p:pic>
          <p:nvPicPr>
            <p:cNvPr id="18" name="Picture 17">
              <a:extLst>
                <a:ext uri="{FF2B5EF4-FFF2-40B4-BE49-F238E27FC236}">
                  <a16:creationId xmlns:a16="http://schemas.microsoft.com/office/drawing/2014/main" id="{43D8CCB8-DA49-4878-848F-24C78313EAA6}"/>
                </a:ext>
              </a:extLst>
            </p:cNvPr>
            <p:cNvPicPr>
              <a:picLocks noChangeAspect="1"/>
            </p:cNvPicPr>
            <p:nvPr/>
          </p:nvPicPr>
          <p:blipFill>
            <a:blip r:embed="rId4"/>
            <a:stretch>
              <a:fillRect/>
            </a:stretch>
          </p:blipFill>
          <p:spPr>
            <a:xfrm>
              <a:off x="5611956" y="1645103"/>
              <a:ext cx="6102524" cy="2357793"/>
            </a:xfrm>
            <a:prstGeom prst="rect">
              <a:avLst/>
            </a:prstGeom>
          </p:spPr>
        </p:pic>
        <p:pic>
          <p:nvPicPr>
            <p:cNvPr id="19" name="Picture 18">
              <a:extLst>
                <a:ext uri="{FF2B5EF4-FFF2-40B4-BE49-F238E27FC236}">
                  <a16:creationId xmlns:a16="http://schemas.microsoft.com/office/drawing/2014/main" id="{BC9E1F42-798B-4C85-80E4-28ADAD3840AB}"/>
                </a:ext>
              </a:extLst>
            </p:cNvPr>
            <p:cNvPicPr>
              <a:picLocks noChangeAspect="1"/>
            </p:cNvPicPr>
            <p:nvPr/>
          </p:nvPicPr>
          <p:blipFill rotWithShape="1">
            <a:blip r:embed="rId5"/>
            <a:srcRect r="34388"/>
            <a:stretch/>
          </p:blipFill>
          <p:spPr>
            <a:xfrm>
              <a:off x="7754241" y="562451"/>
              <a:ext cx="3960239" cy="1115516"/>
            </a:xfrm>
            <a:prstGeom prst="rect">
              <a:avLst/>
            </a:prstGeom>
          </p:spPr>
        </p:pic>
        <p:grpSp>
          <p:nvGrpSpPr>
            <p:cNvPr id="2" name="Group 1">
              <a:extLst>
                <a:ext uri="{FF2B5EF4-FFF2-40B4-BE49-F238E27FC236}">
                  <a16:creationId xmlns:a16="http://schemas.microsoft.com/office/drawing/2014/main" id="{35B30A4F-3955-4F01-A5CE-E97A2EC20F5E}"/>
                </a:ext>
              </a:extLst>
            </p:cNvPr>
            <p:cNvGrpSpPr/>
            <p:nvPr/>
          </p:nvGrpSpPr>
          <p:grpSpPr>
            <a:xfrm>
              <a:off x="5609674" y="4158252"/>
              <a:ext cx="6104805" cy="3518637"/>
              <a:chOff x="1020762" y="260350"/>
              <a:chExt cx="10851938" cy="6254750"/>
            </a:xfrm>
          </p:grpSpPr>
          <p:pic>
            <p:nvPicPr>
              <p:cNvPr id="20" name="Picture 19">
                <a:extLst>
                  <a:ext uri="{FF2B5EF4-FFF2-40B4-BE49-F238E27FC236}">
                    <a16:creationId xmlns:a16="http://schemas.microsoft.com/office/drawing/2014/main" id="{C5ED8442-C3FC-4464-BB33-2D3274E83B91}"/>
                  </a:ext>
                </a:extLst>
              </p:cNvPr>
              <p:cNvPicPr>
                <a:picLocks noChangeAspect="1"/>
              </p:cNvPicPr>
              <p:nvPr/>
            </p:nvPicPr>
            <p:blipFill>
              <a:blip r:embed="rId6"/>
              <a:stretch>
                <a:fillRect/>
              </a:stretch>
            </p:blipFill>
            <p:spPr>
              <a:xfrm>
                <a:off x="1033462" y="260350"/>
                <a:ext cx="2954338" cy="2182254"/>
              </a:xfrm>
              <a:prstGeom prst="rect">
                <a:avLst/>
              </a:prstGeom>
            </p:spPr>
          </p:pic>
          <p:pic>
            <p:nvPicPr>
              <p:cNvPr id="21" name="Picture 8">
                <a:extLst>
                  <a:ext uri="{FF2B5EF4-FFF2-40B4-BE49-F238E27FC236}">
                    <a16:creationId xmlns:a16="http://schemas.microsoft.com/office/drawing/2014/main" id="{7389181A-E162-4522-AA66-4454AA00D457}"/>
                  </a:ext>
                </a:extLst>
              </p:cNvPr>
              <p:cNvPicPr>
                <a:picLocks noChangeAspect="1"/>
              </p:cNvPicPr>
              <p:nvPr/>
            </p:nvPicPr>
            <p:blipFill>
              <a:blip r:embed="rId7"/>
              <a:stretch>
                <a:fillRect/>
              </a:stretch>
            </p:blipFill>
            <p:spPr>
              <a:xfrm>
                <a:off x="1020762" y="2691654"/>
                <a:ext cx="10851938" cy="3823446"/>
              </a:xfrm>
              <a:prstGeom prst="rect">
                <a:avLst/>
              </a:prstGeom>
            </p:spPr>
          </p:pic>
          <p:pic>
            <p:nvPicPr>
              <p:cNvPr id="22" name="Picture 21">
                <a:extLst>
                  <a:ext uri="{FF2B5EF4-FFF2-40B4-BE49-F238E27FC236}">
                    <a16:creationId xmlns:a16="http://schemas.microsoft.com/office/drawing/2014/main" id="{172D5A0D-C0E9-47CE-AF54-30D6BA32A1DD}"/>
                  </a:ext>
                </a:extLst>
              </p:cNvPr>
              <p:cNvPicPr>
                <a:picLocks noChangeAspect="1"/>
              </p:cNvPicPr>
              <p:nvPr/>
            </p:nvPicPr>
            <p:blipFill>
              <a:blip r:embed="rId8"/>
              <a:stretch>
                <a:fillRect/>
              </a:stretch>
            </p:blipFill>
            <p:spPr>
              <a:xfrm>
                <a:off x="4171861" y="282121"/>
                <a:ext cx="7693568" cy="1992437"/>
              </a:xfrm>
              <a:prstGeom prst="rect">
                <a:avLst/>
              </a:prstGeom>
            </p:spPr>
          </p:pic>
        </p:grpSp>
      </p:grpSp>
    </p:spTree>
    <p:extLst>
      <p:ext uri="{BB962C8B-B14F-4D97-AF65-F5344CB8AC3E}">
        <p14:creationId xmlns:p14="http://schemas.microsoft.com/office/powerpoint/2010/main" val="582470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3.33674E-6 2.91421E-6 L 3.33674E-6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3.76759E-7 L -6.58667E-7 0.25011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sp>
        <p:nvSpPr>
          <p:cNvPr id="7" name="Rectangle 6"/>
          <p:cNvSpPr/>
          <p:nvPr/>
        </p:nvSpPr>
        <p:spPr bwMode="auto">
          <a:xfrm>
            <a:off x="1" y="487"/>
            <a:ext cx="4840236" cy="6857027"/>
          </a:xfrm>
          <a:prstGeom prst="rect">
            <a:avLst/>
          </a:prstGeom>
          <a:solidFill>
            <a:schemeClr val="tx1">
              <a:lumMod val="5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3"/>
          <p:cNvSpPr txBox="1">
            <a:spLocks/>
          </p:cNvSpPr>
          <p:nvPr/>
        </p:nvSpPr>
        <p:spPr>
          <a:xfrm>
            <a:off x="268928" y="269414"/>
            <a:ext cx="4258329" cy="174024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Cross-platform</a:t>
            </a:r>
          </a:p>
        </p:txBody>
      </p:sp>
      <p:sp>
        <p:nvSpPr>
          <p:cNvPr id="11" name="Rectangle 10"/>
          <p:cNvSpPr/>
          <p:nvPr/>
        </p:nvSpPr>
        <p:spPr>
          <a:xfrm>
            <a:off x="268928" y="1433678"/>
            <a:ext cx="4029723" cy="2351713"/>
          </a:xfrm>
          <a:prstGeom prst="rect">
            <a:avLst/>
          </a:prstGeom>
        </p:spPr>
        <p:txBody>
          <a:bodyPr wrap="square" tIns="143407" bIns="143407" anchor="t" anchorCtr="0">
            <a:noAutofit/>
          </a:bodyPr>
          <a:lstStyle/>
          <a:p>
            <a:pPr marL="0" marR="0" lvl="0" indent="0" algn="l" defTabSz="913851" rtl="0" eaLnBrk="1" fontAlgn="auto" latinLnBrk="0" hangingPunct="1">
              <a:lnSpc>
                <a:spcPct val="100000"/>
              </a:lnSpc>
              <a:spcBef>
                <a:spcPts val="0"/>
              </a:spcBef>
              <a:spcAft>
                <a:spcPts val="1765"/>
              </a:spcAft>
              <a:buClrTx/>
              <a:buSzTx/>
              <a:buFontTx/>
              <a:buNone/>
              <a:tabLst/>
              <a:defRPr/>
            </a:pPr>
            <a:r>
              <a:rPr kumimoji="0" lang="en-US" sz="1765" b="0" i="0" u="none" strike="noStrike" kern="0" cap="none" spc="-29" normalizeH="0" baseline="0" noProof="0">
                <a:ln>
                  <a:noFill/>
                </a:ln>
                <a:solidFill>
                  <a:srgbClr val="FFFFFF"/>
                </a:solidFill>
                <a:effectLst/>
                <a:uLnTx/>
                <a:uFillTx/>
                <a:latin typeface="Segoe UI"/>
                <a:ea typeface="+mn-ea"/>
                <a:cs typeface="Segoe UI Semibold" panose="020B0702040204020203" pitchFamily="34" charset="0"/>
              </a:rPr>
              <a:t>Publish instantly to iOS, Android, Windows, and the web</a:t>
            </a:r>
          </a:p>
          <a:p>
            <a:pPr marL="0" marR="0" lvl="0" indent="0" algn="l" defTabSz="913851" rtl="0" eaLnBrk="1" fontAlgn="auto" latinLnBrk="0" hangingPunct="1">
              <a:lnSpc>
                <a:spcPct val="100000"/>
              </a:lnSpc>
              <a:spcBef>
                <a:spcPts val="0"/>
              </a:spcBef>
              <a:spcAft>
                <a:spcPts val="1765"/>
              </a:spcAft>
              <a:buClrTx/>
              <a:buSzTx/>
              <a:buFontTx/>
              <a:buNone/>
              <a:tabLst/>
              <a:defRPr/>
            </a:pPr>
            <a:r>
              <a:rPr kumimoji="0" lang="en-US" sz="1765" b="0" i="0" u="none" strike="noStrike" kern="0" cap="none" spc="-29" normalizeH="0" baseline="0" noProof="0">
                <a:ln>
                  <a:noFill/>
                </a:ln>
                <a:solidFill>
                  <a:srgbClr val="FFFFFF"/>
                </a:solidFill>
                <a:effectLst/>
                <a:uLnTx/>
                <a:uFillTx/>
                <a:latin typeface="Segoe UI"/>
                <a:ea typeface="+mn-ea"/>
                <a:cs typeface="Segoe UI Semibold" panose="020B0702040204020203" pitchFamily="34" charset="0"/>
              </a:rPr>
              <a:t>Sharing apps is like sharing documents</a:t>
            </a:r>
          </a:p>
          <a:p>
            <a:pPr marL="0" marR="0" lvl="0" indent="0" algn="l" defTabSz="913851" rtl="0" eaLnBrk="1" fontAlgn="auto" latinLnBrk="0" hangingPunct="1">
              <a:lnSpc>
                <a:spcPct val="100000"/>
              </a:lnSpc>
              <a:spcBef>
                <a:spcPts val="0"/>
              </a:spcBef>
              <a:spcAft>
                <a:spcPts val="1765"/>
              </a:spcAft>
              <a:buClrTx/>
              <a:buSzTx/>
              <a:buFontTx/>
              <a:buNone/>
              <a:tabLst/>
              <a:defRPr/>
            </a:pPr>
            <a:r>
              <a:rPr kumimoji="0" lang="en-US" sz="1765" b="0" i="0" u="none" strike="noStrike" kern="0" cap="none" spc="-29" normalizeH="0" baseline="0" noProof="0">
                <a:ln>
                  <a:noFill/>
                </a:ln>
                <a:solidFill>
                  <a:srgbClr val="FFFFFF"/>
                </a:solidFill>
                <a:effectLst/>
                <a:uLnTx/>
                <a:uFillTx/>
                <a:latin typeface="Segoe UI"/>
                <a:ea typeface="+mn-ea"/>
                <a:cs typeface="Segoe UI Semibold" panose="020B0702040204020203" pitchFamily="34" charset="0"/>
              </a:rPr>
              <a:t>Manage across environments</a:t>
            </a:r>
          </a:p>
        </p:txBody>
      </p:sp>
      <p:pic>
        <p:nvPicPr>
          <p:cNvPr id="5" name="Picture 4">
            <a:extLst>
              <a:ext uri="{FF2B5EF4-FFF2-40B4-BE49-F238E27FC236}">
                <a16:creationId xmlns:a16="http://schemas.microsoft.com/office/drawing/2014/main" id="{0A075BC3-B533-4E59-AF13-ED5B557307BC}"/>
              </a:ext>
            </a:extLst>
          </p:cNvPr>
          <p:cNvPicPr>
            <a:picLocks noChangeAspect="1"/>
          </p:cNvPicPr>
          <p:nvPr/>
        </p:nvPicPr>
        <p:blipFill rotWithShape="1">
          <a:blip r:embed="rId3"/>
          <a:srcRect l="35061"/>
          <a:stretch/>
        </p:blipFill>
        <p:spPr>
          <a:xfrm>
            <a:off x="4840237" y="-670760"/>
            <a:ext cx="7254350" cy="8011971"/>
          </a:xfrm>
          <a:prstGeom prst="rect">
            <a:avLst/>
          </a:prstGeom>
        </p:spPr>
      </p:pic>
    </p:spTree>
    <p:extLst>
      <p:ext uri="{BB962C8B-B14F-4D97-AF65-F5344CB8AC3E}">
        <p14:creationId xmlns:p14="http://schemas.microsoft.com/office/powerpoint/2010/main" val="2084725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3.33674E-6 2.91421E-6 L 3.33674E-6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3.76759E-7 L -6.58667E-7 0.25011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sp>
        <p:nvSpPr>
          <p:cNvPr id="7" name="Rectangle 6"/>
          <p:cNvSpPr/>
          <p:nvPr/>
        </p:nvSpPr>
        <p:spPr bwMode="auto">
          <a:xfrm>
            <a:off x="1" y="487"/>
            <a:ext cx="4840236" cy="6857027"/>
          </a:xfrm>
          <a:prstGeom prst="rect">
            <a:avLst/>
          </a:prstGeom>
          <a:solidFill>
            <a:schemeClr val="tx1">
              <a:lumMod val="5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3"/>
          <p:cNvSpPr txBox="1">
            <a:spLocks/>
          </p:cNvSpPr>
          <p:nvPr/>
        </p:nvSpPr>
        <p:spPr>
          <a:xfrm>
            <a:off x="268928" y="269414"/>
            <a:ext cx="4258329" cy="174024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Enterprise Ready</a:t>
            </a:r>
          </a:p>
        </p:txBody>
      </p:sp>
      <p:sp>
        <p:nvSpPr>
          <p:cNvPr id="11" name="Rectangle 10"/>
          <p:cNvSpPr/>
          <p:nvPr/>
        </p:nvSpPr>
        <p:spPr>
          <a:xfrm>
            <a:off x="268928" y="1433679"/>
            <a:ext cx="4029723" cy="1464624"/>
          </a:xfrm>
          <a:prstGeom prst="rect">
            <a:avLst/>
          </a:prstGeom>
        </p:spPr>
        <p:txBody>
          <a:bodyPr wrap="square" tIns="143407" bIns="143407" anchor="t" anchorCtr="0">
            <a:noAutofit/>
          </a:bodyPr>
          <a:lstStyle/>
          <a:p>
            <a:pPr marL="0" marR="0" lvl="0" indent="0" algn="l" defTabSz="913851" rtl="0" eaLnBrk="1" fontAlgn="auto" latinLnBrk="0" hangingPunct="1">
              <a:lnSpc>
                <a:spcPct val="100000"/>
              </a:lnSpc>
              <a:spcBef>
                <a:spcPts val="0"/>
              </a:spcBef>
              <a:spcAft>
                <a:spcPts val="1765"/>
              </a:spcAft>
              <a:buClrTx/>
              <a:buSzTx/>
              <a:buFontTx/>
              <a:buNone/>
              <a:tabLst/>
              <a:defRPr/>
            </a:pPr>
            <a:r>
              <a:rPr kumimoji="0" lang="en-US" sz="1765" b="0" i="0" u="none" strike="noStrike" kern="0" cap="none" spc="-29" normalizeH="0" baseline="0" noProof="0">
                <a:ln>
                  <a:noFill/>
                </a:ln>
                <a:solidFill>
                  <a:srgbClr val="FFFFFF"/>
                </a:solidFill>
                <a:effectLst/>
                <a:uLnTx/>
                <a:uFillTx/>
                <a:latin typeface="Segoe UI"/>
                <a:ea typeface="+mn-ea"/>
                <a:cs typeface="Segoe UI Semibold" panose="020B0702040204020203" pitchFamily="34" charset="0"/>
              </a:rPr>
              <a:t>Centrally view app telemetry and manage apps</a:t>
            </a:r>
          </a:p>
          <a:p>
            <a:pPr marL="0" marR="0" lvl="0" indent="0" algn="l" defTabSz="913851" rtl="0" eaLnBrk="1" fontAlgn="auto" latinLnBrk="0" hangingPunct="1">
              <a:lnSpc>
                <a:spcPct val="100000"/>
              </a:lnSpc>
              <a:spcBef>
                <a:spcPts val="0"/>
              </a:spcBef>
              <a:spcAft>
                <a:spcPts val="1765"/>
              </a:spcAft>
              <a:buClrTx/>
              <a:buSzTx/>
              <a:buFontTx/>
              <a:buNone/>
              <a:tabLst/>
              <a:defRPr/>
            </a:pPr>
            <a:r>
              <a:rPr kumimoji="0" lang="en-US" sz="1765" b="0" i="0" u="none" strike="noStrike" kern="0" cap="none" spc="-29" normalizeH="0" baseline="0" noProof="0">
                <a:ln>
                  <a:noFill/>
                </a:ln>
                <a:solidFill>
                  <a:srgbClr val="FFFFFF"/>
                </a:solidFill>
                <a:effectLst/>
                <a:uLnTx/>
                <a:uFillTx/>
                <a:latin typeface="Segoe UI"/>
                <a:ea typeface="+mn-ea"/>
                <a:cs typeface="Segoe UI Semibold" panose="020B0702040204020203" pitchFamily="34" charset="0"/>
              </a:rPr>
              <a:t>Set DLP policy on data and connectors</a:t>
            </a:r>
          </a:p>
          <a:p>
            <a:pPr marL="0" marR="0" lvl="0" indent="0" algn="l" defTabSz="913851" rtl="0" eaLnBrk="1" fontAlgn="auto" latinLnBrk="0" hangingPunct="1">
              <a:lnSpc>
                <a:spcPct val="100000"/>
              </a:lnSpc>
              <a:spcBef>
                <a:spcPts val="0"/>
              </a:spcBef>
              <a:spcAft>
                <a:spcPts val="1765"/>
              </a:spcAft>
              <a:buClrTx/>
              <a:buSzTx/>
              <a:buFontTx/>
              <a:buNone/>
              <a:tabLst/>
              <a:defRPr/>
            </a:pPr>
            <a:r>
              <a:rPr kumimoji="0" lang="en-US" sz="1765" b="0" i="0" u="none" strike="noStrike" kern="0" cap="none" spc="-29" normalizeH="0" baseline="0" noProof="0">
                <a:ln>
                  <a:noFill/>
                </a:ln>
                <a:solidFill>
                  <a:srgbClr val="FFFFFF"/>
                </a:solidFill>
                <a:effectLst/>
                <a:uLnTx/>
                <a:uFillTx/>
                <a:latin typeface="Segoe UI"/>
                <a:ea typeface="+mn-ea"/>
                <a:cs typeface="Segoe UI Semibold" panose="020B0702040204020203" pitchFamily="34" charset="0"/>
              </a:rPr>
              <a:t>Compliance with 13+ standards </a:t>
            </a:r>
            <a:r>
              <a:rPr kumimoji="0" lang="en-US" sz="1765" b="0" i="0" u="none" strike="noStrike" kern="0" cap="none" spc="-29" normalizeH="0" baseline="0" noProof="0" err="1">
                <a:ln>
                  <a:noFill/>
                </a:ln>
                <a:solidFill>
                  <a:srgbClr val="FFFFFF"/>
                </a:solidFill>
                <a:effectLst/>
                <a:uLnTx/>
                <a:uFillTx/>
                <a:latin typeface="Segoe UI"/>
                <a:ea typeface="+mn-ea"/>
                <a:cs typeface="Segoe UI Semibold" panose="020B0702040204020203" pitchFamily="34" charset="0"/>
              </a:rPr>
              <a:t>inc.</a:t>
            </a:r>
            <a:r>
              <a:rPr kumimoji="0" lang="en-US" sz="1765" b="0" i="0" u="none" strike="noStrike" kern="0" cap="none" spc="-29" normalizeH="0" baseline="0" noProof="0">
                <a:ln>
                  <a:noFill/>
                </a:ln>
                <a:solidFill>
                  <a:srgbClr val="FFFFFF"/>
                </a:solidFill>
                <a:effectLst/>
                <a:uLnTx/>
                <a:uFillTx/>
                <a:latin typeface="Segoe UI"/>
                <a:ea typeface="+mn-ea"/>
                <a:cs typeface="Segoe UI Semibold" panose="020B0702040204020203" pitchFamily="34" charset="0"/>
              </a:rPr>
              <a:t> HIPAA, EU Model Clauses &amp; SOC</a:t>
            </a:r>
          </a:p>
        </p:txBody>
      </p:sp>
      <p:grpSp>
        <p:nvGrpSpPr>
          <p:cNvPr id="10" name="Group 9"/>
          <p:cNvGrpSpPr/>
          <p:nvPr/>
        </p:nvGrpSpPr>
        <p:grpSpPr>
          <a:xfrm>
            <a:off x="4298651" y="650753"/>
            <a:ext cx="5838273" cy="4091363"/>
            <a:chOff x="5227637" y="-541339"/>
            <a:chExt cx="8475707" cy="5939631"/>
          </a:xfrm>
        </p:grpSpPr>
        <p:pic>
          <p:nvPicPr>
            <p:cNvPr id="15" name="Picture 14" descr="A screenshot of a cell phone&#10;&#10;Description generated with very high confidence">
              <a:extLst>
                <a:ext uri="{FF2B5EF4-FFF2-40B4-BE49-F238E27FC236}">
                  <a16:creationId xmlns:a16="http://schemas.microsoft.com/office/drawing/2014/main" id="{7EEF857E-9058-48DA-AAA5-5AFA0F9D0BCF}"/>
                </a:ext>
              </a:extLst>
            </p:cNvPr>
            <p:cNvPicPr>
              <a:picLocks noChangeAspect="1"/>
            </p:cNvPicPr>
            <p:nvPr/>
          </p:nvPicPr>
          <p:blipFill rotWithShape="1">
            <a:blip r:embed="rId3"/>
            <a:srcRect b="9664"/>
            <a:stretch/>
          </p:blipFill>
          <p:spPr>
            <a:xfrm>
              <a:off x="5834046" y="-80169"/>
              <a:ext cx="7281325" cy="4949032"/>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7637" y="-541339"/>
              <a:ext cx="8475707" cy="5939631"/>
            </a:xfrm>
            <a:prstGeom prst="rect">
              <a:avLst/>
            </a:prstGeom>
          </p:spPr>
        </p:pic>
      </p:grpSp>
      <p:grpSp>
        <p:nvGrpSpPr>
          <p:cNvPr id="12" name="Group 11"/>
          <p:cNvGrpSpPr/>
          <p:nvPr/>
        </p:nvGrpSpPr>
        <p:grpSpPr>
          <a:xfrm>
            <a:off x="6106451" y="2383172"/>
            <a:ext cx="5743644" cy="4025048"/>
            <a:chOff x="579437" y="2167452"/>
            <a:chExt cx="6430410" cy="4506322"/>
          </a:xfrm>
        </p:grpSpPr>
        <p:pic>
          <p:nvPicPr>
            <p:cNvPr id="13" name="Picture 12" descr="A screenshot of a cell phone&#10;&#10;Description generated with very high confidence">
              <a:extLst>
                <a:ext uri="{FF2B5EF4-FFF2-40B4-BE49-F238E27FC236}">
                  <a16:creationId xmlns:a16="http://schemas.microsoft.com/office/drawing/2014/main" id="{48612DC4-086D-44DE-ADDB-2F5B75A28FF7}"/>
                </a:ext>
              </a:extLst>
            </p:cNvPr>
            <p:cNvPicPr>
              <a:picLocks noChangeAspect="1"/>
            </p:cNvPicPr>
            <p:nvPr/>
          </p:nvPicPr>
          <p:blipFill rotWithShape="1">
            <a:blip r:embed="rId5"/>
            <a:srcRect b="9666"/>
            <a:stretch/>
          </p:blipFill>
          <p:spPr>
            <a:xfrm>
              <a:off x="1024242" y="2518172"/>
              <a:ext cx="5540800" cy="377872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437" y="2167452"/>
              <a:ext cx="6430410" cy="4506322"/>
            </a:xfrm>
            <a:prstGeom prst="rect">
              <a:avLst/>
            </a:prstGeom>
          </p:spPr>
        </p:pic>
      </p:grpSp>
    </p:spTree>
    <p:extLst>
      <p:ext uri="{BB962C8B-B14F-4D97-AF65-F5344CB8AC3E}">
        <p14:creationId xmlns:p14="http://schemas.microsoft.com/office/powerpoint/2010/main" val="1770301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3.33674E-6 2.91421E-6 L 3.33674E-6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4.14435E-6 L -6.58667E-7 0.25011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Welcome</a:t>
            </a:r>
          </a:p>
        </p:txBody>
      </p:sp>
      <p:sp>
        <p:nvSpPr>
          <p:cNvPr id="3" name="Text Placeholder 2"/>
          <p:cNvSpPr>
            <a:spLocks noGrp="1"/>
          </p:cNvSpPr>
          <p:nvPr>
            <p:ph type="body" sz="quarter" idx="13"/>
          </p:nvPr>
        </p:nvSpPr>
        <p:spPr/>
        <p:txBody>
          <a:bodyPr/>
          <a:lstStyle/>
          <a:p>
            <a:r>
              <a:rPr lang="en-US"/>
              <a:t>Our agenda for the day</a:t>
            </a:r>
          </a:p>
          <a:p>
            <a:endParaRPr lang="en-US"/>
          </a:p>
        </p:txBody>
      </p:sp>
      <p:sp>
        <p:nvSpPr>
          <p:cNvPr id="4" name="Text Placeholder 3"/>
          <p:cNvSpPr>
            <a:spLocks noGrp="1"/>
          </p:cNvSpPr>
          <p:nvPr>
            <p:ph type="body" sz="quarter" idx="14"/>
          </p:nvPr>
        </p:nvSpPr>
        <p:spPr/>
        <p:txBody>
          <a:bodyPr>
            <a:normAutofit/>
          </a:bodyPr>
          <a:lstStyle/>
          <a:p>
            <a:pPr marL="0" indent="0">
              <a:buNone/>
            </a:pPr>
            <a:r>
              <a:rPr lang="en-US" sz="2400" dirty="0"/>
              <a:t>AGENDA: </a:t>
            </a:r>
          </a:p>
          <a:p>
            <a:pPr lvl="0"/>
            <a:r>
              <a:rPr lang="en-US" sz="2400" dirty="0"/>
              <a:t>9:00 – 12:00		Power Platform Overview and Hands-On Learning</a:t>
            </a:r>
          </a:p>
          <a:p>
            <a:r>
              <a:rPr lang="en-US" dirty="0"/>
              <a:t>12:00 – 1:00		Lunch</a:t>
            </a:r>
          </a:p>
          <a:p>
            <a:r>
              <a:rPr lang="en-US" dirty="0"/>
              <a:t>1:00 – 2:00 		CDS Value along with Tips and Tricks</a:t>
            </a:r>
          </a:p>
          <a:p>
            <a:r>
              <a:rPr lang="en-US" dirty="0"/>
              <a:t>2:00 – 3:00		Build Something Interesting Yourselves</a:t>
            </a:r>
          </a:p>
          <a:p>
            <a:r>
              <a:rPr lang="en-US" dirty="0"/>
              <a:t>3:00 – 4:30		Governance and Best Practices</a:t>
            </a:r>
          </a:p>
          <a:p>
            <a:endParaRPr lang="en-US" dirty="0"/>
          </a:p>
        </p:txBody>
      </p:sp>
      <p:sp>
        <p:nvSpPr>
          <p:cNvPr id="5" name="Slide Number Placeholder 4"/>
          <p:cNvSpPr>
            <a:spLocks noGrp="1"/>
          </p:cNvSpPr>
          <p:nvPr>
            <p:ph type="sldNum" sz="quarter" idx="15"/>
          </p:nvPr>
        </p:nvSpPr>
        <p:spPr/>
        <p:txBody>
          <a:bodyPr/>
          <a:lstStyle/>
          <a:p>
            <a:fld id="{FAADACFB-7C71-4E89-89D2-7BBA40B7BFA9}" type="slidenum">
              <a:rPr lang="en-US" smtClean="0"/>
              <a:pPr/>
              <a:t>2</a:t>
            </a:fld>
            <a:endParaRPr lang="en-US"/>
          </a:p>
        </p:txBody>
      </p:sp>
    </p:spTree>
    <p:extLst>
      <p:ext uri="{BB962C8B-B14F-4D97-AF65-F5344CB8AC3E}">
        <p14:creationId xmlns:p14="http://schemas.microsoft.com/office/powerpoint/2010/main" val="17869141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sp>
        <p:nvSpPr>
          <p:cNvPr id="7" name="Rectangle 6"/>
          <p:cNvSpPr/>
          <p:nvPr/>
        </p:nvSpPr>
        <p:spPr bwMode="auto">
          <a:xfrm>
            <a:off x="-39578" y="488"/>
            <a:ext cx="4840236" cy="6857027"/>
          </a:xfrm>
          <a:prstGeom prst="rect">
            <a:avLst/>
          </a:prstGeom>
          <a:solidFill>
            <a:schemeClr val="tx1">
              <a:lumMod val="5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3"/>
          <p:cNvSpPr txBox="1">
            <a:spLocks/>
          </p:cNvSpPr>
          <p:nvPr/>
        </p:nvSpPr>
        <p:spPr>
          <a:xfrm>
            <a:off x="268928" y="269414"/>
            <a:ext cx="4258329" cy="174024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Pro developers welcome…</a:t>
            </a:r>
          </a:p>
        </p:txBody>
      </p:sp>
      <p:sp>
        <p:nvSpPr>
          <p:cNvPr id="11" name="Rectangle 10"/>
          <p:cNvSpPr/>
          <p:nvPr/>
        </p:nvSpPr>
        <p:spPr>
          <a:xfrm>
            <a:off x="268928" y="1821287"/>
            <a:ext cx="4029723" cy="1464624"/>
          </a:xfrm>
          <a:prstGeom prst="rect">
            <a:avLst/>
          </a:prstGeom>
        </p:spPr>
        <p:txBody>
          <a:bodyPr wrap="square" tIns="143407" bIns="143407" anchor="t" anchorCtr="0">
            <a:noAutofit/>
          </a:bodyPr>
          <a:lstStyle/>
          <a:p>
            <a:pPr marL="0" marR="0" lvl="0" indent="0" algn="l" defTabSz="913851" rtl="0" eaLnBrk="1" fontAlgn="auto" latinLnBrk="0" hangingPunct="1">
              <a:lnSpc>
                <a:spcPct val="100000"/>
              </a:lnSpc>
              <a:spcBef>
                <a:spcPts val="0"/>
              </a:spcBef>
              <a:spcAft>
                <a:spcPts val="1765"/>
              </a:spcAft>
              <a:buClrTx/>
              <a:buSzTx/>
              <a:buFontTx/>
              <a:buNone/>
              <a:tabLst/>
              <a:defRPr/>
            </a:pPr>
            <a:r>
              <a:rPr kumimoji="0" lang="en-US" sz="1765" b="0" i="0" u="none" strike="noStrike" kern="0" cap="none" spc="-29" normalizeH="0" baseline="0" noProof="0">
                <a:ln>
                  <a:noFill/>
                </a:ln>
                <a:solidFill>
                  <a:srgbClr val="FFFFFF"/>
                </a:solidFill>
                <a:effectLst/>
                <a:uLnTx/>
                <a:uFillTx/>
                <a:latin typeface="Segoe UI"/>
                <a:ea typeface="+mn-ea"/>
                <a:cs typeface="Segoe UI Semibold" panose="020B0702040204020203" pitchFamily="34" charset="0"/>
              </a:rPr>
              <a:t>Build apps that go beyond what you get in the box</a:t>
            </a:r>
          </a:p>
          <a:p>
            <a:pPr marL="0" marR="0" lvl="0" indent="0" algn="l" defTabSz="913851" rtl="0" eaLnBrk="1" fontAlgn="auto" latinLnBrk="0" hangingPunct="1">
              <a:lnSpc>
                <a:spcPct val="100000"/>
              </a:lnSpc>
              <a:spcBef>
                <a:spcPts val="0"/>
              </a:spcBef>
              <a:spcAft>
                <a:spcPts val="1765"/>
              </a:spcAft>
              <a:buClrTx/>
              <a:buSzTx/>
              <a:buFontTx/>
              <a:buNone/>
              <a:tabLst/>
              <a:defRPr/>
            </a:pPr>
            <a:r>
              <a:rPr kumimoji="0" lang="en-US" sz="1765" b="0" i="0" u="none" strike="noStrike" kern="0" cap="none" spc="-29" normalizeH="0" baseline="0" noProof="0">
                <a:ln>
                  <a:noFill/>
                </a:ln>
                <a:solidFill>
                  <a:srgbClr val="FFFFFF"/>
                </a:solidFill>
                <a:effectLst/>
                <a:uLnTx/>
                <a:uFillTx/>
                <a:latin typeface="Segoe UI"/>
                <a:ea typeface="+mn-ea"/>
                <a:cs typeface="Segoe UI Semibold" panose="020B0702040204020203" pitchFamily="34" charset="0"/>
              </a:rPr>
              <a:t>Build reusable custom app components &amp; connectors</a:t>
            </a:r>
          </a:p>
          <a:p>
            <a:pPr marL="0" marR="0" lvl="0" indent="0" algn="l" defTabSz="913851" rtl="0" eaLnBrk="1" fontAlgn="auto" latinLnBrk="0" hangingPunct="1">
              <a:lnSpc>
                <a:spcPct val="100000"/>
              </a:lnSpc>
              <a:spcBef>
                <a:spcPts val="0"/>
              </a:spcBef>
              <a:spcAft>
                <a:spcPts val="1765"/>
              </a:spcAft>
              <a:buClrTx/>
              <a:buSzTx/>
              <a:buFontTx/>
              <a:buNone/>
              <a:tabLst/>
              <a:defRPr/>
            </a:pPr>
            <a:r>
              <a:rPr kumimoji="0" lang="en-US" sz="1765" b="0" i="0" u="none" strike="noStrike" kern="0" cap="none" spc="-29" normalizeH="0" baseline="0" noProof="0">
                <a:ln>
                  <a:noFill/>
                </a:ln>
                <a:solidFill>
                  <a:srgbClr val="FFFFFF"/>
                </a:solidFill>
                <a:effectLst/>
                <a:uLnTx/>
                <a:uFillTx/>
                <a:latin typeface="Segoe UI"/>
                <a:ea typeface="+mn-ea"/>
                <a:cs typeface="Segoe UI Semibold" panose="020B0702040204020203" pitchFamily="34" charset="0"/>
              </a:rPr>
              <a:t>Leverage the full power of Azure capabilities</a:t>
            </a:r>
          </a:p>
          <a:p>
            <a:pPr marL="0" marR="0" lvl="0" indent="0" algn="l" defTabSz="913851" rtl="0" eaLnBrk="1" fontAlgn="auto" latinLnBrk="0" hangingPunct="1">
              <a:lnSpc>
                <a:spcPct val="100000"/>
              </a:lnSpc>
              <a:spcBef>
                <a:spcPts val="0"/>
              </a:spcBef>
              <a:spcAft>
                <a:spcPts val="1765"/>
              </a:spcAft>
              <a:buClrTx/>
              <a:buSzTx/>
              <a:buFontTx/>
              <a:buNone/>
              <a:tabLst/>
              <a:defRPr/>
            </a:pPr>
            <a:endParaRPr kumimoji="0" lang="en-US" sz="1765" b="0" i="0" u="none" strike="noStrike" kern="0" cap="none" spc="-29" normalizeH="0" baseline="0" noProof="0">
              <a:ln>
                <a:noFill/>
              </a:ln>
              <a:solidFill>
                <a:srgbClr val="FFFFFF"/>
              </a:solidFill>
              <a:effectLst/>
              <a:uLnTx/>
              <a:uFillTx/>
              <a:latin typeface="Segoe UI"/>
              <a:ea typeface="+mn-ea"/>
              <a:cs typeface="Segoe UI Semibold" panose="020B0702040204020203" pitchFamily="34" charset="0"/>
            </a:endParaRPr>
          </a:p>
        </p:txBody>
      </p:sp>
      <p:grpSp>
        <p:nvGrpSpPr>
          <p:cNvPr id="17" name="Group 16"/>
          <p:cNvGrpSpPr/>
          <p:nvPr/>
        </p:nvGrpSpPr>
        <p:grpSpPr>
          <a:xfrm>
            <a:off x="4153746" y="971405"/>
            <a:ext cx="7694313" cy="5239032"/>
            <a:chOff x="3551237" y="1058862"/>
            <a:chExt cx="8382000" cy="5707275"/>
          </a:xfrm>
        </p:grpSpPr>
        <p:grpSp>
          <p:nvGrpSpPr>
            <p:cNvPr id="18" name="Group 17"/>
            <p:cNvGrpSpPr/>
            <p:nvPr/>
          </p:nvGrpSpPr>
          <p:grpSpPr>
            <a:xfrm>
              <a:off x="3551237" y="1058862"/>
              <a:ext cx="6874350" cy="4896804"/>
              <a:chOff x="3914417" y="-1379538"/>
              <a:chExt cx="8051052" cy="5735004"/>
            </a:xfrm>
          </p:grpSpPr>
          <p:pic>
            <p:nvPicPr>
              <p:cNvPr id="22" name="Picture 21" descr="A screenshot of a social media post&#10;&#10;Description generated with very high confidence">
                <a:extLst>
                  <a:ext uri="{FF2B5EF4-FFF2-40B4-BE49-F238E27FC236}">
                    <a16:creationId xmlns:a16="http://schemas.microsoft.com/office/drawing/2014/main" id="{B73DF401-EA4B-4050-8C12-B1ED568BB1E6}"/>
                  </a:ext>
                </a:extLst>
              </p:cNvPr>
              <p:cNvPicPr>
                <a:picLocks noChangeAspect="1"/>
              </p:cNvPicPr>
              <p:nvPr/>
            </p:nvPicPr>
            <p:blipFill>
              <a:blip r:embed="rId3"/>
              <a:stretch>
                <a:fillRect/>
              </a:stretch>
            </p:blipFill>
            <p:spPr>
              <a:xfrm>
                <a:off x="4459110" y="-922338"/>
                <a:ext cx="6974895" cy="4991512"/>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4417" y="-1379538"/>
                <a:ext cx="8051052" cy="5735004"/>
              </a:xfrm>
              <a:prstGeom prst="rect">
                <a:avLst/>
              </a:prstGeom>
            </p:spPr>
          </p:pic>
        </p:grpSp>
        <p:grpSp>
          <p:nvGrpSpPr>
            <p:cNvPr id="19" name="Group 18"/>
            <p:cNvGrpSpPr/>
            <p:nvPr/>
          </p:nvGrpSpPr>
          <p:grpSpPr>
            <a:xfrm>
              <a:off x="5934163" y="2186199"/>
              <a:ext cx="5999074" cy="4579938"/>
              <a:chOff x="1899320" y="-160338"/>
              <a:chExt cx="7086600" cy="5410200"/>
            </a:xfrm>
          </p:grpSpPr>
          <p:pic>
            <p:nvPicPr>
              <p:cNvPr id="20" name="Picture 19" descr="A screenshot of a cell phone&#10;&#10;Description generated with very high confidence">
                <a:extLst>
                  <a:ext uri="{FF2B5EF4-FFF2-40B4-BE49-F238E27FC236}">
                    <a16:creationId xmlns:a16="http://schemas.microsoft.com/office/drawing/2014/main" id="{23902918-82E5-4AC7-AE27-4D46B39AB4AB}"/>
                  </a:ext>
                </a:extLst>
              </p:cNvPr>
              <p:cNvPicPr>
                <a:picLocks noChangeAspect="1"/>
              </p:cNvPicPr>
              <p:nvPr/>
            </p:nvPicPr>
            <p:blipFill>
              <a:blip r:embed="rId5"/>
              <a:stretch>
                <a:fillRect/>
              </a:stretch>
            </p:blipFill>
            <p:spPr>
              <a:xfrm>
                <a:off x="2408237" y="274320"/>
                <a:ext cx="6065838" cy="4490561"/>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9320" y="-160338"/>
                <a:ext cx="7086600" cy="5410200"/>
              </a:xfrm>
              <a:prstGeom prst="rect">
                <a:avLst/>
              </a:prstGeom>
            </p:spPr>
          </p:pic>
        </p:grpSp>
      </p:grpSp>
    </p:spTree>
    <p:extLst>
      <p:ext uri="{BB962C8B-B14F-4D97-AF65-F5344CB8AC3E}">
        <p14:creationId xmlns:p14="http://schemas.microsoft.com/office/powerpoint/2010/main" val="367438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3.33674E-6 2.91421E-6 L 3.33674E-6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2.99591E-7 L -6.58667E-7 0.25011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48BF5-B6E1-4822-9EB5-5046D7C0C6D2}"/>
              </a:ext>
            </a:extLst>
          </p:cNvPr>
          <p:cNvSpPr>
            <a:spLocks noGrp="1"/>
          </p:cNvSpPr>
          <p:nvPr>
            <p:ph type="title"/>
          </p:nvPr>
        </p:nvSpPr>
        <p:spPr>
          <a:xfrm>
            <a:off x="588263" y="457200"/>
            <a:ext cx="11018520" cy="984885"/>
          </a:xfrm>
        </p:spPr>
        <p:txBody>
          <a:bodyPr/>
          <a:lstStyle/>
          <a:p>
            <a:r>
              <a:rPr lang="en-US" sz="3200"/>
              <a:t>Canvas apps and Model-driven apps are complementary to each other</a:t>
            </a:r>
          </a:p>
        </p:txBody>
      </p:sp>
      <p:graphicFrame>
        <p:nvGraphicFramePr>
          <p:cNvPr id="3" name="Table 2">
            <a:extLst>
              <a:ext uri="{FF2B5EF4-FFF2-40B4-BE49-F238E27FC236}">
                <a16:creationId xmlns:a16="http://schemas.microsoft.com/office/drawing/2014/main" id="{083C3BC3-56D6-49A8-A760-279E0FC4A835}"/>
              </a:ext>
            </a:extLst>
          </p:cNvPr>
          <p:cNvGraphicFramePr>
            <a:graphicFrameLocks noGrp="1"/>
          </p:cNvGraphicFramePr>
          <p:nvPr/>
        </p:nvGraphicFramePr>
        <p:xfrm>
          <a:off x="588263" y="1626401"/>
          <a:ext cx="10897004" cy="4917835"/>
        </p:xfrm>
        <a:graphic>
          <a:graphicData uri="http://schemas.openxmlformats.org/drawingml/2006/table">
            <a:tbl>
              <a:tblPr firstRow="1" bandRow="1">
                <a:tableStyleId>{5C22544A-7EE6-4342-B048-85BDC9FD1C3A}</a:tableStyleId>
              </a:tblPr>
              <a:tblGrid>
                <a:gridCol w="5448502">
                  <a:extLst>
                    <a:ext uri="{9D8B030D-6E8A-4147-A177-3AD203B41FA5}">
                      <a16:colId xmlns:a16="http://schemas.microsoft.com/office/drawing/2014/main" val="2751554691"/>
                    </a:ext>
                  </a:extLst>
                </a:gridCol>
                <a:gridCol w="5448502">
                  <a:extLst>
                    <a:ext uri="{9D8B030D-6E8A-4147-A177-3AD203B41FA5}">
                      <a16:colId xmlns:a16="http://schemas.microsoft.com/office/drawing/2014/main" val="351064109"/>
                    </a:ext>
                  </a:extLst>
                </a:gridCol>
              </a:tblGrid>
              <a:tr h="474008">
                <a:tc>
                  <a:txBody>
                    <a:bodyPr/>
                    <a:lstStyle/>
                    <a:p>
                      <a:pPr marL="0" marR="0">
                        <a:spcBef>
                          <a:spcPts val="0"/>
                        </a:spcBef>
                        <a:spcAft>
                          <a:spcPts val="0"/>
                        </a:spcAft>
                      </a:pPr>
                      <a:r>
                        <a:rPr lang="en-US" sz="1600">
                          <a:effectLst/>
                          <a:latin typeface="Calibri" panose="020F0502020204030204" pitchFamily="34" charset="0"/>
                          <a:cs typeface="Calibri" panose="020F0502020204030204" pitchFamily="34" charset="0"/>
                        </a:rPr>
                        <a:t>Canvas Apps</a:t>
                      </a:r>
                      <a:endParaRPr lang="en-US" sz="16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spcBef>
                          <a:spcPts val="0"/>
                        </a:spcBef>
                        <a:spcAft>
                          <a:spcPts val="0"/>
                        </a:spcAft>
                      </a:pPr>
                      <a:r>
                        <a:rPr lang="en-US" sz="1600">
                          <a:effectLst/>
                          <a:latin typeface="Calibri" panose="020F0502020204030204" pitchFamily="34" charset="0"/>
                          <a:cs typeface="Calibri" panose="020F0502020204030204" pitchFamily="34" charset="0"/>
                        </a:rPr>
                        <a:t>Model Driven Apps</a:t>
                      </a:r>
                      <a:endParaRPr lang="en-US" sz="16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180074289"/>
                  </a:ext>
                </a:extLst>
              </a:tr>
              <a:tr h="474008">
                <a:tc>
                  <a:txBody>
                    <a:bodyPr/>
                    <a:lstStyle/>
                    <a:p>
                      <a:pPr marL="0" marR="0">
                        <a:spcBef>
                          <a:spcPts val="0"/>
                        </a:spcBef>
                        <a:spcAft>
                          <a:spcPts val="0"/>
                        </a:spcAft>
                      </a:pPr>
                      <a:r>
                        <a:rPr lang="en-US" sz="1600">
                          <a:effectLst/>
                          <a:latin typeface="Calibri" panose="020F0502020204030204" pitchFamily="34" charset="0"/>
                          <a:ea typeface="Calibri" panose="020F0502020204030204" pitchFamily="34" charset="0"/>
                          <a:cs typeface="Calibri" panose="020F0502020204030204" pitchFamily="34" charset="0"/>
                        </a:rPr>
                        <a:t>Start with the User Experience or Data</a:t>
                      </a:r>
                    </a:p>
                  </a:txBody>
                  <a:tcPr marL="68580" marR="68580" marT="0" marB="0" anchor="ctr"/>
                </a:tc>
                <a:tc>
                  <a:txBody>
                    <a:bodyPr/>
                    <a:lstStyle/>
                    <a:p>
                      <a:pPr marL="0" marR="0">
                        <a:spcBef>
                          <a:spcPts val="0"/>
                        </a:spcBef>
                        <a:spcAft>
                          <a:spcPts val="0"/>
                        </a:spcAft>
                      </a:pPr>
                      <a:r>
                        <a:rPr lang="en-US" sz="1600">
                          <a:effectLst/>
                          <a:latin typeface="Calibri" panose="020F0502020204030204" pitchFamily="34" charset="0"/>
                          <a:ea typeface="Calibri" panose="020F0502020204030204" pitchFamily="34" charset="0"/>
                          <a:cs typeface="Calibri" panose="020F0502020204030204" pitchFamily="34" charset="0"/>
                        </a:rPr>
                        <a:t>Start with the Data Model (schema)</a:t>
                      </a:r>
                    </a:p>
                  </a:txBody>
                  <a:tcPr marL="68580" marR="68580" marT="0" marB="0" anchor="ctr"/>
                </a:tc>
                <a:extLst>
                  <a:ext uri="{0D108BD9-81ED-4DB2-BD59-A6C34878D82A}">
                    <a16:rowId xmlns:a16="http://schemas.microsoft.com/office/drawing/2014/main" val="124371023"/>
                  </a:ext>
                </a:extLst>
              </a:tr>
              <a:tr h="474008">
                <a:tc>
                  <a:txBody>
                    <a:bodyPr/>
                    <a:lstStyle/>
                    <a:p>
                      <a:pPr marL="0" marR="0">
                        <a:spcBef>
                          <a:spcPts val="0"/>
                        </a:spcBef>
                        <a:spcAft>
                          <a:spcPts val="0"/>
                        </a:spcAft>
                      </a:pPr>
                      <a:r>
                        <a:rPr lang="en-US" sz="1600">
                          <a:effectLst/>
                          <a:latin typeface="Calibri" panose="020F0502020204030204" pitchFamily="34" charset="0"/>
                          <a:cs typeface="Calibri" panose="020F0502020204030204" pitchFamily="34" charset="0"/>
                        </a:rPr>
                        <a:t>Build visually appealing, pixel-perfect apps</a:t>
                      </a:r>
                      <a:endParaRPr lang="en-US" sz="16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spcBef>
                          <a:spcPts val="0"/>
                        </a:spcBef>
                        <a:spcAft>
                          <a:spcPts val="0"/>
                        </a:spcAft>
                      </a:pPr>
                      <a:r>
                        <a:rPr lang="en-US" sz="1600">
                          <a:effectLst/>
                          <a:latin typeface="Calibri" panose="020F0502020204030204" pitchFamily="34" charset="0"/>
                          <a:ea typeface="Calibri" panose="020F0502020204030204" pitchFamily="34" charset="0"/>
                          <a:cs typeface="Calibri" panose="020F0502020204030204" pitchFamily="34" charset="0"/>
                        </a:rPr>
                        <a:t>Component-driven approach to app building</a:t>
                      </a:r>
                    </a:p>
                  </a:txBody>
                  <a:tcPr marL="68580" marR="68580" marT="0" marB="0" anchor="ctr"/>
                </a:tc>
                <a:extLst>
                  <a:ext uri="{0D108BD9-81ED-4DB2-BD59-A6C34878D82A}">
                    <a16:rowId xmlns:a16="http://schemas.microsoft.com/office/drawing/2014/main" val="3433734917"/>
                  </a:ext>
                </a:extLst>
              </a:tr>
              <a:tr h="515484">
                <a:tc>
                  <a:txBody>
                    <a:bodyPr/>
                    <a:lstStyle/>
                    <a:p>
                      <a:pPr marL="0" marR="0">
                        <a:spcBef>
                          <a:spcPts val="0"/>
                        </a:spcBef>
                        <a:spcAft>
                          <a:spcPts val="0"/>
                        </a:spcAft>
                      </a:pPr>
                      <a:r>
                        <a:rPr lang="en-US" sz="1600" kern="1200">
                          <a:solidFill>
                            <a:srgbClr val="000000"/>
                          </a:solidFill>
                          <a:effectLst/>
                          <a:latin typeface="Calibri" panose="020F0502020204030204" pitchFamily="34" charset="0"/>
                          <a:ea typeface="Calibri" panose="020F0502020204030204" pitchFamily="34" charset="0"/>
                          <a:cs typeface="Calibri" panose="020F0502020204030204" pitchFamily="34" charset="0"/>
                        </a:rPr>
                        <a:t>Use concepts like screens, controls, formulae, connections</a:t>
                      </a:r>
                      <a:endParaRPr lang="en-US" sz="1600">
                        <a:effectLst/>
                        <a:latin typeface="Calibri" panose="020F0502020204030204" pitchFamily="34" charset="0"/>
                        <a:ea typeface="Calibri" panose="020F0502020204030204" pitchFamily="34" charset="0"/>
                      </a:endParaRPr>
                    </a:p>
                  </a:txBody>
                  <a:tcPr marL="68580" marR="68580" marT="9525" marB="0" anchor="ctr"/>
                </a:tc>
                <a:tc>
                  <a:txBody>
                    <a:bodyPr/>
                    <a:lstStyle/>
                    <a:p>
                      <a:pPr marL="0" marR="0">
                        <a:spcBef>
                          <a:spcPts val="0"/>
                        </a:spcBef>
                        <a:spcAft>
                          <a:spcPts val="0"/>
                        </a:spcAft>
                      </a:pPr>
                      <a:r>
                        <a:rPr lang="en-US" sz="1600" kern="1200">
                          <a:solidFill>
                            <a:srgbClr val="000000"/>
                          </a:solidFill>
                          <a:effectLst/>
                          <a:latin typeface="Calibri" panose="020F0502020204030204" pitchFamily="34" charset="0"/>
                          <a:ea typeface="Calibri" panose="020F0502020204030204" pitchFamily="34" charset="0"/>
                          <a:cs typeface="Calibri" panose="020F0502020204030204" pitchFamily="34" charset="0"/>
                        </a:rPr>
                        <a:t>Use components like site maps, entities, forms, views, charts, dashboards, business process flows</a:t>
                      </a:r>
                      <a:endParaRPr lang="en-US" sz="1600">
                        <a:effectLst/>
                        <a:latin typeface="Calibri" panose="020F0502020204030204" pitchFamily="34" charset="0"/>
                        <a:ea typeface="Calibri" panose="020F0502020204030204" pitchFamily="34" charset="0"/>
                      </a:endParaRPr>
                    </a:p>
                  </a:txBody>
                  <a:tcPr marL="68580" marR="68580" marT="9525" marB="0" anchor="ctr"/>
                </a:tc>
                <a:extLst>
                  <a:ext uri="{0D108BD9-81ED-4DB2-BD59-A6C34878D82A}">
                    <a16:rowId xmlns:a16="http://schemas.microsoft.com/office/drawing/2014/main" val="3420614281"/>
                  </a:ext>
                </a:extLst>
              </a:tr>
              <a:tr h="474008">
                <a:tc>
                  <a:txBody>
                    <a:bodyPr/>
                    <a:lstStyle/>
                    <a:p>
                      <a:pPr marL="0" marR="0">
                        <a:spcBef>
                          <a:spcPts val="0"/>
                        </a:spcBef>
                        <a:spcAft>
                          <a:spcPts val="0"/>
                        </a:spcAft>
                      </a:pPr>
                      <a:r>
                        <a:rPr lang="en-US" sz="1600">
                          <a:effectLst/>
                          <a:latin typeface="Calibri" panose="020F0502020204030204" pitchFamily="34" charset="0"/>
                          <a:ea typeface="Calibri" panose="020F0502020204030204" pitchFamily="34" charset="0"/>
                          <a:cs typeface="Calibri" panose="020F0502020204030204" pitchFamily="34" charset="0"/>
                        </a:rPr>
                        <a:t>Separate mobile and tablet app creation experiences</a:t>
                      </a:r>
                    </a:p>
                  </a:txBody>
                  <a:tcPr marL="68580" marR="68580" marT="0" marB="0" anchor="ctr"/>
                </a:tc>
                <a:tc>
                  <a:txBody>
                    <a:bodyPr/>
                    <a:lstStyle/>
                    <a:p>
                      <a:pPr marL="0" marR="0">
                        <a:spcBef>
                          <a:spcPts val="0"/>
                        </a:spcBef>
                        <a:spcAft>
                          <a:spcPts val="0"/>
                        </a:spcAft>
                      </a:pPr>
                      <a:r>
                        <a:rPr lang="en-US" sz="1600">
                          <a:effectLst/>
                          <a:latin typeface="Calibri" panose="020F0502020204030204" pitchFamily="34" charset="0"/>
                          <a:ea typeface="Calibri" panose="020F0502020204030204" pitchFamily="34" charset="0"/>
                          <a:cs typeface="Calibri" panose="020F0502020204030204" pitchFamily="34" charset="0"/>
                        </a:rPr>
                        <a:t>Responsive web &amp; mobile apps out of the box </a:t>
                      </a:r>
                    </a:p>
                  </a:txBody>
                  <a:tcPr marL="68580" marR="68580" marT="0" marB="0" anchor="ctr"/>
                </a:tc>
                <a:extLst>
                  <a:ext uri="{0D108BD9-81ED-4DB2-BD59-A6C34878D82A}">
                    <a16:rowId xmlns:a16="http://schemas.microsoft.com/office/drawing/2014/main" val="1314645634"/>
                  </a:ext>
                </a:extLst>
              </a:tr>
              <a:tr h="505609">
                <a:tc>
                  <a:txBody>
                    <a:bodyPr/>
                    <a:lstStyle/>
                    <a:p>
                      <a:pPr marL="0" marR="0">
                        <a:spcBef>
                          <a:spcPts val="0"/>
                        </a:spcBef>
                        <a:spcAft>
                          <a:spcPts val="0"/>
                        </a:spcAft>
                      </a:pPr>
                      <a:r>
                        <a:rPr lang="en-US" sz="1600">
                          <a:effectLst/>
                          <a:latin typeface="Calibri" panose="020F0502020204030204" pitchFamily="34" charset="0"/>
                          <a:ea typeface="Calibri" panose="020F0502020204030204" pitchFamily="34" charset="0"/>
                          <a:cs typeface="Calibri" panose="020F0502020204030204" pitchFamily="34" charset="0"/>
                        </a:rPr>
                        <a:t>Create mash-up apps using data from multiple data sources using the 200+ connectors or custom connectors</a:t>
                      </a:r>
                    </a:p>
                  </a:txBody>
                  <a:tcPr marL="68580" marR="68580" marT="0" marB="0" anchor="ctr"/>
                </a:tc>
                <a:tc>
                  <a:txBody>
                    <a:bodyPr/>
                    <a:lstStyle/>
                    <a:p>
                      <a:pPr marL="0" marR="0">
                        <a:spcBef>
                          <a:spcPts val="0"/>
                        </a:spcBef>
                        <a:spcAft>
                          <a:spcPts val="0"/>
                        </a:spcAft>
                      </a:pPr>
                      <a:r>
                        <a:rPr lang="en-US" sz="1600">
                          <a:effectLst/>
                          <a:latin typeface="Calibri" panose="020F0502020204030204" pitchFamily="34" charset="0"/>
                          <a:ea typeface="Calibri" panose="020F0502020204030204" pitchFamily="34" charset="0"/>
                          <a:cs typeface="Calibri" panose="020F0502020204030204" pitchFamily="34" charset="0"/>
                        </a:rPr>
                        <a:t>Create apps using entities and virtual-entities in CDS for Apps </a:t>
                      </a:r>
                    </a:p>
                  </a:txBody>
                  <a:tcPr marL="68580" marR="68580" marT="0" marB="0" anchor="ctr"/>
                </a:tc>
                <a:extLst>
                  <a:ext uri="{0D108BD9-81ED-4DB2-BD59-A6C34878D82A}">
                    <a16:rowId xmlns:a16="http://schemas.microsoft.com/office/drawing/2014/main" val="687456257"/>
                  </a:ext>
                </a:extLst>
              </a:tr>
              <a:tr h="474008">
                <a:tc>
                  <a:txBody>
                    <a:bodyPr/>
                    <a:lstStyle/>
                    <a:p>
                      <a:pPr marL="0" marR="0">
                        <a:spcBef>
                          <a:spcPts val="0"/>
                        </a:spcBef>
                        <a:spcAft>
                          <a:spcPts val="0"/>
                        </a:spcAft>
                      </a:pPr>
                      <a:r>
                        <a:rPr lang="en-US" sz="1600">
                          <a:effectLst/>
                          <a:latin typeface="Calibri" panose="020F0502020204030204" pitchFamily="34" charset="0"/>
                          <a:ea typeface="Calibri" panose="020F0502020204030204" pitchFamily="34" charset="0"/>
                          <a:cs typeface="Calibri" panose="020F0502020204030204" pitchFamily="34" charset="0"/>
                        </a:rPr>
                        <a:t>Use any PowerApps license (Office 365/P1-P2 or Dynamics 365)</a:t>
                      </a:r>
                    </a:p>
                  </a:txBody>
                  <a:tcPr marL="68580" marR="68580" marT="0" marB="0" anchor="ctr"/>
                </a:tc>
                <a:tc>
                  <a:txBody>
                    <a:bodyPr/>
                    <a:lstStyle/>
                    <a:p>
                      <a:pPr marL="0" marR="0">
                        <a:spcBef>
                          <a:spcPts val="0"/>
                        </a:spcBef>
                        <a:spcAft>
                          <a:spcPts val="0"/>
                        </a:spcAft>
                      </a:pPr>
                      <a:r>
                        <a:rPr lang="en-US" sz="1600">
                          <a:effectLst/>
                          <a:latin typeface="Calibri" panose="020F0502020204030204" pitchFamily="34" charset="0"/>
                          <a:ea typeface="Calibri" panose="020F0502020204030204" pitchFamily="34" charset="0"/>
                          <a:cs typeface="Calibri" panose="020F0502020204030204" pitchFamily="34" charset="0"/>
                        </a:rPr>
                        <a:t>Only PowerApps Plan 2 or Dynamics 365 Enterprise license</a:t>
                      </a:r>
                    </a:p>
                  </a:txBody>
                  <a:tcPr marL="68580" marR="68580" marT="0" marB="0" anchor="ctr"/>
                </a:tc>
                <a:extLst>
                  <a:ext uri="{0D108BD9-81ED-4DB2-BD59-A6C34878D82A}">
                    <a16:rowId xmlns:a16="http://schemas.microsoft.com/office/drawing/2014/main" val="1610218954"/>
                  </a:ext>
                </a:extLst>
              </a:tr>
              <a:tr h="505609">
                <a:tc>
                  <a:txBody>
                    <a:bodyPr/>
                    <a:lstStyle/>
                    <a:p>
                      <a:pPr marL="0" marR="0">
                        <a:spcBef>
                          <a:spcPts val="0"/>
                        </a:spcBef>
                        <a:spcAft>
                          <a:spcPts val="0"/>
                        </a:spcAft>
                      </a:pPr>
                      <a:r>
                        <a:rPr lang="en-US" sz="1600">
                          <a:effectLst/>
                          <a:latin typeface="Calibri" panose="020F0502020204030204" pitchFamily="34" charset="0"/>
                          <a:ea typeface="Calibri" panose="020F0502020204030204" pitchFamily="34" charset="0"/>
                          <a:cs typeface="Calibri" panose="020F0502020204030204" pitchFamily="34" charset="0"/>
                        </a:rPr>
                        <a:t>Great for building task-focused apps for a specific personas</a:t>
                      </a:r>
                    </a:p>
                  </a:txBody>
                  <a:tcPr marL="68580" marR="68580" marT="0" marB="0" anchor="ctr"/>
                </a:tc>
                <a:tc>
                  <a:txBody>
                    <a:bodyPr/>
                    <a:lstStyle/>
                    <a:p>
                      <a:pPr marL="0" marR="0">
                        <a:spcBef>
                          <a:spcPts val="0"/>
                        </a:spcBef>
                        <a:spcAft>
                          <a:spcPts val="0"/>
                        </a:spcAft>
                      </a:pPr>
                      <a:r>
                        <a:rPr lang="en-US" sz="1600">
                          <a:effectLst/>
                          <a:latin typeface="Calibri" panose="020F0502020204030204" pitchFamily="34" charset="0"/>
                          <a:ea typeface="Calibri" panose="020F0502020204030204" pitchFamily="34" charset="0"/>
                          <a:cs typeface="Calibri" panose="020F0502020204030204" pitchFamily="34" charset="0"/>
                        </a:rPr>
                        <a:t>Great for back-office scenarios involving complex business processes</a:t>
                      </a:r>
                    </a:p>
                  </a:txBody>
                  <a:tcPr marL="68580" marR="68580" marT="0" marB="0" anchor="ctr"/>
                </a:tc>
                <a:extLst>
                  <a:ext uri="{0D108BD9-81ED-4DB2-BD59-A6C34878D82A}">
                    <a16:rowId xmlns:a16="http://schemas.microsoft.com/office/drawing/2014/main" val="4216539751"/>
                  </a:ext>
                </a:extLst>
              </a:tr>
              <a:tr h="515484">
                <a:tc>
                  <a:txBody>
                    <a:bodyPr/>
                    <a:lstStyle/>
                    <a:p>
                      <a:pPr marL="0" marR="0">
                        <a:spcBef>
                          <a:spcPts val="0"/>
                        </a:spcBef>
                        <a:spcAft>
                          <a:spcPts val="0"/>
                        </a:spcAft>
                      </a:pPr>
                      <a:r>
                        <a:rPr lang="en-US" sz="1600" kern="1200">
                          <a:solidFill>
                            <a:srgbClr val="000000"/>
                          </a:solidFill>
                          <a:effectLst/>
                          <a:latin typeface="Calibri" panose="020F0502020204030204" pitchFamily="34" charset="0"/>
                          <a:ea typeface="Calibri" panose="020F0502020204030204" pitchFamily="34" charset="0"/>
                          <a:cs typeface="Calibri" panose="020F0502020204030204" pitchFamily="34" charset="0"/>
                        </a:rPr>
                        <a:t>Security and access for the data is managed on the data-source chosen</a:t>
                      </a:r>
                      <a:endParaRPr lang="en-US" sz="16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9525" marB="0" anchor="ctr"/>
                </a:tc>
                <a:tc>
                  <a:txBody>
                    <a:bodyPr/>
                    <a:lstStyle/>
                    <a:p>
                      <a:pPr marL="0" marR="0">
                        <a:spcBef>
                          <a:spcPts val="0"/>
                        </a:spcBef>
                        <a:spcAft>
                          <a:spcPts val="0"/>
                        </a:spcAft>
                      </a:pPr>
                      <a:r>
                        <a:rPr lang="en-US" sz="1600" kern="1200">
                          <a:solidFill>
                            <a:srgbClr val="000000"/>
                          </a:solidFill>
                          <a:effectLst/>
                          <a:latin typeface="Calibri" panose="020F0502020204030204" pitchFamily="34" charset="0"/>
                          <a:ea typeface="Calibri" panose="020F0502020204030204" pitchFamily="34" charset="0"/>
                          <a:cs typeface="Calibri" panose="020F0502020204030204" pitchFamily="34" charset="0"/>
                        </a:rPr>
                        <a:t>Add role-based security and row-level security to your data</a:t>
                      </a:r>
                      <a:endParaRPr lang="en-US" sz="16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9525" marB="0" anchor="ctr"/>
                </a:tc>
                <a:extLst>
                  <a:ext uri="{0D108BD9-81ED-4DB2-BD59-A6C34878D82A}">
                    <a16:rowId xmlns:a16="http://schemas.microsoft.com/office/drawing/2014/main" val="3972489881"/>
                  </a:ext>
                </a:extLst>
              </a:tr>
              <a:tr h="505609">
                <a:tc>
                  <a:txBody>
                    <a:bodyPr/>
                    <a:lstStyle/>
                    <a:p>
                      <a:pPr marL="0" marR="0">
                        <a:spcBef>
                          <a:spcPts val="0"/>
                        </a:spcBef>
                        <a:spcAft>
                          <a:spcPts val="0"/>
                        </a:spcAft>
                      </a:pPr>
                      <a:r>
                        <a:rPr lang="en-US" sz="1600">
                          <a:effectLst/>
                          <a:latin typeface="Calibri" panose="020F0502020204030204" pitchFamily="34" charset="0"/>
                          <a:ea typeface="Calibri" panose="020F0502020204030204" pitchFamily="34" charset="0"/>
                          <a:cs typeface="Calibri" panose="020F0502020204030204" pitchFamily="34" charset="0"/>
                        </a:rPr>
                        <a:t>Use entities stored in CDS for Apps through CDS connector (P1/P2 required)</a:t>
                      </a: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Use Business Process Flows, code add-ins &amp; real-time workflows </a:t>
                      </a:r>
                    </a:p>
                  </a:txBody>
                  <a:tcPr marL="68580" marR="68580" marT="0" marB="0" anchor="ctr"/>
                </a:tc>
                <a:extLst>
                  <a:ext uri="{0D108BD9-81ED-4DB2-BD59-A6C34878D82A}">
                    <a16:rowId xmlns:a16="http://schemas.microsoft.com/office/drawing/2014/main" val="3756356247"/>
                  </a:ext>
                </a:extLst>
              </a:tr>
            </a:tbl>
          </a:graphicData>
        </a:graphic>
      </p:graphicFrame>
    </p:spTree>
    <p:extLst>
      <p:ext uri="{BB962C8B-B14F-4D97-AF65-F5344CB8AC3E}">
        <p14:creationId xmlns:p14="http://schemas.microsoft.com/office/powerpoint/2010/main" val="31718729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764664" y="1702709"/>
            <a:ext cx="9564840" cy="16127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gradFill>
                  <a:gsLst>
                    <a:gs pos="2917">
                      <a:srgbClr val="FFFFFF"/>
                    </a:gs>
                    <a:gs pos="30000">
                      <a:srgbClr val="FFFFFF"/>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DEMO</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1" i="0" u="none" strike="noStrike" kern="1200" cap="none" spc="0" normalizeH="0" baseline="0" noProof="0">
              <a:ln>
                <a:noFill/>
              </a:ln>
              <a:gradFill>
                <a:gsLst>
                  <a:gs pos="2917">
                    <a:srgbClr val="FFFFFF"/>
                  </a:gs>
                  <a:gs pos="30000">
                    <a:srgbClr val="FFFFFF"/>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SharePoint – Time Off Request App</a:t>
            </a:r>
          </a:p>
        </p:txBody>
      </p:sp>
    </p:spTree>
    <p:extLst>
      <p:ext uri="{BB962C8B-B14F-4D97-AF65-F5344CB8AC3E}">
        <p14:creationId xmlns:p14="http://schemas.microsoft.com/office/powerpoint/2010/main" val="25340453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42749" y="2457874"/>
            <a:ext cx="8217227" cy="941386"/>
          </a:xfrm>
          <a:prstGeom prst="rect">
            <a:avLst/>
          </a:prstGeom>
          <a:noFill/>
        </p:spPr>
        <p:txBody>
          <a:bodyPr wrap="square" lIns="179285" tIns="143428" rIns="179285" bIns="143428" rtlCol="0">
            <a:spAutoFit/>
          </a:bodyPr>
          <a:lstStyle/>
          <a:p>
            <a:pPr>
              <a:lnSpc>
                <a:spcPct val="90000"/>
              </a:lnSpc>
              <a:spcAft>
                <a:spcPts val="588"/>
              </a:spcAft>
            </a:pPr>
            <a:r>
              <a:rPr lang="en-US" sz="4705">
                <a:solidFill>
                  <a:schemeClr val="tx1">
                    <a:lumMod val="50000"/>
                  </a:schemeClr>
                </a:solidFill>
                <a:latin typeface="Segoe UI Semibold" panose="020B0702040204020203" pitchFamily="34" charset="0"/>
                <a:cs typeface="Segoe UI Semibold" panose="020B0702040204020203" pitchFamily="34" charset="0"/>
              </a:rPr>
              <a:t>Microsoft Flow</a:t>
            </a:r>
          </a:p>
        </p:txBody>
      </p:sp>
      <p:grpSp>
        <p:nvGrpSpPr>
          <p:cNvPr id="2" name="Group 1"/>
          <p:cNvGrpSpPr/>
          <p:nvPr/>
        </p:nvGrpSpPr>
        <p:grpSpPr>
          <a:xfrm>
            <a:off x="7248790" y="758581"/>
            <a:ext cx="4460668" cy="5706090"/>
            <a:chOff x="7394143" y="773295"/>
            <a:chExt cx="4550114" cy="5820509"/>
          </a:xfrm>
        </p:grpSpPr>
        <p:pic>
          <p:nvPicPr>
            <p:cNvPr id="3" name="Picture 2"/>
            <p:cNvPicPr>
              <a:picLocks noChangeAspect="1"/>
            </p:cNvPicPr>
            <p:nvPr/>
          </p:nvPicPr>
          <p:blipFill>
            <a:blip r:embed="rId3">
              <a:lum bright="-100000"/>
            </a:blip>
            <a:stretch>
              <a:fillRect/>
            </a:stretch>
          </p:blipFill>
          <p:spPr>
            <a:xfrm>
              <a:off x="8714581" y="773295"/>
              <a:ext cx="2057038" cy="1123830"/>
            </a:xfrm>
            <a:prstGeom prst="rect">
              <a:avLst/>
            </a:prstGeom>
          </p:spPr>
        </p:pic>
        <p:grpSp>
          <p:nvGrpSpPr>
            <p:cNvPr id="4" name="Group 3"/>
            <p:cNvGrpSpPr/>
            <p:nvPr/>
          </p:nvGrpSpPr>
          <p:grpSpPr>
            <a:xfrm>
              <a:off x="7394143" y="2726271"/>
              <a:ext cx="4550114" cy="1353739"/>
              <a:chOff x="6400800" y="3296687"/>
              <a:chExt cx="4461933" cy="1327504"/>
            </a:xfrm>
          </p:grpSpPr>
          <p:grpSp>
            <p:nvGrpSpPr>
              <p:cNvPr id="5" name="Group 4"/>
              <p:cNvGrpSpPr/>
              <p:nvPr/>
            </p:nvGrpSpPr>
            <p:grpSpPr>
              <a:xfrm>
                <a:off x="6400800" y="3296687"/>
                <a:ext cx="4461933" cy="1327504"/>
                <a:chOff x="6400800" y="3296687"/>
                <a:chExt cx="4461933" cy="1327504"/>
              </a:xfrm>
            </p:grpSpPr>
            <p:sp>
              <p:nvSpPr>
                <p:cNvPr id="16" name="Rectangle 37"/>
                <p:cNvSpPr/>
                <p:nvPr/>
              </p:nvSpPr>
              <p:spPr>
                <a:xfrm>
                  <a:off x="6400800" y="3433656"/>
                  <a:ext cx="4461933" cy="1190535"/>
                </a:xfrm>
                <a:custGeom>
                  <a:avLst/>
                  <a:gdLst>
                    <a:gd name="connsiteX0" fmla="*/ 0 w 4805757"/>
                    <a:gd name="connsiteY0" fmla="*/ 0 h 1189005"/>
                    <a:gd name="connsiteX1" fmla="*/ 4805757 w 4805757"/>
                    <a:gd name="connsiteY1" fmla="*/ 0 h 1189005"/>
                    <a:gd name="connsiteX2" fmla="*/ 4805757 w 4805757"/>
                    <a:gd name="connsiteY2" fmla="*/ 1189005 h 1189005"/>
                    <a:gd name="connsiteX3" fmla="*/ 0 w 4805757"/>
                    <a:gd name="connsiteY3" fmla="*/ 1189005 h 1189005"/>
                    <a:gd name="connsiteX4" fmla="*/ 0 w 4805757"/>
                    <a:gd name="connsiteY4" fmla="*/ 0 h 1189005"/>
                    <a:gd name="connsiteX0" fmla="*/ 0 w 4805757"/>
                    <a:gd name="connsiteY0" fmla="*/ 1953 h 1190958"/>
                    <a:gd name="connsiteX1" fmla="*/ 1456651 w 4805757"/>
                    <a:gd name="connsiteY1" fmla="*/ 0 h 1190958"/>
                    <a:gd name="connsiteX2" fmla="*/ 4805757 w 4805757"/>
                    <a:gd name="connsiteY2" fmla="*/ 1953 h 1190958"/>
                    <a:gd name="connsiteX3" fmla="*/ 4805757 w 4805757"/>
                    <a:gd name="connsiteY3" fmla="*/ 1190958 h 1190958"/>
                    <a:gd name="connsiteX4" fmla="*/ 0 w 4805757"/>
                    <a:gd name="connsiteY4" fmla="*/ 1190958 h 1190958"/>
                    <a:gd name="connsiteX5" fmla="*/ 0 w 4805757"/>
                    <a:gd name="connsiteY5" fmla="*/ 1953 h 1190958"/>
                    <a:gd name="connsiteX0" fmla="*/ 0 w 4805757"/>
                    <a:gd name="connsiteY0" fmla="*/ 1953 h 1190958"/>
                    <a:gd name="connsiteX1" fmla="*/ 1456651 w 4805757"/>
                    <a:gd name="connsiteY1" fmla="*/ 0 h 1190958"/>
                    <a:gd name="connsiteX2" fmla="*/ 3268518 w 4805757"/>
                    <a:gd name="connsiteY2" fmla="*/ 2117 h 1190958"/>
                    <a:gd name="connsiteX3" fmla="*/ 4805757 w 4805757"/>
                    <a:gd name="connsiteY3" fmla="*/ 1953 h 1190958"/>
                    <a:gd name="connsiteX4" fmla="*/ 4805757 w 4805757"/>
                    <a:gd name="connsiteY4" fmla="*/ 1190958 h 1190958"/>
                    <a:gd name="connsiteX5" fmla="*/ 0 w 4805757"/>
                    <a:gd name="connsiteY5" fmla="*/ 1190958 h 1190958"/>
                    <a:gd name="connsiteX6" fmla="*/ 0 w 4805757"/>
                    <a:gd name="connsiteY6" fmla="*/ 1953 h 1190958"/>
                    <a:gd name="connsiteX0" fmla="*/ 3268518 w 4805757"/>
                    <a:gd name="connsiteY0" fmla="*/ 168 h 1189009"/>
                    <a:gd name="connsiteX1" fmla="*/ 4805757 w 4805757"/>
                    <a:gd name="connsiteY1" fmla="*/ 4 h 1189009"/>
                    <a:gd name="connsiteX2" fmla="*/ 4805757 w 4805757"/>
                    <a:gd name="connsiteY2" fmla="*/ 1189009 h 1189009"/>
                    <a:gd name="connsiteX3" fmla="*/ 0 w 4805757"/>
                    <a:gd name="connsiteY3" fmla="*/ 1189009 h 1189009"/>
                    <a:gd name="connsiteX4" fmla="*/ 0 w 4805757"/>
                    <a:gd name="connsiteY4" fmla="*/ 4 h 1189009"/>
                    <a:gd name="connsiteX5" fmla="*/ 1548091 w 4805757"/>
                    <a:gd name="connsiteY5" fmla="*/ 89491 h 1189009"/>
                    <a:gd name="connsiteX0" fmla="*/ 3268518 w 4805757"/>
                    <a:gd name="connsiteY0" fmla="*/ 164 h 1189005"/>
                    <a:gd name="connsiteX1" fmla="*/ 4805757 w 4805757"/>
                    <a:gd name="connsiteY1" fmla="*/ 0 h 1189005"/>
                    <a:gd name="connsiteX2" fmla="*/ 4805757 w 4805757"/>
                    <a:gd name="connsiteY2" fmla="*/ 1189005 h 1189005"/>
                    <a:gd name="connsiteX3" fmla="*/ 0 w 4805757"/>
                    <a:gd name="connsiteY3" fmla="*/ 1189005 h 1189005"/>
                    <a:gd name="connsiteX4" fmla="*/ 0 w 4805757"/>
                    <a:gd name="connsiteY4" fmla="*/ 0 h 1189005"/>
                    <a:gd name="connsiteX5" fmla="*/ 1634874 w 4805757"/>
                    <a:gd name="connsiteY5" fmla="*/ 2704 h 1189005"/>
                    <a:gd name="connsiteX0" fmla="*/ 3268518 w 4805757"/>
                    <a:gd name="connsiteY0" fmla="*/ 164 h 1189005"/>
                    <a:gd name="connsiteX1" fmla="*/ 4805757 w 4805757"/>
                    <a:gd name="connsiteY1" fmla="*/ 0 h 1189005"/>
                    <a:gd name="connsiteX2" fmla="*/ 4805757 w 4805757"/>
                    <a:gd name="connsiteY2" fmla="*/ 1189005 h 1189005"/>
                    <a:gd name="connsiteX3" fmla="*/ 0 w 4805757"/>
                    <a:gd name="connsiteY3" fmla="*/ 1189005 h 1189005"/>
                    <a:gd name="connsiteX4" fmla="*/ 0 w 4805757"/>
                    <a:gd name="connsiteY4" fmla="*/ 0 h 1189005"/>
                    <a:gd name="connsiteX5" fmla="*/ 1634874 w 4805757"/>
                    <a:gd name="connsiteY5" fmla="*/ 2704 h 1189005"/>
                    <a:gd name="connsiteX0" fmla="*/ 3268518 w 4805757"/>
                    <a:gd name="connsiteY0" fmla="*/ 1694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3262590 w 4805757"/>
                    <a:gd name="connsiteY5" fmla="*/ 0 h 1190535"/>
                    <a:gd name="connsiteX0" fmla="*/ 3268518 w 4805757"/>
                    <a:gd name="connsiteY0" fmla="*/ 1694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1814790 w 4805757"/>
                    <a:gd name="connsiteY5" fmla="*/ 0 h 1190535"/>
                    <a:gd name="connsiteX0" fmla="*/ 2972184 w 4805757"/>
                    <a:gd name="connsiteY0" fmla="*/ 5927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1814790 w 4805757"/>
                    <a:gd name="connsiteY5" fmla="*/ 0 h 119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5757" h="1190535">
                      <a:moveTo>
                        <a:pt x="2972184" y="5927"/>
                      </a:moveTo>
                      <a:lnTo>
                        <a:pt x="4805757" y="1530"/>
                      </a:lnTo>
                      <a:lnTo>
                        <a:pt x="4805757" y="1190535"/>
                      </a:lnTo>
                      <a:lnTo>
                        <a:pt x="0" y="1190535"/>
                      </a:lnTo>
                      <a:lnTo>
                        <a:pt x="0" y="1530"/>
                      </a:lnTo>
                      <a:lnTo>
                        <a:pt x="1814790" y="0"/>
                      </a:lnTo>
                    </a:path>
                  </a:pathLst>
                </a:custGeom>
                <a:noFill/>
                <a:ln w="28575" cap="flat" cmpd="sng" algn="ctr">
                  <a:solidFill>
                    <a:sysClr val="windowText" lastClr="000000"/>
                  </a:solidFill>
                  <a:prstDash val="solid"/>
                  <a:miter lim="800000"/>
                </a:ln>
                <a:effectLst/>
              </p:spPr>
              <p:txBody>
                <a:bodyPr rtlCol="0" anchor="ctr"/>
                <a:lstStyle/>
                <a:p>
                  <a:pPr algn="ctr" defTabSz="896386">
                    <a:defRPr/>
                  </a:pPr>
                  <a:endParaRPr lang="en-US" kern="0">
                    <a:solidFill>
                      <a:prstClr val="black"/>
                    </a:solidFill>
                    <a:latin typeface="Calibri"/>
                  </a:endParaRPr>
                </a:p>
              </p:txBody>
            </p:sp>
            <p:sp>
              <p:nvSpPr>
                <p:cNvPr id="17" name="TextBox 16"/>
                <p:cNvSpPr txBox="1"/>
                <p:nvPr/>
              </p:nvSpPr>
              <p:spPr>
                <a:xfrm>
                  <a:off x="8110578" y="3296687"/>
                  <a:ext cx="1034066" cy="280718"/>
                </a:xfrm>
                <a:prstGeom prst="rect">
                  <a:avLst/>
                </a:prstGeom>
                <a:noFill/>
              </p:spPr>
              <p:txBody>
                <a:bodyPr wrap="none" rtlCol="0">
                  <a:spAutoFit/>
                </a:bodyPr>
                <a:lstStyle/>
                <a:p>
                  <a:pPr algn="ctr" defTabSz="896386">
                    <a:defRPr/>
                  </a:pPr>
                  <a:r>
                    <a:rPr lang="en-US" sz="1200" kern="0">
                      <a:solidFill>
                        <a:prstClr val="black"/>
                      </a:solidFill>
                      <a:latin typeface="Segoe UI Semibold" panose="020B0702040204020203" pitchFamily="34" charset="0"/>
                      <a:cs typeface="Segoe UI Semibold" panose="020B0702040204020203" pitchFamily="34" charset="0"/>
                    </a:rPr>
                    <a:t>Power users</a:t>
                  </a:r>
                </a:p>
              </p:txBody>
            </p:sp>
          </p:grpSp>
          <p:grpSp>
            <p:nvGrpSpPr>
              <p:cNvPr id="6" name="Group 5"/>
              <p:cNvGrpSpPr/>
              <p:nvPr/>
            </p:nvGrpSpPr>
            <p:grpSpPr>
              <a:xfrm>
                <a:off x="6932204" y="3651539"/>
                <a:ext cx="782394" cy="822381"/>
                <a:chOff x="6932204" y="3651539"/>
                <a:chExt cx="782394" cy="822381"/>
              </a:xfrm>
            </p:grpSpPr>
            <p:pic>
              <p:nvPicPr>
                <p:cNvPr id="14" name="Picture 13"/>
                <p:cNvPicPr>
                  <a:picLocks noChangeAspect="1"/>
                </p:cNvPicPr>
                <p:nvPr/>
              </p:nvPicPr>
              <p:blipFill>
                <a:blip r:embed="rId4">
                  <a:lum bright="-100000"/>
                </a:blip>
                <a:stretch>
                  <a:fillRect/>
                </a:stretch>
              </p:blipFill>
              <p:spPr>
                <a:xfrm>
                  <a:off x="7042164" y="3651539"/>
                  <a:ext cx="562474" cy="437348"/>
                </a:xfrm>
                <a:prstGeom prst="rect">
                  <a:avLst/>
                </a:prstGeom>
              </p:spPr>
            </p:pic>
            <p:sp>
              <p:nvSpPr>
                <p:cNvPr id="15" name="TextBox 14"/>
                <p:cNvSpPr txBox="1"/>
                <p:nvPr/>
              </p:nvSpPr>
              <p:spPr>
                <a:xfrm>
                  <a:off x="6932204" y="4193202"/>
                  <a:ext cx="782394" cy="280718"/>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Power BI</a:t>
                  </a:r>
                </a:p>
              </p:txBody>
            </p:sp>
          </p:grpSp>
          <p:grpSp>
            <p:nvGrpSpPr>
              <p:cNvPr id="7" name="Group 6"/>
              <p:cNvGrpSpPr/>
              <p:nvPr/>
            </p:nvGrpSpPr>
            <p:grpSpPr>
              <a:xfrm>
                <a:off x="8158244" y="3674412"/>
                <a:ext cx="962067" cy="799548"/>
                <a:chOff x="8158244" y="3674412"/>
                <a:chExt cx="962067" cy="799548"/>
              </a:xfrm>
            </p:grpSpPr>
            <p:pic>
              <p:nvPicPr>
                <p:cNvPr id="11" name="Picture 10"/>
                <p:cNvPicPr>
                  <a:picLocks noChangeAspect="1"/>
                </p:cNvPicPr>
                <p:nvPr/>
              </p:nvPicPr>
              <p:blipFill>
                <a:blip r:embed="rId5">
                  <a:lum bright="-100000"/>
                </a:blip>
                <a:stretch>
                  <a:fillRect/>
                </a:stretch>
              </p:blipFill>
              <p:spPr>
                <a:xfrm>
                  <a:off x="8352468" y="3674412"/>
                  <a:ext cx="573612" cy="483176"/>
                </a:xfrm>
                <a:prstGeom prst="rect">
                  <a:avLst/>
                </a:prstGeom>
              </p:spPr>
            </p:pic>
            <p:sp>
              <p:nvSpPr>
                <p:cNvPr id="13" name="TextBox 12"/>
                <p:cNvSpPr txBox="1"/>
                <p:nvPr/>
              </p:nvSpPr>
              <p:spPr>
                <a:xfrm>
                  <a:off x="8158244" y="4193202"/>
                  <a:ext cx="962067" cy="280758"/>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PowerApps</a:t>
                  </a:r>
                </a:p>
              </p:txBody>
            </p:sp>
          </p:grpSp>
          <p:grpSp>
            <p:nvGrpSpPr>
              <p:cNvPr id="8" name="Group 7"/>
              <p:cNvGrpSpPr/>
              <p:nvPr/>
            </p:nvGrpSpPr>
            <p:grpSpPr>
              <a:xfrm>
                <a:off x="9356639" y="3656810"/>
                <a:ext cx="1205501" cy="817150"/>
                <a:chOff x="9356639" y="3656810"/>
                <a:chExt cx="1205501" cy="817150"/>
              </a:xfrm>
            </p:grpSpPr>
            <p:pic>
              <p:nvPicPr>
                <p:cNvPr id="9" name="Picture 8"/>
                <p:cNvPicPr>
                  <a:picLocks noChangeAspect="1"/>
                </p:cNvPicPr>
                <p:nvPr/>
              </p:nvPicPr>
              <p:blipFill>
                <a:blip r:embed="rId6">
                  <a:lum bright="-100000"/>
                </a:blip>
                <a:stretch>
                  <a:fillRect/>
                </a:stretch>
              </p:blipFill>
              <p:spPr>
                <a:xfrm>
                  <a:off x="9662934" y="3656810"/>
                  <a:ext cx="580120" cy="443552"/>
                </a:xfrm>
                <a:prstGeom prst="rect">
                  <a:avLst/>
                </a:prstGeom>
              </p:spPr>
            </p:pic>
            <p:sp>
              <p:nvSpPr>
                <p:cNvPr id="10" name="TextBox 9"/>
                <p:cNvSpPr txBox="1"/>
                <p:nvPr/>
              </p:nvSpPr>
              <p:spPr>
                <a:xfrm>
                  <a:off x="9356639" y="4193202"/>
                  <a:ext cx="1205501" cy="280758"/>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Microsoft Flow</a:t>
                  </a:r>
                </a:p>
              </p:txBody>
            </p:sp>
          </p:grpSp>
        </p:grpSp>
        <p:grpSp>
          <p:nvGrpSpPr>
            <p:cNvPr id="18" name="Group 17"/>
            <p:cNvGrpSpPr/>
            <p:nvPr/>
          </p:nvGrpSpPr>
          <p:grpSpPr>
            <a:xfrm>
              <a:off x="7394143" y="4187948"/>
              <a:ext cx="4550114" cy="949553"/>
              <a:chOff x="6400800" y="4393152"/>
              <a:chExt cx="4461933" cy="931151"/>
            </a:xfrm>
          </p:grpSpPr>
          <p:sp>
            <p:nvSpPr>
              <p:cNvPr id="19" name="Rectangle 37"/>
              <p:cNvSpPr/>
              <p:nvPr/>
            </p:nvSpPr>
            <p:spPr>
              <a:xfrm>
                <a:off x="6400800" y="4530123"/>
                <a:ext cx="4461933" cy="794180"/>
              </a:xfrm>
              <a:custGeom>
                <a:avLst/>
                <a:gdLst>
                  <a:gd name="connsiteX0" fmla="*/ 0 w 4805757"/>
                  <a:gd name="connsiteY0" fmla="*/ 0 h 1189005"/>
                  <a:gd name="connsiteX1" fmla="*/ 4805757 w 4805757"/>
                  <a:gd name="connsiteY1" fmla="*/ 0 h 1189005"/>
                  <a:gd name="connsiteX2" fmla="*/ 4805757 w 4805757"/>
                  <a:gd name="connsiteY2" fmla="*/ 1189005 h 1189005"/>
                  <a:gd name="connsiteX3" fmla="*/ 0 w 4805757"/>
                  <a:gd name="connsiteY3" fmla="*/ 1189005 h 1189005"/>
                  <a:gd name="connsiteX4" fmla="*/ 0 w 4805757"/>
                  <a:gd name="connsiteY4" fmla="*/ 0 h 1189005"/>
                  <a:gd name="connsiteX0" fmla="*/ 0 w 4805757"/>
                  <a:gd name="connsiteY0" fmla="*/ 1953 h 1190958"/>
                  <a:gd name="connsiteX1" fmla="*/ 1456651 w 4805757"/>
                  <a:gd name="connsiteY1" fmla="*/ 0 h 1190958"/>
                  <a:gd name="connsiteX2" fmla="*/ 4805757 w 4805757"/>
                  <a:gd name="connsiteY2" fmla="*/ 1953 h 1190958"/>
                  <a:gd name="connsiteX3" fmla="*/ 4805757 w 4805757"/>
                  <a:gd name="connsiteY3" fmla="*/ 1190958 h 1190958"/>
                  <a:gd name="connsiteX4" fmla="*/ 0 w 4805757"/>
                  <a:gd name="connsiteY4" fmla="*/ 1190958 h 1190958"/>
                  <a:gd name="connsiteX5" fmla="*/ 0 w 4805757"/>
                  <a:gd name="connsiteY5" fmla="*/ 1953 h 1190958"/>
                  <a:gd name="connsiteX0" fmla="*/ 0 w 4805757"/>
                  <a:gd name="connsiteY0" fmla="*/ 1953 h 1190958"/>
                  <a:gd name="connsiteX1" fmla="*/ 1456651 w 4805757"/>
                  <a:gd name="connsiteY1" fmla="*/ 0 h 1190958"/>
                  <a:gd name="connsiteX2" fmla="*/ 3268518 w 4805757"/>
                  <a:gd name="connsiteY2" fmla="*/ 2117 h 1190958"/>
                  <a:gd name="connsiteX3" fmla="*/ 4805757 w 4805757"/>
                  <a:gd name="connsiteY3" fmla="*/ 1953 h 1190958"/>
                  <a:gd name="connsiteX4" fmla="*/ 4805757 w 4805757"/>
                  <a:gd name="connsiteY4" fmla="*/ 1190958 h 1190958"/>
                  <a:gd name="connsiteX5" fmla="*/ 0 w 4805757"/>
                  <a:gd name="connsiteY5" fmla="*/ 1190958 h 1190958"/>
                  <a:gd name="connsiteX6" fmla="*/ 0 w 4805757"/>
                  <a:gd name="connsiteY6" fmla="*/ 1953 h 1190958"/>
                  <a:gd name="connsiteX0" fmla="*/ 3268518 w 4805757"/>
                  <a:gd name="connsiteY0" fmla="*/ 168 h 1189009"/>
                  <a:gd name="connsiteX1" fmla="*/ 4805757 w 4805757"/>
                  <a:gd name="connsiteY1" fmla="*/ 4 h 1189009"/>
                  <a:gd name="connsiteX2" fmla="*/ 4805757 w 4805757"/>
                  <a:gd name="connsiteY2" fmla="*/ 1189009 h 1189009"/>
                  <a:gd name="connsiteX3" fmla="*/ 0 w 4805757"/>
                  <a:gd name="connsiteY3" fmla="*/ 1189009 h 1189009"/>
                  <a:gd name="connsiteX4" fmla="*/ 0 w 4805757"/>
                  <a:gd name="connsiteY4" fmla="*/ 4 h 1189009"/>
                  <a:gd name="connsiteX5" fmla="*/ 1548091 w 4805757"/>
                  <a:gd name="connsiteY5" fmla="*/ 89491 h 1189009"/>
                  <a:gd name="connsiteX0" fmla="*/ 3268518 w 4805757"/>
                  <a:gd name="connsiteY0" fmla="*/ 164 h 1189005"/>
                  <a:gd name="connsiteX1" fmla="*/ 4805757 w 4805757"/>
                  <a:gd name="connsiteY1" fmla="*/ 0 h 1189005"/>
                  <a:gd name="connsiteX2" fmla="*/ 4805757 w 4805757"/>
                  <a:gd name="connsiteY2" fmla="*/ 1189005 h 1189005"/>
                  <a:gd name="connsiteX3" fmla="*/ 0 w 4805757"/>
                  <a:gd name="connsiteY3" fmla="*/ 1189005 h 1189005"/>
                  <a:gd name="connsiteX4" fmla="*/ 0 w 4805757"/>
                  <a:gd name="connsiteY4" fmla="*/ 0 h 1189005"/>
                  <a:gd name="connsiteX5" fmla="*/ 1634874 w 4805757"/>
                  <a:gd name="connsiteY5" fmla="*/ 2704 h 1189005"/>
                  <a:gd name="connsiteX0" fmla="*/ 3268518 w 4805757"/>
                  <a:gd name="connsiteY0" fmla="*/ 164 h 1189005"/>
                  <a:gd name="connsiteX1" fmla="*/ 4805757 w 4805757"/>
                  <a:gd name="connsiteY1" fmla="*/ 0 h 1189005"/>
                  <a:gd name="connsiteX2" fmla="*/ 4805757 w 4805757"/>
                  <a:gd name="connsiteY2" fmla="*/ 1189005 h 1189005"/>
                  <a:gd name="connsiteX3" fmla="*/ 0 w 4805757"/>
                  <a:gd name="connsiteY3" fmla="*/ 1189005 h 1189005"/>
                  <a:gd name="connsiteX4" fmla="*/ 0 w 4805757"/>
                  <a:gd name="connsiteY4" fmla="*/ 0 h 1189005"/>
                  <a:gd name="connsiteX5" fmla="*/ 1634874 w 4805757"/>
                  <a:gd name="connsiteY5" fmla="*/ 2704 h 1189005"/>
                  <a:gd name="connsiteX0" fmla="*/ 3268518 w 4805757"/>
                  <a:gd name="connsiteY0" fmla="*/ 1694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3262590 w 4805757"/>
                  <a:gd name="connsiteY5" fmla="*/ 0 h 1190535"/>
                  <a:gd name="connsiteX0" fmla="*/ 3268518 w 4805757"/>
                  <a:gd name="connsiteY0" fmla="*/ 1694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1814790 w 4805757"/>
                  <a:gd name="connsiteY5" fmla="*/ 0 h 1190535"/>
                  <a:gd name="connsiteX0" fmla="*/ 2972184 w 4805757"/>
                  <a:gd name="connsiteY0" fmla="*/ 5927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1814790 w 4805757"/>
                  <a:gd name="connsiteY5" fmla="*/ 0 h 1190535"/>
                  <a:gd name="connsiteX0" fmla="*/ 2972184 w 4805757"/>
                  <a:gd name="connsiteY0" fmla="*/ 5927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1415830 w 4805757"/>
                  <a:gd name="connsiteY5" fmla="*/ 0 h 1190535"/>
                  <a:gd name="connsiteX0" fmla="*/ 3377984 w 4805757"/>
                  <a:gd name="connsiteY0" fmla="*/ 3810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1415830 w 4805757"/>
                  <a:gd name="connsiteY5" fmla="*/ 0 h 119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5757" h="1190535">
                    <a:moveTo>
                      <a:pt x="3377984" y="3810"/>
                    </a:moveTo>
                    <a:lnTo>
                      <a:pt x="4805757" y="1530"/>
                    </a:lnTo>
                    <a:lnTo>
                      <a:pt x="4805757" y="1190535"/>
                    </a:lnTo>
                    <a:lnTo>
                      <a:pt x="0" y="1190535"/>
                    </a:lnTo>
                    <a:lnTo>
                      <a:pt x="0" y="1530"/>
                    </a:lnTo>
                    <a:lnTo>
                      <a:pt x="1415830" y="0"/>
                    </a:lnTo>
                  </a:path>
                </a:pathLst>
              </a:custGeom>
              <a:noFill/>
              <a:ln w="28575" cap="flat" cmpd="sng" algn="ctr">
                <a:solidFill>
                  <a:sysClr val="windowText" lastClr="000000"/>
                </a:solidFill>
                <a:prstDash val="solid"/>
                <a:miter lim="800000"/>
              </a:ln>
              <a:effectLst/>
            </p:spPr>
            <p:txBody>
              <a:bodyPr rtlCol="0" anchor="ctr"/>
              <a:lstStyle/>
              <a:p>
                <a:pPr algn="ctr" defTabSz="896386">
                  <a:defRPr/>
                </a:pPr>
                <a:endParaRPr lang="en-US" kern="0">
                  <a:solidFill>
                    <a:prstClr val="black"/>
                  </a:solidFill>
                  <a:latin typeface="Calibri"/>
                </a:endParaRPr>
              </a:p>
            </p:txBody>
          </p:sp>
          <p:sp>
            <p:nvSpPr>
              <p:cNvPr id="20" name="TextBox 19"/>
              <p:cNvSpPr txBox="1"/>
              <p:nvPr/>
            </p:nvSpPr>
            <p:spPr>
              <a:xfrm>
                <a:off x="7716148" y="4393152"/>
                <a:ext cx="1822936" cy="280718"/>
              </a:xfrm>
              <a:prstGeom prst="rect">
                <a:avLst/>
              </a:prstGeom>
              <a:noFill/>
            </p:spPr>
            <p:txBody>
              <a:bodyPr wrap="none" rtlCol="0">
                <a:spAutoFit/>
              </a:bodyPr>
              <a:lstStyle/>
              <a:p>
                <a:pPr algn="ctr" defTabSz="896386">
                  <a:defRPr/>
                </a:pPr>
                <a:r>
                  <a:rPr lang="en-US" sz="1200" kern="0">
                    <a:solidFill>
                      <a:prstClr val="black"/>
                    </a:solidFill>
                    <a:latin typeface="Segoe UI Semibold" panose="020B0702040204020203" pitchFamily="34" charset="0"/>
                    <a:cs typeface="Segoe UI Semibold" panose="020B0702040204020203" pitchFamily="34" charset="0"/>
                  </a:rPr>
                  <a:t>Developers and IT pros</a:t>
                </a:r>
              </a:p>
            </p:txBody>
          </p:sp>
          <p:sp>
            <p:nvSpPr>
              <p:cNvPr id="21" name="TextBox 20"/>
              <p:cNvSpPr txBox="1"/>
              <p:nvPr/>
            </p:nvSpPr>
            <p:spPr>
              <a:xfrm>
                <a:off x="7108419" y="4714417"/>
                <a:ext cx="416654" cy="469103"/>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Pro</a:t>
                </a:r>
                <a:br>
                  <a:rPr lang="en-US" sz="1200" kern="0">
                    <a:solidFill>
                      <a:prstClr val="black"/>
                    </a:solidFill>
                    <a:latin typeface="Segoe UI" panose="020B0502040204020203" pitchFamily="34" charset="0"/>
                    <a:cs typeface="Segoe UI" panose="020B0502040204020203" pitchFamily="34" charset="0"/>
                  </a:rPr>
                </a:br>
                <a:r>
                  <a:rPr lang="en-US" sz="1200" b="1" kern="0">
                    <a:solidFill>
                      <a:prstClr val="black"/>
                    </a:solidFill>
                    <a:latin typeface="Segoe UI" panose="020B0502040204020203" pitchFamily="34" charset="0"/>
                    <a:cs typeface="Segoe UI" panose="020B0502040204020203" pitchFamily="34" charset="0"/>
                  </a:rPr>
                  <a:t>BI</a:t>
                </a:r>
              </a:p>
            </p:txBody>
          </p:sp>
          <p:sp>
            <p:nvSpPr>
              <p:cNvPr id="22" name="TextBox 21"/>
              <p:cNvSpPr txBox="1"/>
              <p:nvPr/>
            </p:nvSpPr>
            <p:spPr>
              <a:xfrm>
                <a:off x="8404273" y="4710502"/>
                <a:ext cx="470000" cy="469103"/>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Pro</a:t>
                </a:r>
                <a:br>
                  <a:rPr lang="en-US" sz="1200" kern="0">
                    <a:solidFill>
                      <a:prstClr val="black"/>
                    </a:solidFill>
                    <a:latin typeface="Segoe UI" panose="020B0502040204020203" pitchFamily="34" charset="0"/>
                    <a:cs typeface="Segoe UI" panose="020B0502040204020203" pitchFamily="34" charset="0"/>
                  </a:rPr>
                </a:br>
                <a:r>
                  <a:rPr lang="en-US" sz="1200" b="1" kern="0">
                    <a:solidFill>
                      <a:prstClr val="black"/>
                    </a:solidFill>
                    <a:latin typeface="Segoe UI" panose="020B0502040204020203" pitchFamily="34" charset="0"/>
                    <a:cs typeface="Segoe UI" panose="020B0502040204020203" pitchFamily="34" charset="0"/>
                  </a:rPr>
                  <a:t>Dev</a:t>
                </a:r>
              </a:p>
            </p:txBody>
          </p:sp>
          <p:sp>
            <p:nvSpPr>
              <p:cNvPr id="23" name="TextBox 22"/>
              <p:cNvSpPr txBox="1"/>
              <p:nvPr/>
            </p:nvSpPr>
            <p:spPr>
              <a:xfrm>
                <a:off x="9472721" y="4714415"/>
                <a:ext cx="1015984" cy="469103"/>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Pro</a:t>
                </a:r>
                <a:br>
                  <a:rPr lang="en-US" sz="1200" kern="0">
                    <a:solidFill>
                      <a:prstClr val="black"/>
                    </a:solidFill>
                    <a:latin typeface="Segoe UI" panose="020B0502040204020203" pitchFamily="34" charset="0"/>
                    <a:cs typeface="Segoe UI" panose="020B0502040204020203" pitchFamily="34" charset="0"/>
                  </a:rPr>
                </a:br>
                <a:r>
                  <a:rPr lang="en-US" sz="1200" b="1" kern="0">
                    <a:solidFill>
                      <a:prstClr val="black"/>
                    </a:solidFill>
                    <a:latin typeface="Segoe UI" panose="020B0502040204020203" pitchFamily="34" charset="0"/>
                    <a:cs typeface="Segoe UI" panose="020B0502040204020203" pitchFamily="34" charset="0"/>
                  </a:rPr>
                  <a:t>Integration</a:t>
                </a:r>
              </a:p>
            </p:txBody>
          </p:sp>
        </p:grpSp>
        <p:grpSp>
          <p:nvGrpSpPr>
            <p:cNvPr id="24" name="Group 23"/>
            <p:cNvGrpSpPr/>
            <p:nvPr/>
          </p:nvGrpSpPr>
          <p:grpSpPr>
            <a:xfrm>
              <a:off x="7680058" y="1961448"/>
              <a:ext cx="4087599" cy="738296"/>
              <a:chOff x="6681175" y="2209802"/>
              <a:chExt cx="4008382" cy="723987"/>
            </a:xfrm>
          </p:grpSpPr>
          <p:sp>
            <p:nvSpPr>
              <p:cNvPr id="25" name="TextBox 24"/>
              <p:cNvSpPr txBox="1"/>
              <p:nvPr/>
            </p:nvSpPr>
            <p:spPr>
              <a:xfrm>
                <a:off x="6681175" y="2558943"/>
                <a:ext cx="1284455" cy="374846"/>
              </a:xfrm>
              <a:prstGeom prst="rect">
                <a:avLst/>
              </a:prstGeom>
              <a:noFill/>
            </p:spPr>
            <p:txBody>
              <a:bodyPr wrap="none" rtlCol="0">
                <a:spAutoFit/>
              </a:bodyPr>
              <a:lstStyle/>
              <a:p>
                <a:pPr algn="ctr" defTabSz="896386">
                  <a:defRPr/>
                </a:pPr>
                <a:r>
                  <a:rPr lang="en-US" b="1" kern="0">
                    <a:solidFill>
                      <a:prstClr val="black"/>
                    </a:solidFill>
                    <a:latin typeface="Segoe UI" panose="020B0502040204020203" pitchFamily="34" charset="0"/>
                    <a:cs typeface="Segoe UI" panose="020B0502040204020203" pitchFamily="34" charset="0"/>
                  </a:rPr>
                  <a:t>MEASURE</a:t>
                </a:r>
              </a:p>
            </p:txBody>
          </p:sp>
          <p:sp>
            <p:nvSpPr>
              <p:cNvPr id="26" name="TextBox 25"/>
              <p:cNvSpPr txBox="1"/>
              <p:nvPr/>
            </p:nvSpPr>
            <p:spPr>
              <a:xfrm>
                <a:off x="8323515" y="2558943"/>
                <a:ext cx="631520" cy="374846"/>
              </a:xfrm>
              <a:prstGeom prst="rect">
                <a:avLst/>
              </a:prstGeom>
              <a:noFill/>
            </p:spPr>
            <p:txBody>
              <a:bodyPr wrap="none" rtlCol="0">
                <a:spAutoFit/>
              </a:bodyPr>
              <a:lstStyle/>
              <a:p>
                <a:pPr algn="ctr" defTabSz="896386">
                  <a:defRPr/>
                </a:pPr>
                <a:r>
                  <a:rPr lang="en-US" b="1" kern="0">
                    <a:solidFill>
                      <a:prstClr val="black"/>
                    </a:solidFill>
                    <a:latin typeface="Segoe UI" panose="020B0502040204020203" pitchFamily="34" charset="0"/>
                    <a:cs typeface="Segoe UI" panose="020B0502040204020203" pitchFamily="34" charset="0"/>
                  </a:rPr>
                  <a:t>ACT</a:t>
                </a:r>
              </a:p>
            </p:txBody>
          </p:sp>
          <p:sp>
            <p:nvSpPr>
              <p:cNvPr id="27" name="TextBox 26"/>
              <p:cNvSpPr txBox="1"/>
              <p:nvPr/>
            </p:nvSpPr>
            <p:spPr>
              <a:xfrm>
                <a:off x="9229221" y="2558943"/>
                <a:ext cx="1460336" cy="374846"/>
              </a:xfrm>
              <a:prstGeom prst="rect">
                <a:avLst/>
              </a:prstGeom>
              <a:noFill/>
            </p:spPr>
            <p:txBody>
              <a:bodyPr wrap="none" rtlCol="0">
                <a:spAutoFit/>
              </a:bodyPr>
              <a:lstStyle/>
              <a:p>
                <a:pPr algn="ctr" defTabSz="896386">
                  <a:defRPr/>
                </a:pPr>
                <a:r>
                  <a:rPr lang="en-US" b="1" kern="0">
                    <a:solidFill>
                      <a:prstClr val="black"/>
                    </a:solidFill>
                    <a:latin typeface="Segoe UI" panose="020B0502040204020203" pitchFamily="34" charset="0"/>
                    <a:cs typeface="Segoe UI" panose="020B0502040204020203" pitchFamily="34" charset="0"/>
                  </a:rPr>
                  <a:t>AUTOMATE</a:t>
                </a:r>
              </a:p>
            </p:txBody>
          </p:sp>
          <p:grpSp>
            <p:nvGrpSpPr>
              <p:cNvPr id="28" name="Group 27"/>
              <p:cNvGrpSpPr/>
              <p:nvPr/>
            </p:nvGrpSpPr>
            <p:grpSpPr>
              <a:xfrm>
                <a:off x="7323402" y="2209802"/>
                <a:ext cx="2635992" cy="349141"/>
                <a:chOff x="7323402" y="2209802"/>
                <a:chExt cx="2635992" cy="349141"/>
              </a:xfrm>
            </p:grpSpPr>
            <p:grpSp>
              <p:nvGrpSpPr>
                <p:cNvPr id="29" name="Group 28"/>
                <p:cNvGrpSpPr/>
                <p:nvPr/>
              </p:nvGrpSpPr>
              <p:grpSpPr>
                <a:xfrm>
                  <a:off x="8639272" y="2209802"/>
                  <a:ext cx="1320122" cy="349141"/>
                  <a:chOff x="3554633" y="2798074"/>
                  <a:chExt cx="1652666" cy="437090"/>
                </a:xfrm>
              </p:grpSpPr>
              <p:cxnSp>
                <p:nvCxnSpPr>
                  <p:cNvPr id="31" name="Connector: Elbow 22"/>
                  <p:cNvCxnSpPr>
                    <a:stCxn id="27" idx="0"/>
                  </p:cNvCxnSpPr>
                  <p:nvPr/>
                </p:nvCxnSpPr>
                <p:spPr>
                  <a:xfrm rot="16200000" flipV="1">
                    <a:off x="4274930" y="2302796"/>
                    <a:ext cx="212075" cy="1652662"/>
                  </a:xfrm>
                  <a:prstGeom prst="bentConnector2">
                    <a:avLst/>
                  </a:prstGeom>
                  <a:noFill/>
                  <a:ln w="28575" cap="flat" cmpd="sng" algn="ctr">
                    <a:solidFill>
                      <a:sysClr val="windowText" lastClr="000000"/>
                    </a:solidFill>
                    <a:prstDash val="solid"/>
                    <a:miter lim="800000"/>
                  </a:ln>
                  <a:effectLst/>
                </p:spPr>
              </p:cxnSp>
              <p:cxnSp>
                <p:nvCxnSpPr>
                  <p:cNvPr id="32" name="Straight Connector 31"/>
                  <p:cNvCxnSpPr>
                    <a:endCxn id="26" idx="0"/>
                  </p:cNvCxnSpPr>
                  <p:nvPr/>
                </p:nvCxnSpPr>
                <p:spPr>
                  <a:xfrm>
                    <a:off x="3554636" y="2798074"/>
                    <a:ext cx="3" cy="437090"/>
                  </a:xfrm>
                  <a:prstGeom prst="line">
                    <a:avLst/>
                  </a:prstGeom>
                  <a:noFill/>
                  <a:ln w="28575" cap="flat" cmpd="sng" algn="ctr">
                    <a:solidFill>
                      <a:sysClr val="windowText" lastClr="000000"/>
                    </a:solidFill>
                    <a:prstDash val="solid"/>
                    <a:miter lim="800000"/>
                  </a:ln>
                  <a:effectLst/>
                </p:spPr>
              </p:cxnSp>
            </p:grpSp>
            <p:cxnSp>
              <p:nvCxnSpPr>
                <p:cNvPr id="30" name="Connector: Elbow 72"/>
                <p:cNvCxnSpPr>
                  <a:endCxn id="25" idx="0"/>
                </p:cNvCxnSpPr>
                <p:nvPr/>
              </p:nvCxnSpPr>
              <p:spPr>
                <a:xfrm rot="10800000" flipV="1">
                  <a:off x="7323403" y="2389541"/>
                  <a:ext cx="1315871" cy="169402"/>
                </a:xfrm>
                <a:prstGeom prst="bentConnector2">
                  <a:avLst/>
                </a:prstGeom>
                <a:noFill/>
                <a:ln w="28575" cap="flat" cmpd="sng" algn="ctr">
                  <a:solidFill>
                    <a:sysClr val="windowText" lastClr="000000"/>
                  </a:solidFill>
                  <a:prstDash val="solid"/>
                  <a:miter lim="800000"/>
                </a:ln>
                <a:effectLst/>
              </p:spPr>
            </p:cxnSp>
          </p:grpSp>
        </p:grpSp>
        <p:grpSp>
          <p:nvGrpSpPr>
            <p:cNvPr id="33" name="Group 32"/>
            <p:cNvGrpSpPr/>
            <p:nvPr/>
          </p:nvGrpSpPr>
          <p:grpSpPr>
            <a:xfrm>
              <a:off x="8331521" y="5150293"/>
              <a:ext cx="2667703" cy="1443511"/>
              <a:chOff x="7320012" y="5336847"/>
              <a:chExt cx="2616004" cy="1415535"/>
            </a:xfrm>
          </p:grpSpPr>
          <p:grpSp>
            <p:nvGrpSpPr>
              <p:cNvPr id="34" name="Group 33"/>
              <p:cNvGrpSpPr/>
              <p:nvPr/>
            </p:nvGrpSpPr>
            <p:grpSpPr>
              <a:xfrm>
                <a:off x="7797800" y="5336847"/>
                <a:ext cx="1659622" cy="349141"/>
                <a:chOff x="7303061" y="5319390"/>
                <a:chExt cx="2635990" cy="349141"/>
              </a:xfrm>
            </p:grpSpPr>
            <p:cxnSp>
              <p:nvCxnSpPr>
                <p:cNvPr id="40" name="Connector: Elbow 76"/>
                <p:cNvCxnSpPr/>
                <p:nvPr/>
              </p:nvCxnSpPr>
              <p:spPr>
                <a:xfrm rot="16200000" flipV="1">
                  <a:off x="9194291" y="4923771"/>
                  <a:ext cx="169402" cy="1320118"/>
                </a:xfrm>
                <a:prstGeom prst="bentConnector2">
                  <a:avLst/>
                </a:prstGeom>
                <a:noFill/>
                <a:ln w="28575" cap="flat" cmpd="sng" algn="ctr">
                  <a:solidFill>
                    <a:sysClr val="windowText" lastClr="000000"/>
                  </a:solidFill>
                  <a:prstDash val="solid"/>
                  <a:miter lim="800000"/>
                </a:ln>
                <a:effectLst/>
              </p:spPr>
            </p:cxnSp>
            <p:cxnSp>
              <p:nvCxnSpPr>
                <p:cNvPr id="41" name="Straight Connector 40"/>
                <p:cNvCxnSpPr/>
                <p:nvPr/>
              </p:nvCxnSpPr>
              <p:spPr>
                <a:xfrm>
                  <a:off x="8618933" y="5319390"/>
                  <a:ext cx="0" cy="179739"/>
                </a:xfrm>
                <a:prstGeom prst="line">
                  <a:avLst/>
                </a:prstGeom>
                <a:noFill/>
                <a:ln w="28575" cap="flat" cmpd="sng" algn="ctr">
                  <a:solidFill>
                    <a:sysClr val="window" lastClr="FFFFFF"/>
                  </a:solidFill>
                  <a:prstDash val="solid"/>
                  <a:miter lim="800000"/>
                </a:ln>
                <a:effectLst/>
              </p:spPr>
            </p:cxnSp>
            <p:cxnSp>
              <p:nvCxnSpPr>
                <p:cNvPr id="42" name="Connector: Elbow 78"/>
                <p:cNvCxnSpPr/>
                <p:nvPr/>
              </p:nvCxnSpPr>
              <p:spPr>
                <a:xfrm rot="10800000" flipV="1">
                  <a:off x="7303061" y="5499129"/>
                  <a:ext cx="1315872" cy="169401"/>
                </a:xfrm>
                <a:prstGeom prst="bentConnector2">
                  <a:avLst/>
                </a:prstGeom>
                <a:noFill/>
                <a:ln w="28575" cap="flat" cmpd="sng" algn="ctr">
                  <a:solidFill>
                    <a:sysClr val="windowText" lastClr="000000"/>
                  </a:solidFill>
                  <a:prstDash val="solid"/>
                  <a:miter lim="800000"/>
                </a:ln>
                <a:effectLst/>
              </p:spPr>
            </p:cxnSp>
          </p:grpSp>
          <p:grpSp>
            <p:nvGrpSpPr>
              <p:cNvPr id="35" name="Group 34"/>
              <p:cNvGrpSpPr/>
              <p:nvPr/>
            </p:nvGrpSpPr>
            <p:grpSpPr>
              <a:xfrm>
                <a:off x="7320012" y="5777388"/>
                <a:ext cx="2616004" cy="974994"/>
                <a:chOff x="7320012" y="5777388"/>
                <a:chExt cx="2616004" cy="974994"/>
              </a:xfrm>
            </p:grpSpPr>
            <p:pic>
              <p:nvPicPr>
                <p:cNvPr id="36" name="Picture 35"/>
                <p:cNvPicPr>
                  <a:picLocks noChangeAspect="1"/>
                </p:cNvPicPr>
                <p:nvPr/>
              </p:nvPicPr>
              <p:blipFill>
                <a:blip r:embed="rId7">
                  <a:lum bright="-100000"/>
                </a:blip>
                <a:stretch>
                  <a:fillRect/>
                </a:stretch>
              </p:blipFill>
              <p:spPr>
                <a:xfrm>
                  <a:off x="7632024" y="5801417"/>
                  <a:ext cx="349314" cy="453132"/>
                </a:xfrm>
                <a:prstGeom prst="rect">
                  <a:avLst/>
                </a:prstGeom>
              </p:spPr>
            </p:pic>
            <p:pic>
              <p:nvPicPr>
                <p:cNvPr id="37" name="Picture 36"/>
                <p:cNvPicPr>
                  <a:picLocks noChangeAspect="1"/>
                </p:cNvPicPr>
                <p:nvPr/>
              </p:nvPicPr>
              <p:blipFill>
                <a:blip r:embed="rId8">
                  <a:lum bright="-100000"/>
                </a:blip>
                <a:stretch>
                  <a:fillRect/>
                </a:stretch>
              </p:blipFill>
              <p:spPr>
                <a:xfrm>
                  <a:off x="9232722" y="5777388"/>
                  <a:ext cx="449399" cy="501189"/>
                </a:xfrm>
                <a:prstGeom prst="rect">
                  <a:avLst/>
                </a:prstGeom>
              </p:spPr>
            </p:pic>
            <p:sp>
              <p:nvSpPr>
                <p:cNvPr id="38" name="TextBox 37"/>
                <p:cNvSpPr txBox="1"/>
                <p:nvPr/>
              </p:nvSpPr>
              <p:spPr>
                <a:xfrm>
                  <a:off x="7320012" y="6283279"/>
                  <a:ext cx="973343" cy="469103"/>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Common </a:t>
                  </a:r>
                  <a:br>
                    <a:rPr lang="en-US" sz="1200" kern="0">
                      <a:solidFill>
                        <a:prstClr val="black"/>
                      </a:solidFill>
                      <a:latin typeface="Segoe UI" panose="020B0502040204020203" pitchFamily="34" charset="0"/>
                      <a:cs typeface="Segoe UI" panose="020B0502040204020203" pitchFamily="34" charset="0"/>
                    </a:rPr>
                  </a:br>
                  <a:r>
                    <a:rPr lang="en-US" sz="1200" kern="0">
                      <a:solidFill>
                        <a:prstClr val="black"/>
                      </a:solidFill>
                      <a:latin typeface="Segoe UI" panose="020B0502040204020203" pitchFamily="34" charset="0"/>
                      <a:cs typeface="Segoe UI" panose="020B0502040204020203" pitchFamily="34" charset="0"/>
                    </a:rPr>
                    <a:t>data model</a:t>
                  </a:r>
                </a:p>
              </p:txBody>
            </p:sp>
            <p:sp>
              <p:nvSpPr>
                <p:cNvPr id="39" name="TextBox 38"/>
                <p:cNvSpPr txBox="1"/>
                <p:nvPr/>
              </p:nvSpPr>
              <p:spPr>
                <a:xfrm>
                  <a:off x="8922725" y="6283278"/>
                  <a:ext cx="1013291" cy="469103"/>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Connectors </a:t>
                  </a:r>
                  <a:br>
                    <a:rPr lang="en-US" sz="1200" kern="0">
                      <a:solidFill>
                        <a:prstClr val="black"/>
                      </a:solidFill>
                      <a:latin typeface="Segoe UI" panose="020B0502040204020203" pitchFamily="34" charset="0"/>
                      <a:cs typeface="Segoe UI" panose="020B0502040204020203" pitchFamily="34" charset="0"/>
                    </a:rPr>
                  </a:br>
                  <a:r>
                    <a:rPr lang="en-US" sz="1200" kern="0">
                      <a:solidFill>
                        <a:prstClr val="black"/>
                      </a:solidFill>
                      <a:latin typeface="Segoe UI" panose="020B0502040204020203" pitchFamily="34" charset="0"/>
                      <a:cs typeface="Segoe UI" panose="020B0502040204020203" pitchFamily="34" charset="0"/>
                    </a:rPr>
                    <a:t>+ gateways</a:t>
                  </a:r>
                </a:p>
              </p:txBody>
            </p:sp>
          </p:grpSp>
        </p:grpSp>
      </p:grpSp>
      <p:sp>
        <p:nvSpPr>
          <p:cNvPr id="46" name="Freeform 45"/>
          <p:cNvSpPr/>
          <p:nvPr/>
        </p:nvSpPr>
        <p:spPr>
          <a:xfrm>
            <a:off x="6917723" y="487"/>
            <a:ext cx="5274278" cy="6857027"/>
          </a:xfrm>
          <a:custGeom>
            <a:avLst/>
            <a:gdLst>
              <a:gd name="connsiteX0" fmla="*/ 3259636 w 5380038"/>
              <a:gd name="connsiteY0" fmla="*/ 2992837 h 6994525"/>
              <a:gd name="connsiteX1" fmla="*/ 3259636 w 5380038"/>
              <a:gd name="connsiteY1" fmla="*/ 3991866 h 6994525"/>
              <a:gd name="connsiteX2" fmla="*/ 4678137 w 5380038"/>
              <a:gd name="connsiteY2" fmla="*/ 3991866 h 6994525"/>
              <a:gd name="connsiteX3" fmla="*/ 4678137 w 5380038"/>
              <a:gd name="connsiteY3" fmla="*/ 2992837 h 6994525"/>
              <a:gd name="connsiteX4" fmla="*/ 0 w 5380038"/>
              <a:gd name="connsiteY4" fmla="*/ 0 h 6994525"/>
              <a:gd name="connsiteX5" fmla="*/ 5380038 w 5380038"/>
              <a:gd name="connsiteY5" fmla="*/ 0 h 6994525"/>
              <a:gd name="connsiteX6" fmla="*/ 5380038 w 5380038"/>
              <a:gd name="connsiteY6" fmla="*/ 6994525 h 6994525"/>
              <a:gd name="connsiteX7" fmla="*/ 0 w 5380038"/>
              <a:gd name="connsiteY7"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0038" h="6994525">
                <a:moveTo>
                  <a:pt x="3259636" y="2992837"/>
                </a:moveTo>
                <a:lnTo>
                  <a:pt x="3259636" y="3991866"/>
                </a:lnTo>
                <a:lnTo>
                  <a:pt x="4678137" y="3991866"/>
                </a:lnTo>
                <a:lnTo>
                  <a:pt x="4678137" y="2992837"/>
                </a:lnTo>
                <a:close/>
                <a:moveTo>
                  <a:pt x="0" y="0"/>
                </a:moveTo>
                <a:lnTo>
                  <a:pt x="5380038" y="0"/>
                </a:lnTo>
                <a:lnTo>
                  <a:pt x="5380038" y="6994525"/>
                </a:lnTo>
                <a:lnTo>
                  <a:pt x="0" y="6994525"/>
                </a:lnTo>
                <a:close/>
              </a:path>
            </a:pathLst>
          </a:custGeom>
          <a:solidFill>
            <a:srgbClr val="F2F2F2">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8" name="Rectangle 47"/>
          <p:cNvSpPr/>
          <p:nvPr/>
        </p:nvSpPr>
        <p:spPr bwMode="auto">
          <a:xfrm>
            <a:off x="10132380" y="2934491"/>
            <a:ext cx="1390616" cy="979390"/>
          </a:xfrm>
          <a:prstGeom prst="rect">
            <a:avLst/>
          </a:prstGeom>
          <a:noFill/>
          <a:ln w="57150">
            <a:solidFill>
              <a:srgbClr val="0677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349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6" grpId="0" animBg="1"/>
      <p:bldP spid="4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t>
            </a:r>
            <a:r>
              <a:rPr lang="en-US">
                <a:latin typeface="Segoe UI Semibold" panose="020B0702040204020203" pitchFamily="34" charset="0"/>
                <a:cs typeface="Segoe UI Semibold" panose="020B0702040204020203" pitchFamily="34" charset="0"/>
              </a:rPr>
              <a:t>Flow</a:t>
            </a:r>
            <a:r>
              <a:rPr lang="en-US">
                <a:cs typeface="Segoe UI Semibold" panose="020B0702040204020203" pitchFamily="34" charset="0"/>
              </a:rPr>
              <a:t>?</a:t>
            </a:r>
            <a:endParaRPr lang="en-US">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69239" y="4026617"/>
            <a:ext cx="11653523" cy="2136222"/>
          </a:xfrm>
          <a:prstGeom prst="rect">
            <a:avLst/>
          </a:prstGeom>
          <a:noFill/>
        </p:spPr>
        <p:txBody>
          <a:bodyPr vert="horz" wrap="square" lIns="143428" tIns="89642" rIns="143428" bIns="89642"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7058" b="0" i="0" u="none" strike="noStrike" kern="1200" cap="none" spc="-100" normalizeH="0" baseline="0" noProof="0">
                <a:ln w="3175">
                  <a:noFill/>
                </a:ln>
                <a:gradFill>
                  <a:gsLst>
                    <a:gs pos="100000">
                      <a:srgbClr val="FFFFFF"/>
                    </a:gs>
                    <a:gs pos="0">
                      <a:srgbClr val="FFFFFF"/>
                    </a:gs>
                  </a:gsLst>
                  <a:lin ang="5400000" scaled="0"/>
                </a:gradFill>
                <a:effectLst/>
                <a:uLnTx/>
                <a:uFillTx/>
                <a:latin typeface="Segoe UI Light"/>
                <a:ea typeface="+mn-ea"/>
                <a:cs typeface="Segoe UI Semibold" panose="020B0702040204020203" pitchFamily="34" charset="0"/>
              </a:rPr>
              <a:t>It does things when something happens</a:t>
            </a:r>
            <a:endParaRPr kumimoji="0" lang="en-US" sz="7058" b="0" i="0" u="none" strike="noStrike" kern="1200" cap="none" spc="-100" normalizeH="0" baseline="0" noProof="0">
              <a:ln w="3175">
                <a:noFill/>
              </a:ln>
              <a:gradFill>
                <a:gsLst>
                  <a:gs pos="100000">
                    <a:srgbClr val="FFFFFF"/>
                  </a:gs>
                  <a:gs pos="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6" name="Group 5">
            <a:extLst>
              <a:ext uri="{FF2B5EF4-FFF2-40B4-BE49-F238E27FC236}">
                <a16:creationId xmlns:a16="http://schemas.microsoft.com/office/drawing/2014/main" id="{1236D453-D3EB-479C-BDFB-083434CBDE77}"/>
              </a:ext>
            </a:extLst>
          </p:cNvPr>
          <p:cNvGrpSpPr/>
          <p:nvPr/>
        </p:nvGrpSpPr>
        <p:grpSpPr>
          <a:xfrm>
            <a:off x="6878710" y="224494"/>
            <a:ext cx="5179686" cy="814661"/>
            <a:chOff x="1174137" y="2994603"/>
            <a:chExt cx="5283550" cy="830997"/>
          </a:xfrm>
        </p:grpSpPr>
        <p:sp>
          <p:nvSpPr>
            <p:cNvPr id="7" name="Rectangle 6">
              <a:extLst>
                <a:ext uri="{FF2B5EF4-FFF2-40B4-BE49-F238E27FC236}">
                  <a16:creationId xmlns:a16="http://schemas.microsoft.com/office/drawing/2014/main" id="{C693AE9A-4802-4E5D-8127-935800725BF2}"/>
                </a:ext>
              </a:extLst>
            </p:cNvPr>
            <p:cNvSpPr/>
            <p:nvPr/>
          </p:nvSpPr>
          <p:spPr>
            <a:xfrm>
              <a:off x="2182267" y="2994603"/>
              <a:ext cx="4275420"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705" b="0" i="0" u="none" strike="noStrike" kern="1200" cap="none" spc="0" normalizeH="0" baseline="0" noProof="0">
                  <a:ln>
                    <a:noFill/>
                  </a:ln>
                  <a:solidFill>
                    <a:srgbClr val="FFFFFF"/>
                  </a:solidFill>
                  <a:effectLst/>
                  <a:uLnTx/>
                  <a:uFillTx/>
                  <a:latin typeface="Segoe UI"/>
                  <a:ea typeface="Segoe UI Black" panose="020B0A02040204020203" pitchFamily="34" charset="0"/>
                  <a:cs typeface="Segoe UI" panose="020B0502040204020203" pitchFamily="34" charset="0"/>
                </a:rPr>
                <a:t>Microsoft Flow</a:t>
              </a:r>
            </a:p>
          </p:txBody>
        </p:sp>
        <p:pic>
          <p:nvPicPr>
            <p:cNvPr id="8" name="Picture 7">
              <a:extLst>
                <a:ext uri="{FF2B5EF4-FFF2-40B4-BE49-F238E27FC236}">
                  <a16:creationId xmlns:a16="http://schemas.microsoft.com/office/drawing/2014/main" id="{C9848F81-0F3E-4730-88BD-AC2004D19029}"/>
                </a:ext>
              </a:extLst>
            </p:cNvPr>
            <p:cNvPicPr>
              <a:picLocks noChangeAspect="1"/>
            </p:cNvPicPr>
            <p:nvPr/>
          </p:nvPicPr>
          <p:blipFill>
            <a:blip r:embed="rId3"/>
            <a:stretch>
              <a:fillRect/>
            </a:stretch>
          </p:blipFill>
          <p:spPr>
            <a:xfrm>
              <a:off x="1174137" y="3096410"/>
              <a:ext cx="824890" cy="627382"/>
            </a:xfrm>
            <a:prstGeom prst="rect">
              <a:avLst/>
            </a:prstGeom>
          </p:spPr>
        </p:pic>
      </p:grpSp>
    </p:spTree>
    <p:extLst>
      <p:ext uri="{BB962C8B-B14F-4D97-AF65-F5344CB8AC3E}">
        <p14:creationId xmlns:p14="http://schemas.microsoft.com/office/powerpoint/2010/main" val="2688187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2092" y="1114594"/>
            <a:ext cx="10927814" cy="115951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Microsoft Flow helps you </a:t>
            </a:r>
            <a:r>
              <a:rPr kumimoji="0" lang="en-US" sz="34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work smarter </a:t>
            </a:r>
            <a:r>
              <a:rPr kumimoji="0" lang="en-US" sz="3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by automating workflow across your apps and services</a:t>
            </a:r>
          </a:p>
        </p:txBody>
      </p:sp>
      <p:grpSp>
        <p:nvGrpSpPr>
          <p:cNvPr id="17" name="Group 16"/>
          <p:cNvGrpSpPr/>
          <p:nvPr/>
        </p:nvGrpSpPr>
        <p:grpSpPr>
          <a:xfrm>
            <a:off x="1174979" y="2988708"/>
            <a:ext cx="2050425" cy="2694542"/>
            <a:chOff x="1174280" y="2786514"/>
            <a:chExt cx="2050716" cy="2694924"/>
          </a:xfrm>
        </p:grpSpPr>
        <p:pic>
          <p:nvPicPr>
            <p:cNvPr id="6" name="Picture 5"/>
            <p:cNvPicPr>
              <a:picLocks noChangeAspect="1"/>
            </p:cNvPicPr>
            <p:nvPr/>
          </p:nvPicPr>
          <p:blipFill rotWithShape="1">
            <a:blip r:embed="rId3"/>
            <a:srcRect l="7342" t="6511" r="8821" b="8019"/>
            <a:stretch/>
          </p:blipFill>
          <p:spPr>
            <a:xfrm>
              <a:off x="1174280" y="2786514"/>
              <a:ext cx="2050716" cy="2050716"/>
            </a:xfrm>
            <a:prstGeom prst="ellipse">
              <a:avLst/>
            </a:prstGeom>
          </p:spPr>
        </p:pic>
        <p:sp>
          <p:nvSpPr>
            <p:cNvPr id="11" name="TextBox 10"/>
            <p:cNvSpPr txBox="1"/>
            <p:nvPr/>
          </p:nvSpPr>
          <p:spPr>
            <a:xfrm>
              <a:off x="1272942" y="5112054"/>
              <a:ext cx="1853655" cy="36938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Get notifications</a:t>
              </a:r>
            </a:p>
          </p:txBody>
        </p:sp>
      </p:grpSp>
      <p:grpSp>
        <p:nvGrpSpPr>
          <p:cNvPr id="18" name="Group 17"/>
          <p:cNvGrpSpPr/>
          <p:nvPr/>
        </p:nvGrpSpPr>
        <p:grpSpPr>
          <a:xfrm>
            <a:off x="3772182" y="2988708"/>
            <a:ext cx="2050425" cy="2694542"/>
            <a:chOff x="3771853" y="2786514"/>
            <a:chExt cx="2050716" cy="2694924"/>
          </a:xfrm>
        </p:grpSpPr>
        <p:pic>
          <p:nvPicPr>
            <p:cNvPr id="7" name="Picture 6"/>
            <p:cNvPicPr>
              <a:picLocks noChangeAspect="1"/>
            </p:cNvPicPr>
            <p:nvPr/>
          </p:nvPicPr>
          <p:blipFill rotWithShape="1">
            <a:blip r:embed="rId4"/>
            <a:srcRect l="3252" t="3415" r="3929" b="4091"/>
            <a:stretch/>
          </p:blipFill>
          <p:spPr>
            <a:xfrm>
              <a:off x="3771853" y="2786514"/>
              <a:ext cx="2050716" cy="2050716"/>
            </a:xfrm>
            <a:prstGeom prst="ellipse">
              <a:avLst/>
            </a:prstGeom>
          </p:spPr>
        </p:pic>
        <p:sp>
          <p:nvSpPr>
            <p:cNvPr id="12" name="TextBox 11"/>
            <p:cNvSpPr txBox="1"/>
            <p:nvPr/>
          </p:nvSpPr>
          <p:spPr>
            <a:xfrm>
              <a:off x="3862661" y="5112054"/>
              <a:ext cx="1915861" cy="36938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Synchronize data</a:t>
              </a:r>
            </a:p>
          </p:txBody>
        </p:sp>
      </p:grpSp>
      <p:grpSp>
        <p:nvGrpSpPr>
          <p:cNvPr id="19" name="Group 18"/>
          <p:cNvGrpSpPr/>
          <p:nvPr/>
        </p:nvGrpSpPr>
        <p:grpSpPr>
          <a:xfrm>
            <a:off x="6369388" y="2988709"/>
            <a:ext cx="2050425" cy="2694541"/>
            <a:chOff x="6369427" y="2786515"/>
            <a:chExt cx="2050716" cy="2694923"/>
          </a:xfrm>
        </p:grpSpPr>
        <p:pic>
          <p:nvPicPr>
            <p:cNvPr id="8" name="Picture 7"/>
            <p:cNvPicPr>
              <a:picLocks noChangeAspect="1"/>
            </p:cNvPicPr>
            <p:nvPr/>
          </p:nvPicPr>
          <p:blipFill rotWithShape="1">
            <a:blip r:embed="rId5"/>
            <a:srcRect l="2381" t="5263" r="4946" b="5217"/>
            <a:stretch/>
          </p:blipFill>
          <p:spPr>
            <a:xfrm>
              <a:off x="6369427" y="2786515"/>
              <a:ext cx="2050716" cy="2050714"/>
            </a:xfrm>
            <a:prstGeom prst="ellipse">
              <a:avLst/>
            </a:prstGeom>
          </p:spPr>
        </p:pic>
        <p:sp>
          <p:nvSpPr>
            <p:cNvPr id="13" name="TextBox 12"/>
            <p:cNvSpPr txBox="1"/>
            <p:nvPr/>
          </p:nvSpPr>
          <p:spPr>
            <a:xfrm>
              <a:off x="6698921" y="5112054"/>
              <a:ext cx="1391926" cy="36938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Collect data</a:t>
              </a:r>
            </a:p>
          </p:txBody>
        </p:sp>
      </p:grpSp>
      <p:grpSp>
        <p:nvGrpSpPr>
          <p:cNvPr id="20" name="Group 19"/>
          <p:cNvGrpSpPr/>
          <p:nvPr/>
        </p:nvGrpSpPr>
        <p:grpSpPr>
          <a:xfrm>
            <a:off x="8950993" y="2988708"/>
            <a:ext cx="2228944" cy="2694542"/>
            <a:chOff x="8951399" y="2786514"/>
            <a:chExt cx="2229260" cy="2694924"/>
          </a:xfrm>
        </p:grpSpPr>
        <p:pic>
          <p:nvPicPr>
            <p:cNvPr id="9" name="Picture 8"/>
            <p:cNvPicPr>
              <a:picLocks noChangeAspect="1"/>
            </p:cNvPicPr>
            <p:nvPr/>
          </p:nvPicPr>
          <p:blipFill rotWithShape="1">
            <a:blip r:embed="rId6"/>
            <a:srcRect l="3618" t="4098" r="5684" b="6142"/>
            <a:stretch/>
          </p:blipFill>
          <p:spPr>
            <a:xfrm>
              <a:off x="9040513" y="2786514"/>
              <a:ext cx="2050716" cy="2050716"/>
            </a:xfrm>
            <a:prstGeom prst="ellipse">
              <a:avLst/>
            </a:prstGeom>
          </p:spPr>
        </p:pic>
        <p:sp>
          <p:nvSpPr>
            <p:cNvPr id="14" name="TextBox 13"/>
            <p:cNvSpPr txBox="1"/>
            <p:nvPr/>
          </p:nvSpPr>
          <p:spPr>
            <a:xfrm>
              <a:off x="8951399" y="5112054"/>
              <a:ext cx="2229260" cy="36938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Automate approvals</a:t>
              </a:r>
            </a:p>
          </p:txBody>
        </p:sp>
      </p:grpSp>
    </p:spTree>
    <p:extLst>
      <p:ext uri="{BB962C8B-B14F-4D97-AF65-F5344CB8AC3E}">
        <p14:creationId xmlns:p14="http://schemas.microsoft.com/office/powerpoint/2010/main" val="280658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4AB2D9-596F-4DA3-B65A-1F86ADEBD6A4}"/>
              </a:ext>
            </a:extLst>
          </p:cNvPr>
          <p:cNvSpPr/>
          <p:nvPr/>
        </p:nvSpPr>
        <p:spPr>
          <a:xfrm>
            <a:off x="865" y="6247498"/>
            <a:ext cx="12112606" cy="34344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Create, run, and manage automated workflows between your favorite apps and services – even when you're on the go!</a:t>
            </a:r>
          </a:p>
        </p:txBody>
      </p:sp>
      <p:sp>
        <p:nvSpPr>
          <p:cNvPr id="6" name="Rectangle 5">
            <a:extLst>
              <a:ext uri="{FF2B5EF4-FFF2-40B4-BE49-F238E27FC236}">
                <a16:creationId xmlns:a16="http://schemas.microsoft.com/office/drawing/2014/main" id="{EF994F34-4FEA-43E3-8244-F64ED4B8A018}"/>
              </a:ext>
            </a:extLst>
          </p:cNvPr>
          <p:cNvSpPr/>
          <p:nvPr/>
        </p:nvSpPr>
        <p:spPr>
          <a:xfrm>
            <a:off x="854454" y="2052517"/>
            <a:ext cx="3062350" cy="646240"/>
          </a:xfrm>
          <a:prstGeom prst="rect">
            <a:avLst/>
          </a:prstGeom>
        </p:spPr>
        <p:txBody>
          <a:bodyPr wrap="square">
            <a:spAutoFit/>
          </a:bodyPr>
          <a:lstStyle/>
          <a:p>
            <a:pPr marL="0" marR="0" lvl="0" indent="0" algn="r" defTabSz="914367" rtl="0" eaLnBrk="1" fontAlgn="auto" latinLnBrk="0" hangingPunct="1">
              <a:lnSpc>
                <a:spcPct val="2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Create new flows</a:t>
            </a:r>
          </a:p>
        </p:txBody>
      </p:sp>
      <p:sp>
        <p:nvSpPr>
          <p:cNvPr id="8" name="Rectangle 7">
            <a:extLst>
              <a:ext uri="{FF2B5EF4-FFF2-40B4-BE49-F238E27FC236}">
                <a16:creationId xmlns:a16="http://schemas.microsoft.com/office/drawing/2014/main" id="{71B28B1D-0BBD-456A-8F7B-974807C0B5B7}"/>
              </a:ext>
            </a:extLst>
          </p:cNvPr>
          <p:cNvSpPr/>
          <p:nvPr/>
        </p:nvSpPr>
        <p:spPr>
          <a:xfrm>
            <a:off x="8448627" y="3411258"/>
            <a:ext cx="3062350" cy="646240"/>
          </a:xfrm>
          <a:prstGeom prst="rect">
            <a:avLst/>
          </a:prstGeom>
        </p:spPr>
        <p:txBody>
          <a:bodyPr wrap="square">
            <a:spAutoFit/>
          </a:bodyPr>
          <a:lstStyle/>
          <a:p>
            <a:pPr marL="0" marR="0" lvl="0" indent="0" algn="r" defTabSz="914400" rtl="0" eaLnBrk="1" fontAlgn="auto" latinLnBrk="0" hangingPunct="1">
              <a:lnSpc>
                <a:spcPct val="2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Monitor flow activity </a:t>
            </a:r>
          </a:p>
        </p:txBody>
      </p:sp>
      <p:sp>
        <p:nvSpPr>
          <p:cNvPr id="12" name="TextBox 11">
            <a:extLst>
              <a:ext uri="{FF2B5EF4-FFF2-40B4-BE49-F238E27FC236}">
                <a16:creationId xmlns:a16="http://schemas.microsoft.com/office/drawing/2014/main" id="{62A71CFB-9CEE-4AE6-866D-9D21780FA5BD}"/>
              </a:ext>
            </a:extLst>
          </p:cNvPr>
          <p:cNvSpPr txBox="1"/>
          <p:nvPr/>
        </p:nvSpPr>
        <p:spPr>
          <a:xfrm>
            <a:off x="419609" y="575829"/>
            <a:ext cx="11091368" cy="1021545"/>
          </a:xfrm>
          <a:prstGeom prst="rect">
            <a:avLst/>
          </a:prstGeom>
          <a:noFill/>
        </p:spPr>
        <p:txBody>
          <a:bodyPr wrap="square" rtlCol="0">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392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Microsoft Flow </a:t>
            </a:r>
            <a:r>
              <a:rPr kumimoji="0" lang="en-US" sz="392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Mobile &amp; Devices</a:t>
            </a:r>
          </a:p>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Work less and do more, from anywhere</a:t>
            </a:r>
          </a:p>
        </p:txBody>
      </p:sp>
      <p:pic>
        <p:nvPicPr>
          <p:cNvPr id="2" name="Picture 1"/>
          <p:cNvPicPr>
            <a:picLocks noChangeAspect="1"/>
          </p:cNvPicPr>
          <p:nvPr/>
        </p:nvPicPr>
        <p:blipFill>
          <a:blip r:embed="rId3"/>
          <a:stretch>
            <a:fillRect/>
          </a:stretch>
        </p:blipFill>
        <p:spPr>
          <a:xfrm>
            <a:off x="3755280" y="2052518"/>
            <a:ext cx="4407069" cy="3844120"/>
          </a:xfrm>
          <a:prstGeom prst="rect">
            <a:avLst/>
          </a:prstGeom>
        </p:spPr>
      </p:pic>
      <p:sp>
        <p:nvSpPr>
          <p:cNvPr id="9" name="Rectangle 8">
            <a:extLst>
              <a:ext uri="{FF2B5EF4-FFF2-40B4-BE49-F238E27FC236}">
                <a16:creationId xmlns:a16="http://schemas.microsoft.com/office/drawing/2014/main" id="{EF994F34-4FEA-43E3-8244-F64ED4B8A018}"/>
              </a:ext>
            </a:extLst>
          </p:cNvPr>
          <p:cNvSpPr/>
          <p:nvPr/>
        </p:nvSpPr>
        <p:spPr>
          <a:xfrm>
            <a:off x="221574" y="3411258"/>
            <a:ext cx="3062350" cy="646240"/>
          </a:xfrm>
          <a:prstGeom prst="rect">
            <a:avLst/>
          </a:prstGeom>
        </p:spPr>
        <p:txBody>
          <a:bodyPr wrap="square">
            <a:spAutoFit/>
          </a:bodyPr>
          <a:lstStyle/>
          <a:p>
            <a:pPr marL="0" marR="0" lvl="0" indent="0" algn="r" defTabSz="914400" rtl="0" eaLnBrk="1" fontAlgn="auto" latinLnBrk="0" hangingPunct="1">
              <a:lnSpc>
                <a:spcPct val="2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Get push notifications</a:t>
            </a:r>
          </a:p>
        </p:txBody>
      </p:sp>
      <p:sp>
        <p:nvSpPr>
          <p:cNvPr id="14" name="Rectangle 13"/>
          <p:cNvSpPr/>
          <p:nvPr/>
        </p:nvSpPr>
        <p:spPr>
          <a:xfrm>
            <a:off x="7538201" y="2052519"/>
            <a:ext cx="1783312" cy="635559"/>
          </a:xfrm>
          <a:prstGeom prst="rect">
            <a:avLst/>
          </a:prstGeom>
        </p:spPr>
        <p:txBody>
          <a:bodyPr wrap="square">
            <a:spAutoFit/>
          </a:bodyPr>
          <a:lstStyle/>
          <a:p>
            <a:pPr marL="0" marR="0" lvl="0" indent="0" algn="r" defTabSz="914400" rtl="0" eaLnBrk="1" fontAlgn="auto" latinLnBrk="0" hangingPunct="1">
              <a:lnSpc>
                <a:spcPct val="2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Grant approvals</a:t>
            </a:r>
          </a:p>
        </p:txBody>
      </p:sp>
      <p:sp>
        <p:nvSpPr>
          <p:cNvPr id="7" name="Rectangle 6">
            <a:extLst>
              <a:ext uri="{FF2B5EF4-FFF2-40B4-BE49-F238E27FC236}">
                <a16:creationId xmlns:a16="http://schemas.microsoft.com/office/drawing/2014/main" id="{1C3FB252-87DA-403C-B1A9-42D3567E2BF4}"/>
              </a:ext>
            </a:extLst>
          </p:cNvPr>
          <p:cNvSpPr/>
          <p:nvPr/>
        </p:nvSpPr>
        <p:spPr>
          <a:xfrm>
            <a:off x="736776" y="4863855"/>
            <a:ext cx="3062350" cy="646240"/>
          </a:xfrm>
          <a:prstGeom prst="rect">
            <a:avLst/>
          </a:prstGeom>
        </p:spPr>
        <p:txBody>
          <a:bodyPr wrap="square">
            <a:spAutoFit/>
          </a:bodyPr>
          <a:lstStyle/>
          <a:p>
            <a:pPr marL="0" marR="0" lvl="0" indent="0" algn="r" defTabSz="914400" rtl="0" eaLnBrk="1" fontAlgn="auto" latinLnBrk="0" hangingPunct="1">
              <a:lnSpc>
                <a:spcPct val="2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Discover buttons </a:t>
            </a:r>
          </a:p>
        </p:txBody>
      </p:sp>
      <p:sp>
        <p:nvSpPr>
          <p:cNvPr id="15" name="Rectangle 14"/>
          <p:cNvSpPr/>
          <p:nvPr/>
        </p:nvSpPr>
        <p:spPr>
          <a:xfrm>
            <a:off x="7538201" y="4863856"/>
            <a:ext cx="2146181" cy="635559"/>
          </a:xfrm>
          <a:prstGeom prst="rect">
            <a:avLst/>
          </a:prstGeom>
        </p:spPr>
        <p:txBody>
          <a:bodyPr wrap="square">
            <a:spAutoFit/>
          </a:bodyPr>
          <a:lstStyle/>
          <a:p>
            <a:pPr marL="0" marR="0" lvl="0" indent="0" algn="r" defTabSz="914400" rtl="0" eaLnBrk="1" fontAlgn="auto" latinLnBrk="0" hangingPunct="1">
              <a:lnSpc>
                <a:spcPct val="2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Use button widgets</a:t>
            </a:r>
          </a:p>
        </p:txBody>
      </p:sp>
    </p:spTree>
    <p:extLst>
      <p:ext uri="{BB962C8B-B14F-4D97-AF65-F5344CB8AC3E}">
        <p14:creationId xmlns:p14="http://schemas.microsoft.com/office/powerpoint/2010/main" val="329970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866" y="-86289"/>
            <a:ext cx="12190271" cy="21476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4"/>
          <p:cNvSpPr>
            <a:spLocks noGrp="1"/>
          </p:cNvSpPr>
          <p:nvPr>
            <p:ph type="title"/>
          </p:nvPr>
        </p:nvSpPr>
        <p:spPr/>
        <p:txBody>
          <a:bodyPr/>
          <a:lstStyle/>
          <a:p>
            <a:pPr algn="ctr"/>
            <a:r>
              <a:rPr lang="en-US"/>
              <a:t>Templates help users to get started</a:t>
            </a:r>
          </a:p>
        </p:txBody>
      </p:sp>
      <p:pic>
        <p:nvPicPr>
          <p:cNvPr id="8" name="Picture 7"/>
          <p:cNvPicPr>
            <a:picLocks noChangeAspect="1"/>
          </p:cNvPicPr>
          <p:nvPr/>
        </p:nvPicPr>
        <p:blipFill rotWithShape="1">
          <a:blip r:embed="rId3"/>
          <a:srcRect r="87296" b="10012"/>
          <a:stretch/>
        </p:blipFill>
        <p:spPr>
          <a:xfrm>
            <a:off x="866" y="1337937"/>
            <a:ext cx="1523784" cy="5519092"/>
          </a:xfrm>
          <a:prstGeom prst="rect">
            <a:avLst/>
          </a:prstGeom>
        </p:spPr>
      </p:pic>
      <p:pic>
        <p:nvPicPr>
          <p:cNvPr id="7" name="Picture 6"/>
          <p:cNvPicPr>
            <a:picLocks noChangeAspect="1"/>
          </p:cNvPicPr>
          <p:nvPr/>
        </p:nvPicPr>
        <p:blipFill rotWithShape="1">
          <a:blip r:embed="rId3"/>
          <a:srcRect l="12658" r="74638" b="10012"/>
          <a:stretch/>
        </p:blipFill>
        <p:spPr>
          <a:xfrm>
            <a:off x="1524649" y="1337937"/>
            <a:ext cx="1523784" cy="5519092"/>
          </a:xfrm>
          <a:prstGeom prst="rect">
            <a:avLst/>
          </a:prstGeom>
        </p:spPr>
      </p:pic>
      <p:pic>
        <p:nvPicPr>
          <p:cNvPr id="9" name="Picture 8"/>
          <p:cNvPicPr>
            <a:picLocks noChangeAspect="1"/>
          </p:cNvPicPr>
          <p:nvPr/>
        </p:nvPicPr>
        <p:blipFill rotWithShape="1">
          <a:blip r:embed="rId3"/>
          <a:srcRect l="25130" r="62166" b="10012"/>
          <a:stretch/>
        </p:blipFill>
        <p:spPr>
          <a:xfrm>
            <a:off x="3048434" y="1337937"/>
            <a:ext cx="1523784" cy="5519092"/>
          </a:xfrm>
          <a:prstGeom prst="rect">
            <a:avLst/>
          </a:prstGeom>
        </p:spPr>
      </p:pic>
      <p:pic>
        <p:nvPicPr>
          <p:cNvPr id="10" name="Picture 9"/>
          <p:cNvPicPr>
            <a:picLocks noChangeAspect="1"/>
          </p:cNvPicPr>
          <p:nvPr/>
        </p:nvPicPr>
        <p:blipFill rotWithShape="1">
          <a:blip r:embed="rId3"/>
          <a:srcRect l="37416" r="49880" b="10012"/>
          <a:stretch/>
        </p:blipFill>
        <p:spPr>
          <a:xfrm>
            <a:off x="4572217" y="1337937"/>
            <a:ext cx="1523784" cy="5519092"/>
          </a:xfrm>
          <a:prstGeom prst="rect">
            <a:avLst/>
          </a:prstGeom>
        </p:spPr>
      </p:pic>
      <p:pic>
        <p:nvPicPr>
          <p:cNvPr id="11" name="Picture 10"/>
          <p:cNvPicPr>
            <a:picLocks noChangeAspect="1"/>
          </p:cNvPicPr>
          <p:nvPr/>
        </p:nvPicPr>
        <p:blipFill rotWithShape="1">
          <a:blip r:embed="rId3"/>
          <a:srcRect l="49795" r="37501" b="10012"/>
          <a:stretch/>
        </p:blipFill>
        <p:spPr>
          <a:xfrm>
            <a:off x="6096001" y="1337937"/>
            <a:ext cx="1523784" cy="5519092"/>
          </a:xfrm>
          <a:prstGeom prst="rect">
            <a:avLst/>
          </a:prstGeom>
        </p:spPr>
      </p:pic>
      <p:pic>
        <p:nvPicPr>
          <p:cNvPr id="12" name="Picture 11"/>
          <p:cNvPicPr>
            <a:picLocks noChangeAspect="1"/>
          </p:cNvPicPr>
          <p:nvPr/>
        </p:nvPicPr>
        <p:blipFill rotWithShape="1">
          <a:blip r:embed="rId3"/>
          <a:srcRect l="62267" r="25029" b="10012"/>
          <a:stretch/>
        </p:blipFill>
        <p:spPr>
          <a:xfrm>
            <a:off x="7619785" y="1337937"/>
            <a:ext cx="1523784" cy="5519092"/>
          </a:xfrm>
          <a:prstGeom prst="rect">
            <a:avLst/>
          </a:prstGeom>
        </p:spPr>
      </p:pic>
      <p:pic>
        <p:nvPicPr>
          <p:cNvPr id="13" name="Picture 12"/>
          <p:cNvPicPr>
            <a:picLocks noChangeAspect="1"/>
          </p:cNvPicPr>
          <p:nvPr/>
        </p:nvPicPr>
        <p:blipFill rotWithShape="1">
          <a:blip r:embed="rId3"/>
          <a:srcRect l="74739" r="12557" b="10012"/>
          <a:stretch/>
        </p:blipFill>
        <p:spPr>
          <a:xfrm>
            <a:off x="9143569" y="1337937"/>
            <a:ext cx="1523784" cy="5519092"/>
          </a:xfrm>
          <a:prstGeom prst="rect">
            <a:avLst/>
          </a:prstGeom>
        </p:spPr>
      </p:pic>
      <p:pic>
        <p:nvPicPr>
          <p:cNvPr id="14" name="Picture 13"/>
          <p:cNvPicPr>
            <a:picLocks noChangeAspect="1"/>
          </p:cNvPicPr>
          <p:nvPr/>
        </p:nvPicPr>
        <p:blipFill rotWithShape="1">
          <a:blip r:embed="rId3"/>
          <a:srcRect l="87025" r="271" b="10012"/>
          <a:stretch/>
        </p:blipFill>
        <p:spPr>
          <a:xfrm>
            <a:off x="10667353" y="1337937"/>
            <a:ext cx="1523784" cy="5519092"/>
          </a:xfrm>
          <a:prstGeom prst="rect">
            <a:avLst/>
          </a:prstGeom>
        </p:spPr>
      </p:pic>
    </p:spTree>
    <p:extLst>
      <p:ext uri="{BB962C8B-B14F-4D97-AF65-F5344CB8AC3E}">
        <p14:creationId xmlns:p14="http://schemas.microsoft.com/office/powerpoint/2010/main" val="75889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3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4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50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6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useBgFill="1">
        <p:nvSpPr>
          <p:cNvPr id="42" name="Rectangle 41"/>
          <p:cNvSpPr/>
          <p:nvPr/>
        </p:nvSpPr>
        <p:spPr bwMode="auto">
          <a:xfrm>
            <a:off x="7929334" y="4716663"/>
            <a:ext cx="79170" cy="1642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 name="Group 44"/>
          <p:cNvGrpSpPr/>
          <p:nvPr/>
        </p:nvGrpSpPr>
        <p:grpSpPr>
          <a:xfrm flipH="1" flipV="1">
            <a:off x="7456498" y="3553355"/>
            <a:ext cx="571498" cy="1343309"/>
            <a:chOff x="8517467" y="3460467"/>
            <a:chExt cx="571498" cy="1343309"/>
          </a:xfrm>
        </p:grpSpPr>
        <p:sp>
          <p:nvSpPr>
            <p:cNvPr id="46" name="Freeform: Shape 45"/>
            <p:cNvSpPr/>
            <p:nvPr/>
          </p:nvSpPr>
          <p:spPr bwMode="auto">
            <a:xfrm>
              <a:off x="8517467" y="3552826"/>
              <a:ext cx="571498" cy="1250950"/>
            </a:xfrm>
            <a:custGeom>
              <a:avLst/>
              <a:gdLst>
                <a:gd name="connsiteX0" fmla="*/ 0 w 571498"/>
                <a:gd name="connsiteY0" fmla="*/ 0 h 1250950"/>
                <a:gd name="connsiteX1" fmla="*/ 515928 w 571498"/>
                <a:gd name="connsiteY1" fmla="*/ 0 h 1250950"/>
                <a:gd name="connsiteX2" fmla="*/ 571498 w 571498"/>
                <a:gd name="connsiteY2" fmla="*/ 55570 h 1250950"/>
                <a:gd name="connsiteX3" fmla="*/ 571498 w 571498"/>
                <a:gd name="connsiteY3" fmla="*/ 1195380 h 1250950"/>
                <a:gd name="connsiteX4" fmla="*/ 515928 w 571498"/>
                <a:gd name="connsiteY4" fmla="*/ 1250950 h 1250950"/>
                <a:gd name="connsiteX5" fmla="*/ 0 w 571498"/>
                <a:gd name="connsiteY5" fmla="*/ 1250950 h 125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498" h="1250950">
                  <a:moveTo>
                    <a:pt x="0" y="0"/>
                  </a:moveTo>
                  <a:lnTo>
                    <a:pt x="515928" y="0"/>
                  </a:lnTo>
                  <a:cubicBezTo>
                    <a:pt x="546618" y="0"/>
                    <a:pt x="571498" y="24880"/>
                    <a:pt x="571498" y="55570"/>
                  </a:cubicBezTo>
                  <a:lnTo>
                    <a:pt x="571498" y="1195380"/>
                  </a:lnTo>
                  <a:cubicBezTo>
                    <a:pt x="571498" y="1226070"/>
                    <a:pt x="546618" y="1250950"/>
                    <a:pt x="515928" y="1250950"/>
                  </a:cubicBezTo>
                  <a:lnTo>
                    <a:pt x="0" y="1250950"/>
                  </a:lnTo>
                  <a:close/>
                </a:path>
              </a:pathLst>
            </a:custGeom>
            <a:noFill/>
            <a:ln w="38100">
              <a:solidFill>
                <a:srgbClr val="0F8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47" name="Rectangle 46"/>
            <p:cNvSpPr/>
            <p:nvPr/>
          </p:nvSpPr>
          <p:spPr bwMode="auto">
            <a:xfrm>
              <a:off x="8517467" y="3480357"/>
              <a:ext cx="102976" cy="1642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L-Shape 47"/>
            <p:cNvSpPr/>
            <p:nvPr/>
          </p:nvSpPr>
          <p:spPr bwMode="auto">
            <a:xfrm rot="2700000">
              <a:off x="8618450" y="3460467"/>
              <a:ext cx="182880" cy="182880"/>
            </a:xfrm>
            <a:prstGeom prst="corner">
              <a:avLst>
                <a:gd name="adj1" fmla="val 18072"/>
                <a:gd name="adj2" fmla="val 19155"/>
              </a:avLst>
            </a:prstGeom>
            <a:solidFill>
              <a:srgbClr val="0F8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 name="Group 43"/>
          <p:cNvGrpSpPr/>
          <p:nvPr/>
        </p:nvGrpSpPr>
        <p:grpSpPr>
          <a:xfrm>
            <a:off x="8027940" y="3454680"/>
            <a:ext cx="571498" cy="1343309"/>
            <a:chOff x="8517467" y="3460467"/>
            <a:chExt cx="571498" cy="1343309"/>
          </a:xfrm>
        </p:grpSpPr>
        <p:sp>
          <p:nvSpPr>
            <p:cNvPr id="43" name="Freeform: Shape 42"/>
            <p:cNvSpPr/>
            <p:nvPr/>
          </p:nvSpPr>
          <p:spPr bwMode="auto">
            <a:xfrm>
              <a:off x="8517467" y="3552826"/>
              <a:ext cx="571498" cy="1250950"/>
            </a:xfrm>
            <a:custGeom>
              <a:avLst/>
              <a:gdLst>
                <a:gd name="connsiteX0" fmla="*/ 0 w 571498"/>
                <a:gd name="connsiteY0" fmla="*/ 0 h 1250950"/>
                <a:gd name="connsiteX1" fmla="*/ 515928 w 571498"/>
                <a:gd name="connsiteY1" fmla="*/ 0 h 1250950"/>
                <a:gd name="connsiteX2" fmla="*/ 571498 w 571498"/>
                <a:gd name="connsiteY2" fmla="*/ 55570 h 1250950"/>
                <a:gd name="connsiteX3" fmla="*/ 571498 w 571498"/>
                <a:gd name="connsiteY3" fmla="*/ 1195380 h 1250950"/>
                <a:gd name="connsiteX4" fmla="*/ 515928 w 571498"/>
                <a:gd name="connsiteY4" fmla="*/ 1250950 h 1250950"/>
                <a:gd name="connsiteX5" fmla="*/ 0 w 571498"/>
                <a:gd name="connsiteY5" fmla="*/ 1250950 h 125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498" h="1250950">
                  <a:moveTo>
                    <a:pt x="0" y="0"/>
                  </a:moveTo>
                  <a:lnTo>
                    <a:pt x="515928" y="0"/>
                  </a:lnTo>
                  <a:cubicBezTo>
                    <a:pt x="546618" y="0"/>
                    <a:pt x="571498" y="24880"/>
                    <a:pt x="571498" y="55570"/>
                  </a:cubicBezTo>
                  <a:lnTo>
                    <a:pt x="571498" y="1195380"/>
                  </a:lnTo>
                  <a:cubicBezTo>
                    <a:pt x="571498" y="1226070"/>
                    <a:pt x="546618" y="1250950"/>
                    <a:pt x="515928" y="1250950"/>
                  </a:cubicBezTo>
                  <a:lnTo>
                    <a:pt x="0" y="1250950"/>
                  </a:lnTo>
                  <a:close/>
                </a:path>
              </a:pathLst>
            </a:custGeom>
            <a:noFill/>
            <a:ln w="38100">
              <a:solidFill>
                <a:srgbClr val="0F8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37" name="Rectangle 36"/>
            <p:cNvSpPr/>
            <p:nvPr/>
          </p:nvSpPr>
          <p:spPr bwMode="auto">
            <a:xfrm>
              <a:off x="8517467" y="3480357"/>
              <a:ext cx="102976" cy="1642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L-Shape 34"/>
            <p:cNvSpPr/>
            <p:nvPr/>
          </p:nvSpPr>
          <p:spPr bwMode="auto">
            <a:xfrm rot="2700000">
              <a:off x="8618450" y="3460467"/>
              <a:ext cx="182880" cy="182880"/>
            </a:xfrm>
            <a:prstGeom prst="corner">
              <a:avLst>
                <a:gd name="adj1" fmla="val 18072"/>
                <a:gd name="adj2" fmla="val 19155"/>
              </a:avLst>
            </a:prstGeom>
            <a:solidFill>
              <a:srgbClr val="0F8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extBox 11"/>
          <p:cNvSpPr txBox="1"/>
          <p:nvPr/>
        </p:nvSpPr>
        <p:spPr>
          <a:xfrm>
            <a:off x="4635419" y="1924693"/>
            <a:ext cx="1853392" cy="369332"/>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Get notifications</a:t>
            </a:r>
          </a:p>
        </p:txBody>
      </p:sp>
      <p:sp>
        <p:nvSpPr>
          <p:cNvPr id="13" name="TextBox 12"/>
          <p:cNvSpPr txBox="1"/>
          <p:nvPr/>
        </p:nvSpPr>
        <p:spPr>
          <a:xfrm>
            <a:off x="9112883" y="3832276"/>
            <a:ext cx="1869101" cy="369332"/>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Synchronize </a:t>
            </a:r>
            <a:br>
              <a:rPr kumimoji="0" lang="en-US" sz="18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files</a:t>
            </a:r>
          </a:p>
        </p:txBody>
      </p:sp>
      <p:sp>
        <p:nvSpPr>
          <p:cNvPr id="14" name="TextBox 13"/>
          <p:cNvSpPr txBox="1"/>
          <p:nvPr/>
        </p:nvSpPr>
        <p:spPr>
          <a:xfrm>
            <a:off x="3556462" y="6067096"/>
            <a:ext cx="1391728" cy="369332"/>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Collect data</a:t>
            </a:r>
          </a:p>
        </p:txBody>
      </p:sp>
      <p:sp>
        <p:nvSpPr>
          <p:cNvPr id="15" name="TextBox 14"/>
          <p:cNvSpPr txBox="1"/>
          <p:nvPr/>
        </p:nvSpPr>
        <p:spPr>
          <a:xfrm>
            <a:off x="5505082" y="6067096"/>
            <a:ext cx="2228944" cy="369332"/>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Automate approvals</a:t>
            </a:r>
          </a:p>
        </p:txBody>
      </p:sp>
      <p:sp>
        <p:nvSpPr>
          <p:cNvPr id="19" name="Title 18"/>
          <p:cNvSpPr>
            <a:spLocks noGrp="1"/>
          </p:cNvSpPr>
          <p:nvPr>
            <p:ph type="title"/>
          </p:nvPr>
        </p:nvSpPr>
        <p:spPr/>
        <p:txBody>
          <a:bodyPr/>
          <a:lstStyle/>
          <a:p>
            <a:r>
              <a:rPr lang="en-US" sz="4800"/>
              <a:t>Automate advanced scenarios with multiple steps, branching conditions, and more</a:t>
            </a:r>
          </a:p>
        </p:txBody>
      </p:sp>
      <p:sp>
        <p:nvSpPr>
          <p:cNvPr id="23" name="Rectangle: Rounded Corners 22"/>
          <p:cNvSpPr/>
          <p:nvPr/>
        </p:nvSpPr>
        <p:spPr bwMode="auto">
          <a:xfrm>
            <a:off x="2744740" y="2887134"/>
            <a:ext cx="5283200" cy="2582334"/>
          </a:xfrm>
          <a:prstGeom prst="roundRect">
            <a:avLst>
              <a:gd name="adj" fmla="val 9156"/>
            </a:avLst>
          </a:prstGeom>
          <a:noFill/>
          <a:ln w="38100">
            <a:solidFill>
              <a:srgbClr val="0F8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2036926" y="3611562"/>
            <a:ext cx="1181948" cy="998835"/>
            <a:chOff x="2526453" y="3611562"/>
            <a:chExt cx="1181948" cy="998835"/>
          </a:xfrm>
        </p:grpSpPr>
        <p:sp useBgFill="1">
          <p:nvSpPr>
            <p:cNvPr id="29" name="Parallelogram 28"/>
            <p:cNvSpPr/>
            <p:nvPr/>
          </p:nvSpPr>
          <p:spPr bwMode="auto">
            <a:xfrm rot="5400000" flipH="1">
              <a:off x="2747433" y="4034366"/>
              <a:ext cx="971550" cy="125942"/>
            </a:xfrm>
            <a:prstGeom prst="parallelogram">
              <a:avLst>
                <a:gd name="adj" fmla="val 47689"/>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453" y="3644605"/>
              <a:ext cx="1181948" cy="965792"/>
            </a:xfrm>
            <a:prstGeom prst="rect">
              <a:avLst/>
            </a:prstGeom>
          </p:spPr>
        </p:pic>
      </p:grpSp>
      <p:sp useBgFill="1">
        <p:nvSpPr>
          <p:cNvPr id="30" name="Rectangle 29"/>
          <p:cNvSpPr/>
          <p:nvPr/>
        </p:nvSpPr>
        <p:spPr bwMode="auto">
          <a:xfrm>
            <a:off x="3876098" y="5392026"/>
            <a:ext cx="869950" cy="16676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3402" y="4866843"/>
            <a:ext cx="805893" cy="1019887"/>
          </a:xfrm>
          <a:prstGeom prst="rect">
            <a:avLst/>
          </a:prstGeom>
        </p:spPr>
      </p:pic>
      <p:sp useBgFill="1">
        <p:nvSpPr>
          <p:cNvPr id="31" name="Rectangle 30"/>
          <p:cNvSpPr/>
          <p:nvPr/>
        </p:nvSpPr>
        <p:spPr bwMode="auto">
          <a:xfrm>
            <a:off x="3831050" y="2802892"/>
            <a:ext cx="1117140" cy="16676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32" name="Rectangle 31"/>
          <p:cNvSpPr/>
          <p:nvPr/>
        </p:nvSpPr>
        <p:spPr bwMode="auto">
          <a:xfrm>
            <a:off x="5971906" y="2802892"/>
            <a:ext cx="1097280" cy="16676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5571" y="2560380"/>
            <a:ext cx="1167966" cy="797183"/>
          </a:xfrm>
          <a:prstGeom prst="rect">
            <a:avLst/>
          </a:prstGeom>
        </p:spPr>
      </p:pic>
      <p:sp useBgFill="1">
        <p:nvSpPr>
          <p:cNvPr id="33" name="Rectangle 32"/>
          <p:cNvSpPr/>
          <p:nvPr/>
        </p:nvSpPr>
        <p:spPr bwMode="auto">
          <a:xfrm>
            <a:off x="5971906" y="5392026"/>
            <a:ext cx="1097280" cy="16676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0475" y="5093091"/>
            <a:ext cx="1158159" cy="793639"/>
          </a:xfrm>
          <a:prstGeom prst="rect">
            <a:avLst/>
          </a:prstGeom>
        </p:spPr>
      </p:pic>
      <p:sp useBgFill="1">
        <p:nvSpPr>
          <p:cNvPr id="39" name="Rectangle 38"/>
          <p:cNvSpPr/>
          <p:nvPr/>
        </p:nvSpPr>
        <p:spPr bwMode="auto">
          <a:xfrm>
            <a:off x="6876859" y="3480357"/>
            <a:ext cx="166181" cy="138648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49" name="Rectangle 48"/>
          <p:cNvSpPr/>
          <p:nvPr/>
        </p:nvSpPr>
        <p:spPr bwMode="auto">
          <a:xfrm>
            <a:off x="7966356" y="3571875"/>
            <a:ext cx="116607" cy="121126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Picture 39"/>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140722" y="3713798"/>
            <a:ext cx="914402" cy="914400"/>
          </a:xfrm>
          <a:prstGeom prst="ellipse">
            <a:avLst/>
          </a:prstGeom>
        </p:spPr>
      </p:pic>
      <p:pic>
        <p:nvPicPr>
          <p:cNvPr id="41" name="Picture 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999297" y="3713798"/>
            <a:ext cx="914402" cy="914400"/>
          </a:xfrm>
          <a:prstGeom prst="ellipse">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30994" y="2218878"/>
            <a:ext cx="1086448" cy="1035808"/>
          </a:xfrm>
          <a:prstGeom prst="rect">
            <a:avLst/>
          </a:prstGeom>
        </p:spPr>
      </p:pic>
    </p:spTree>
    <p:extLst>
      <p:ext uri="{BB962C8B-B14F-4D97-AF65-F5344CB8AC3E}">
        <p14:creationId xmlns:p14="http://schemas.microsoft.com/office/powerpoint/2010/main" val="9604973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2000"/>
                                        <p:tgtEl>
                                          <p:spTgt spid="23"/>
                                        </p:tgtEl>
                                      </p:cBhvr>
                                    </p:animEffect>
                                  </p:childTnLst>
                                </p:cTn>
                              </p:par>
                              <p:par>
                                <p:cTn id="8" presetID="1" presetClass="entr" presetSubtype="0"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par>
                                <p:cTn id="10" presetID="6" presetClass="emph" presetSubtype="0" accel="100000" autoRev="1" fill="hold" nodeType="withEffect">
                                  <p:stCondLst>
                                    <p:cond delay="0"/>
                                  </p:stCondLst>
                                  <p:childTnLst>
                                    <p:animScale>
                                      <p:cBhvr>
                                        <p:cTn id="11" dur="500" fill="hold"/>
                                        <p:tgtEl>
                                          <p:spTgt spid="7"/>
                                        </p:tgtEl>
                                      </p:cBhvr>
                                      <p:by x="0" y="0"/>
                                    </p:animScale>
                                  </p:childTnLst>
                                </p:cTn>
                              </p:par>
                              <p:par>
                                <p:cTn id="12" presetID="32" presetClass="emph" presetSubtype="0" fill="hold" nodeType="withEffect">
                                  <p:stCondLst>
                                    <p:cond delay="0"/>
                                  </p:stCondLst>
                                  <p:childTnLst>
                                    <p:animRot by="120000">
                                      <p:cBhvr>
                                        <p:cTn id="13" dur="100" fill="hold">
                                          <p:stCondLst>
                                            <p:cond delay="0"/>
                                          </p:stCondLst>
                                        </p:cTn>
                                        <p:tgtEl>
                                          <p:spTgt spid="7"/>
                                        </p:tgtEl>
                                        <p:attrNameLst>
                                          <p:attrName>r</p:attrName>
                                        </p:attrNameLst>
                                      </p:cBhvr>
                                    </p:animRot>
                                    <p:animRot by="-240000">
                                      <p:cBhvr>
                                        <p:cTn id="14" dur="200" fill="hold">
                                          <p:stCondLst>
                                            <p:cond delay="200"/>
                                          </p:stCondLst>
                                        </p:cTn>
                                        <p:tgtEl>
                                          <p:spTgt spid="7"/>
                                        </p:tgtEl>
                                        <p:attrNameLst>
                                          <p:attrName>r</p:attrName>
                                        </p:attrNameLst>
                                      </p:cBhvr>
                                    </p:animRot>
                                    <p:animRot by="240000">
                                      <p:cBhvr>
                                        <p:cTn id="15" dur="200" fill="hold">
                                          <p:stCondLst>
                                            <p:cond delay="400"/>
                                          </p:stCondLst>
                                        </p:cTn>
                                        <p:tgtEl>
                                          <p:spTgt spid="7"/>
                                        </p:tgtEl>
                                        <p:attrNameLst>
                                          <p:attrName>r</p:attrName>
                                        </p:attrNameLst>
                                      </p:cBhvr>
                                    </p:animRot>
                                    <p:animRot by="-240000">
                                      <p:cBhvr>
                                        <p:cTn id="16" dur="200" fill="hold">
                                          <p:stCondLst>
                                            <p:cond delay="600"/>
                                          </p:stCondLst>
                                        </p:cTn>
                                        <p:tgtEl>
                                          <p:spTgt spid="7"/>
                                        </p:tgtEl>
                                        <p:attrNameLst>
                                          <p:attrName>r</p:attrName>
                                        </p:attrNameLst>
                                      </p:cBhvr>
                                    </p:animRot>
                                    <p:animRot by="120000">
                                      <p:cBhvr>
                                        <p:cTn id="17" dur="200" fill="hold">
                                          <p:stCondLst>
                                            <p:cond delay="800"/>
                                          </p:stCondLst>
                                        </p:cTn>
                                        <p:tgtEl>
                                          <p:spTgt spid="7"/>
                                        </p:tgtEl>
                                        <p:attrNameLst>
                                          <p:attrName>r</p:attrName>
                                        </p:attrNameLst>
                                      </p:cBhvr>
                                    </p:animRot>
                                  </p:childTnLst>
                                </p:cTn>
                              </p:par>
                              <p:par>
                                <p:cTn id="18" presetID="1" presetClass="entr" presetSubtype="0" fill="hold" nodeType="withEffect">
                                  <p:stCondLst>
                                    <p:cond delay="750"/>
                                  </p:stCondLst>
                                  <p:childTnLst>
                                    <p:set>
                                      <p:cBhvr>
                                        <p:cTn id="19" dur="1" fill="hold">
                                          <p:stCondLst>
                                            <p:cond delay="0"/>
                                          </p:stCondLst>
                                        </p:cTn>
                                        <p:tgtEl>
                                          <p:spTgt spid="25"/>
                                        </p:tgtEl>
                                        <p:attrNameLst>
                                          <p:attrName>style.visibility</p:attrName>
                                        </p:attrNameLst>
                                      </p:cBhvr>
                                      <p:to>
                                        <p:strVal val="visible"/>
                                      </p:to>
                                    </p:set>
                                  </p:childTnLst>
                                </p:cTn>
                              </p:par>
                              <p:par>
                                <p:cTn id="20" presetID="1" presetClass="entr" presetSubtype="0" fill="hold" nodeType="withEffect">
                                  <p:stCondLst>
                                    <p:cond delay="750"/>
                                  </p:stCondLst>
                                  <p:childTnLst>
                                    <p:set>
                                      <p:cBhvr>
                                        <p:cTn id="21" dur="1" fill="hold">
                                          <p:stCondLst>
                                            <p:cond delay="0"/>
                                          </p:stCondLst>
                                        </p:cTn>
                                        <p:tgtEl>
                                          <p:spTgt spid="27"/>
                                        </p:tgtEl>
                                        <p:attrNameLst>
                                          <p:attrName>style.visibility</p:attrName>
                                        </p:attrNameLst>
                                      </p:cBhvr>
                                      <p:to>
                                        <p:strVal val="visible"/>
                                      </p:to>
                                    </p:set>
                                  </p:childTnLst>
                                </p:cTn>
                              </p:par>
                              <p:par>
                                <p:cTn id="22" presetID="6" presetClass="emph" presetSubtype="0" accel="100000" autoRev="1" fill="hold" nodeType="withEffect">
                                  <p:stCondLst>
                                    <p:cond delay="250"/>
                                  </p:stCondLst>
                                  <p:childTnLst>
                                    <p:animScale>
                                      <p:cBhvr>
                                        <p:cTn id="23" dur="500" fill="hold"/>
                                        <p:tgtEl>
                                          <p:spTgt spid="25"/>
                                        </p:tgtEl>
                                      </p:cBhvr>
                                      <p:by x="0" y="0"/>
                                    </p:animScale>
                                  </p:childTnLst>
                                </p:cTn>
                              </p:par>
                              <p:par>
                                <p:cTn id="24" presetID="6" presetClass="emph" presetSubtype="0" accel="100000" autoRev="1" fill="hold" nodeType="withEffect">
                                  <p:stCondLst>
                                    <p:cond delay="250"/>
                                  </p:stCondLst>
                                  <p:childTnLst>
                                    <p:animScale>
                                      <p:cBhvr>
                                        <p:cTn id="25" dur="500" fill="hold"/>
                                        <p:tgtEl>
                                          <p:spTgt spid="27"/>
                                        </p:tgtEl>
                                      </p:cBhvr>
                                      <p:by x="0" y="0"/>
                                    </p:animScale>
                                  </p:childTnLst>
                                </p:cTn>
                              </p:par>
                              <p:par>
                                <p:cTn id="26" presetID="1" presetClass="entr" presetSubtype="0" fill="hold" nodeType="withEffect">
                                  <p:stCondLst>
                                    <p:cond delay="1000"/>
                                  </p:stCondLst>
                                  <p:childTnLst>
                                    <p:set>
                                      <p:cBhvr>
                                        <p:cTn id="27" dur="1" fill="hold">
                                          <p:stCondLst>
                                            <p:cond delay="0"/>
                                          </p:stCondLst>
                                        </p:cTn>
                                        <p:tgtEl>
                                          <p:spTgt spid="26"/>
                                        </p:tgtEl>
                                        <p:attrNameLst>
                                          <p:attrName>style.visibility</p:attrName>
                                        </p:attrNameLst>
                                      </p:cBhvr>
                                      <p:to>
                                        <p:strVal val="visible"/>
                                      </p:to>
                                    </p:set>
                                  </p:childTnLst>
                                </p:cTn>
                              </p:par>
                              <p:par>
                                <p:cTn id="28" presetID="6" presetClass="emph" presetSubtype="0" accel="100000" autoRev="1" fill="hold" nodeType="withEffect">
                                  <p:stCondLst>
                                    <p:cond delay="500"/>
                                  </p:stCondLst>
                                  <p:childTnLst>
                                    <p:animScale>
                                      <p:cBhvr>
                                        <p:cTn id="29" dur="500" fill="hold"/>
                                        <p:tgtEl>
                                          <p:spTgt spid="26"/>
                                        </p:tgtEl>
                                      </p:cBhvr>
                                      <p:by x="0" y="0"/>
                                    </p:animScale>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800"/>
                                        <p:tgtEl>
                                          <p:spTgt spid="14"/>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800"/>
                                        <p:tgtEl>
                                          <p:spTgt spid="12"/>
                                        </p:tgtEl>
                                      </p:cBhvr>
                                    </p:animEffect>
                                  </p:childTnLst>
                                </p:cTn>
                              </p:par>
                              <p:par>
                                <p:cTn id="36" presetID="35" presetClass="path" presetSubtype="0" decel="100000" fill="hold" grpId="1" nodeType="withEffect">
                                  <p:stCondLst>
                                    <p:cond delay="400"/>
                                  </p:stCondLst>
                                  <p:childTnLst>
                                    <p:animMotion origin="layout" path="M -0.05547 0.00024 L 2.08333E-6 0.00024 " pathEditMode="relative" rAng="0" ptsTypes="AA">
                                      <p:cBhvr>
                                        <p:cTn id="37" dur="900" fill="hold"/>
                                        <p:tgtEl>
                                          <p:spTgt spid="14"/>
                                        </p:tgtEl>
                                        <p:attrNameLst>
                                          <p:attrName>ppt_x</p:attrName>
                                          <p:attrName>ppt_y</p:attrName>
                                        </p:attrNameLst>
                                      </p:cBhvr>
                                      <p:rCtr x="2773" y="0"/>
                                    </p:animMotion>
                                  </p:childTnLst>
                                </p:cTn>
                              </p:par>
                              <p:par>
                                <p:cTn id="38" presetID="35" presetClass="path" presetSubtype="0" decel="100000" fill="hold" grpId="1" nodeType="withEffect">
                                  <p:stCondLst>
                                    <p:cond delay="400"/>
                                  </p:stCondLst>
                                  <p:childTnLst>
                                    <p:animMotion origin="layout" path="M -0.05547 0.00023 L 2.08333E-7 0.00023 " pathEditMode="relative" rAng="0" ptsTypes="AA">
                                      <p:cBhvr>
                                        <p:cTn id="39" dur="900" fill="hold"/>
                                        <p:tgtEl>
                                          <p:spTgt spid="12"/>
                                        </p:tgtEl>
                                        <p:attrNameLst>
                                          <p:attrName>ppt_x</p:attrName>
                                          <p:attrName>ppt_y</p:attrName>
                                        </p:attrNameLst>
                                      </p:cBhvr>
                                      <p:rCtr x="2773" y="0"/>
                                    </p:animMotion>
                                  </p:childTnLst>
                                </p:cTn>
                              </p:par>
                              <p:par>
                                <p:cTn id="40" presetID="1" presetClass="entr" presetSubtype="0" fill="hold" nodeType="withEffect">
                                  <p:stCondLst>
                                    <p:cond delay="1000"/>
                                  </p:stCondLst>
                                  <p:childTnLst>
                                    <p:set>
                                      <p:cBhvr>
                                        <p:cTn id="41" dur="1" fill="hold">
                                          <p:stCondLst>
                                            <p:cond delay="0"/>
                                          </p:stCondLst>
                                        </p:cTn>
                                        <p:tgtEl>
                                          <p:spTgt spid="28"/>
                                        </p:tgtEl>
                                        <p:attrNameLst>
                                          <p:attrName>style.visibility</p:attrName>
                                        </p:attrNameLst>
                                      </p:cBhvr>
                                      <p:to>
                                        <p:strVal val="visible"/>
                                      </p:to>
                                    </p:set>
                                  </p:childTnLst>
                                </p:cTn>
                              </p:par>
                              <p:par>
                                <p:cTn id="42" presetID="6" presetClass="emph" presetSubtype="0" accel="100000" autoRev="1" fill="hold" nodeType="withEffect">
                                  <p:stCondLst>
                                    <p:cond delay="500"/>
                                  </p:stCondLst>
                                  <p:childTnLst>
                                    <p:animScale>
                                      <p:cBhvr>
                                        <p:cTn id="43" dur="500" fill="hold"/>
                                        <p:tgtEl>
                                          <p:spTgt spid="28"/>
                                        </p:tgtEl>
                                      </p:cBhvr>
                                      <p:by x="0" y="0"/>
                                    </p:animScale>
                                  </p:childTnLst>
                                </p:cTn>
                              </p:par>
                              <p:par>
                                <p:cTn id="44" presetID="10" presetClass="entr" presetSubtype="0" fill="hold" grpId="0" nodeType="withEffect">
                                  <p:stCondLst>
                                    <p:cond delay="50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800"/>
                                        <p:tgtEl>
                                          <p:spTgt spid="15"/>
                                        </p:tgtEl>
                                      </p:cBhvr>
                                    </p:animEffect>
                                  </p:childTnLst>
                                </p:cTn>
                              </p:par>
                              <p:par>
                                <p:cTn id="47" presetID="35" presetClass="path" presetSubtype="0" decel="100000" fill="hold" grpId="1" nodeType="withEffect">
                                  <p:stCondLst>
                                    <p:cond delay="400"/>
                                  </p:stCondLst>
                                  <p:childTnLst>
                                    <p:animMotion origin="layout" path="M -0.05547 0.00024 L 1.25E-6 0.00024 " pathEditMode="relative" rAng="0" ptsTypes="AA">
                                      <p:cBhvr>
                                        <p:cTn id="48" dur="900" fill="hold"/>
                                        <p:tgtEl>
                                          <p:spTgt spid="15"/>
                                        </p:tgtEl>
                                        <p:attrNameLst>
                                          <p:attrName>ppt_x</p:attrName>
                                          <p:attrName>ppt_y</p:attrName>
                                        </p:attrNameLst>
                                      </p:cBhvr>
                                      <p:rCtr x="2773" y="0"/>
                                    </p:animMotion>
                                  </p:childTnLst>
                                </p:cTn>
                              </p:par>
                            </p:childTnLst>
                          </p:cTn>
                        </p:par>
                        <p:par>
                          <p:cTn id="49" fill="hold">
                            <p:stCondLst>
                              <p:cond delay="2000"/>
                            </p:stCondLst>
                            <p:childTnLst>
                              <p:par>
                                <p:cTn id="50" presetID="4" presetClass="entr" presetSubtype="16" fill="hold"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box(in)">
                                      <p:cBhvr>
                                        <p:cTn id="52" dur="2000"/>
                                        <p:tgtEl>
                                          <p:spTgt spid="45"/>
                                        </p:tgtEl>
                                      </p:cBhvr>
                                    </p:animEffect>
                                  </p:childTnLst>
                                </p:cTn>
                              </p:par>
                              <p:par>
                                <p:cTn id="53" presetID="4" presetClass="entr" presetSubtype="16"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box(in)">
                                      <p:cBhvr>
                                        <p:cTn id="55" dur="2000"/>
                                        <p:tgtEl>
                                          <p:spTgt spid="44"/>
                                        </p:tgtEl>
                                      </p:cBhvr>
                                    </p:animEffect>
                                  </p:childTnLst>
                                </p:cTn>
                              </p:par>
                              <p:par>
                                <p:cTn id="56" presetID="1" presetClass="entr" presetSubtype="0" fill="hold" nodeType="withEffect">
                                  <p:stCondLst>
                                    <p:cond delay="1000"/>
                                  </p:stCondLst>
                                  <p:childTnLst>
                                    <p:set>
                                      <p:cBhvr>
                                        <p:cTn id="57" dur="1" fill="hold">
                                          <p:stCondLst>
                                            <p:cond delay="0"/>
                                          </p:stCondLst>
                                        </p:cTn>
                                        <p:tgtEl>
                                          <p:spTgt spid="41"/>
                                        </p:tgtEl>
                                        <p:attrNameLst>
                                          <p:attrName>style.visibility</p:attrName>
                                        </p:attrNameLst>
                                      </p:cBhvr>
                                      <p:to>
                                        <p:strVal val="visible"/>
                                      </p:to>
                                    </p:set>
                                  </p:childTnLst>
                                </p:cTn>
                              </p:par>
                              <p:par>
                                <p:cTn id="58" presetID="1" presetClass="entr" presetSubtype="0" fill="hold" nodeType="withEffect">
                                  <p:stCondLst>
                                    <p:cond delay="1000"/>
                                  </p:stCondLst>
                                  <p:childTnLst>
                                    <p:set>
                                      <p:cBhvr>
                                        <p:cTn id="59" dur="1" fill="hold">
                                          <p:stCondLst>
                                            <p:cond delay="0"/>
                                          </p:stCondLst>
                                        </p:cTn>
                                        <p:tgtEl>
                                          <p:spTgt spid="40"/>
                                        </p:tgtEl>
                                        <p:attrNameLst>
                                          <p:attrName>style.visibility</p:attrName>
                                        </p:attrNameLst>
                                      </p:cBhvr>
                                      <p:to>
                                        <p:strVal val="visible"/>
                                      </p:to>
                                    </p:set>
                                  </p:childTnLst>
                                </p:cTn>
                              </p:par>
                              <p:par>
                                <p:cTn id="60" presetID="6" presetClass="emph" presetSubtype="0" accel="100000" autoRev="1" fill="hold" nodeType="withEffect">
                                  <p:stCondLst>
                                    <p:cond delay="500"/>
                                  </p:stCondLst>
                                  <p:childTnLst>
                                    <p:animScale>
                                      <p:cBhvr>
                                        <p:cTn id="61" dur="500" fill="hold"/>
                                        <p:tgtEl>
                                          <p:spTgt spid="41"/>
                                        </p:tgtEl>
                                      </p:cBhvr>
                                      <p:by x="0" y="0"/>
                                    </p:animScale>
                                  </p:childTnLst>
                                </p:cTn>
                              </p:par>
                              <p:par>
                                <p:cTn id="62" presetID="32" presetClass="emph" presetSubtype="0" fill="hold" nodeType="withEffect">
                                  <p:stCondLst>
                                    <p:cond delay="500"/>
                                  </p:stCondLst>
                                  <p:childTnLst>
                                    <p:animRot by="120000">
                                      <p:cBhvr>
                                        <p:cTn id="63" dur="100" fill="hold">
                                          <p:stCondLst>
                                            <p:cond delay="0"/>
                                          </p:stCondLst>
                                        </p:cTn>
                                        <p:tgtEl>
                                          <p:spTgt spid="41"/>
                                        </p:tgtEl>
                                        <p:attrNameLst>
                                          <p:attrName>r</p:attrName>
                                        </p:attrNameLst>
                                      </p:cBhvr>
                                    </p:animRot>
                                    <p:animRot by="-240000">
                                      <p:cBhvr>
                                        <p:cTn id="64" dur="200" fill="hold">
                                          <p:stCondLst>
                                            <p:cond delay="200"/>
                                          </p:stCondLst>
                                        </p:cTn>
                                        <p:tgtEl>
                                          <p:spTgt spid="41"/>
                                        </p:tgtEl>
                                        <p:attrNameLst>
                                          <p:attrName>r</p:attrName>
                                        </p:attrNameLst>
                                      </p:cBhvr>
                                    </p:animRot>
                                    <p:animRot by="240000">
                                      <p:cBhvr>
                                        <p:cTn id="65" dur="200" fill="hold">
                                          <p:stCondLst>
                                            <p:cond delay="400"/>
                                          </p:stCondLst>
                                        </p:cTn>
                                        <p:tgtEl>
                                          <p:spTgt spid="41"/>
                                        </p:tgtEl>
                                        <p:attrNameLst>
                                          <p:attrName>r</p:attrName>
                                        </p:attrNameLst>
                                      </p:cBhvr>
                                    </p:animRot>
                                    <p:animRot by="-240000">
                                      <p:cBhvr>
                                        <p:cTn id="66" dur="200" fill="hold">
                                          <p:stCondLst>
                                            <p:cond delay="600"/>
                                          </p:stCondLst>
                                        </p:cTn>
                                        <p:tgtEl>
                                          <p:spTgt spid="41"/>
                                        </p:tgtEl>
                                        <p:attrNameLst>
                                          <p:attrName>r</p:attrName>
                                        </p:attrNameLst>
                                      </p:cBhvr>
                                    </p:animRot>
                                    <p:animRot by="120000">
                                      <p:cBhvr>
                                        <p:cTn id="67" dur="200" fill="hold">
                                          <p:stCondLst>
                                            <p:cond delay="800"/>
                                          </p:stCondLst>
                                        </p:cTn>
                                        <p:tgtEl>
                                          <p:spTgt spid="41"/>
                                        </p:tgtEl>
                                        <p:attrNameLst>
                                          <p:attrName>r</p:attrName>
                                        </p:attrNameLst>
                                      </p:cBhvr>
                                    </p:animRot>
                                  </p:childTnLst>
                                </p:cTn>
                              </p:par>
                              <p:par>
                                <p:cTn id="68" presetID="6" presetClass="emph" presetSubtype="0" accel="100000" autoRev="1" fill="hold" nodeType="withEffect">
                                  <p:stCondLst>
                                    <p:cond delay="500"/>
                                  </p:stCondLst>
                                  <p:childTnLst>
                                    <p:animScale>
                                      <p:cBhvr>
                                        <p:cTn id="69" dur="500" fill="hold"/>
                                        <p:tgtEl>
                                          <p:spTgt spid="40"/>
                                        </p:tgtEl>
                                      </p:cBhvr>
                                      <p:by x="0" y="0"/>
                                    </p:animScale>
                                  </p:childTnLst>
                                </p:cTn>
                              </p:par>
                              <p:par>
                                <p:cTn id="70" presetID="32" presetClass="emph" presetSubtype="0" fill="hold" nodeType="withEffect">
                                  <p:stCondLst>
                                    <p:cond delay="500"/>
                                  </p:stCondLst>
                                  <p:childTnLst>
                                    <p:animRot by="120000">
                                      <p:cBhvr>
                                        <p:cTn id="71" dur="100" fill="hold">
                                          <p:stCondLst>
                                            <p:cond delay="0"/>
                                          </p:stCondLst>
                                        </p:cTn>
                                        <p:tgtEl>
                                          <p:spTgt spid="40"/>
                                        </p:tgtEl>
                                        <p:attrNameLst>
                                          <p:attrName>r</p:attrName>
                                        </p:attrNameLst>
                                      </p:cBhvr>
                                    </p:animRot>
                                    <p:animRot by="-240000">
                                      <p:cBhvr>
                                        <p:cTn id="72" dur="200" fill="hold">
                                          <p:stCondLst>
                                            <p:cond delay="200"/>
                                          </p:stCondLst>
                                        </p:cTn>
                                        <p:tgtEl>
                                          <p:spTgt spid="40"/>
                                        </p:tgtEl>
                                        <p:attrNameLst>
                                          <p:attrName>r</p:attrName>
                                        </p:attrNameLst>
                                      </p:cBhvr>
                                    </p:animRot>
                                    <p:animRot by="240000">
                                      <p:cBhvr>
                                        <p:cTn id="73" dur="200" fill="hold">
                                          <p:stCondLst>
                                            <p:cond delay="400"/>
                                          </p:stCondLst>
                                        </p:cTn>
                                        <p:tgtEl>
                                          <p:spTgt spid="40"/>
                                        </p:tgtEl>
                                        <p:attrNameLst>
                                          <p:attrName>r</p:attrName>
                                        </p:attrNameLst>
                                      </p:cBhvr>
                                    </p:animRot>
                                    <p:animRot by="-240000">
                                      <p:cBhvr>
                                        <p:cTn id="74" dur="200" fill="hold">
                                          <p:stCondLst>
                                            <p:cond delay="600"/>
                                          </p:stCondLst>
                                        </p:cTn>
                                        <p:tgtEl>
                                          <p:spTgt spid="40"/>
                                        </p:tgtEl>
                                        <p:attrNameLst>
                                          <p:attrName>r</p:attrName>
                                        </p:attrNameLst>
                                      </p:cBhvr>
                                    </p:animRot>
                                    <p:animRot by="120000">
                                      <p:cBhvr>
                                        <p:cTn id="75" dur="200" fill="hold">
                                          <p:stCondLst>
                                            <p:cond delay="800"/>
                                          </p:stCondLst>
                                        </p:cTn>
                                        <p:tgtEl>
                                          <p:spTgt spid="40"/>
                                        </p:tgtEl>
                                        <p:attrNameLst>
                                          <p:attrName>r</p:attrName>
                                        </p:attrNameLst>
                                      </p:cBhvr>
                                    </p:animRot>
                                  </p:childTnLst>
                                </p:cTn>
                              </p:par>
                              <p:par>
                                <p:cTn id="76" presetID="10" presetClass="entr" presetSubtype="0" fill="hold" grpId="0" nodeType="withEffect">
                                  <p:stCondLst>
                                    <p:cond delay="150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800"/>
                                        <p:tgtEl>
                                          <p:spTgt spid="13"/>
                                        </p:tgtEl>
                                      </p:cBhvr>
                                    </p:animEffect>
                                  </p:childTnLst>
                                </p:cTn>
                              </p:par>
                              <p:par>
                                <p:cTn id="79" presetID="35" presetClass="path" presetSubtype="0" decel="100000" fill="hold" grpId="1" nodeType="withEffect">
                                  <p:stCondLst>
                                    <p:cond delay="1400"/>
                                  </p:stCondLst>
                                  <p:childTnLst>
                                    <p:animMotion origin="layout" path="M -0.05547 0.00023 L 1.45833E-6 0.00023 " pathEditMode="relative" rAng="0" ptsTypes="AA">
                                      <p:cBhvr>
                                        <p:cTn id="80" dur="900" fill="hold"/>
                                        <p:tgtEl>
                                          <p:spTgt spid="13"/>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4" grpId="1"/>
      <p:bldP spid="15" grpId="0"/>
      <p:bldP spid="15" grpId="1"/>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7" y="290403"/>
            <a:ext cx="11654187" cy="899409"/>
          </a:xfrm>
        </p:spPr>
        <p:txBody>
          <a:bodyPr/>
          <a:lstStyle/>
          <a:p>
            <a:pPr algn="ctr"/>
            <a:r>
              <a:rPr lang="en-US"/>
              <a:t>Flow Designer</a:t>
            </a:r>
          </a:p>
        </p:txBody>
      </p:sp>
      <p:pic>
        <p:nvPicPr>
          <p:cNvPr id="7" name="Picture 6">
            <a:extLst>
              <a:ext uri="{FF2B5EF4-FFF2-40B4-BE49-F238E27FC236}">
                <a16:creationId xmlns:a16="http://schemas.microsoft.com/office/drawing/2014/main" id="{A33423D4-3F08-4114-859D-C5557FF1D616}"/>
              </a:ext>
            </a:extLst>
          </p:cNvPr>
          <p:cNvPicPr>
            <a:picLocks noChangeAspect="1"/>
          </p:cNvPicPr>
          <p:nvPr/>
        </p:nvPicPr>
        <p:blipFill>
          <a:blip r:embed="rId3"/>
          <a:stretch>
            <a:fillRect/>
          </a:stretch>
        </p:blipFill>
        <p:spPr>
          <a:xfrm>
            <a:off x="1424645" y="1617785"/>
            <a:ext cx="9986160" cy="4824131"/>
          </a:xfrm>
          <a:prstGeom prst="rect">
            <a:avLst/>
          </a:prstGeom>
        </p:spPr>
      </p:pic>
      <p:sp>
        <p:nvSpPr>
          <p:cNvPr id="9" name="Speech Bubble: Rectangle 8">
            <a:extLst>
              <a:ext uri="{FF2B5EF4-FFF2-40B4-BE49-F238E27FC236}">
                <a16:creationId xmlns:a16="http://schemas.microsoft.com/office/drawing/2014/main" id="{7BE3D563-BBC3-46C9-957E-11477BC10EA1}"/>
              </a:ext>
            </a:extLst>
          </p:cNvPr>
          <p:cNvSpPr/>
          <p:nvPr/>
        </p:nvSpPr>
        <p:spPr>
          <a:xfrm>
            <a:off x="270067" y="2260879"/>
            <a:ext cx="1386672" cy="512466"/>
          </a:xfrm>
          <a:prstGeom prst="wedgeRectCallout">
            <a:avLst>
              <a:gd name="adj1" fmla="val 61424"/>
              <a:gd name="adj2" fmla="val -99689"/>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t>Flow Name</a:t>
            </a:r>
          </a:p>
        </p:txBody>
      </p:sp>
      <p:sp>
        <p:nvSpPr>
          <p:cNvPr id="10" name="Speech Bubble: Rectangle 9">
            <a:extLst>
              <a:ext uri="{FF2B5EF4-FFF2-40B4-BE49-F238E27FC236}">
                <a16:creationId xmlns:a16="http://schemas.microsoft.com/office/drawing/2014/main" id="{9872D2D1-3AC7-47DF-BC96-A95F48D9969C}"/>
              </a:ext>
            </a:extLst>
          </p:cNvPr>
          <p:cNvSpPr/>
          <p:nvPr/>
        </p:nvSpPr>
        <p:spPr>
          <a:xfrm>
            <a:off x="3376682" y="2413279"/>
            <a:ext cx="1386672" cy="512466"/>
          </a:xfrm>
          <a:prstGeom prst="wedgeRectCallout">
            <a:avLst>
              <a:gd name="adj1" fmla="val 61424"/>
              <a:gd name="adj2" fmla="val -99689"/>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t>Trigger</a:t>
            </a:r>
          </a:p>
        </p:txBody>
      </p:sp>
      <p:sp>
        <p:nvSpPr>
          <p:cNvPr id="11" name="Speech Bubble: Rectangle 10">
            <a:extLst>
              <a:ext uri="{FF2B5EF4-FFF2-40B4-BE49-F238E27FC236}">
                <a16:creationId xmlns:a16="http://schemas.microsoft.com/office/drawing/2014/main" id="{5042A346-C203-4862-BA31-2161CD48F790}"/>
              </a:ext>
            </a:extLst>
          </p:cNvPr>
          <p:cNvSpPr/>
          <p:nvPr/>
        </p:nvSpPr>
        <p:spPr>
          <a:xfrm>
            <a:off x="8080985" y="2773345"/>
            <a:ext cx="1386672" cy="512466"/>
          </a:xfrm>
          <a:prstGeom prst="wedgeRectCallout">
            <a:avLst>
              <a:gd name="adj1" fmla="val -97996"/>
              <a:gd name="adj2" fmla="val -85963"/>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t>Scope</a:t>
            </a:r>
          </a:p>
        </p:txBody>
      </p:sp>
      <p:sp>
        <p:nvSpPr>
          <p:cNvPr id="12" name="Speech Bubble: Rectangle 11">
            <a:extLst>
              <a:ext uri="{FF2B5EF4-FFF2-40B4-BE49-F238E27FC236}">
                <a16:creationId xmlns:a16="http://schemas.microsoft.com/office/drawing/2014/main" id="{A3337336-7B30-4657-81D8-597A4007D95D}"/>
              </a:ext>
            </a:extLst>
          </p:cNvPr>
          <p:cNvSpPr/>
          <p:nvPr/>
        </p:nvSpPr>
        <p:spPr>
          <a:xfrm>
            <a:off x="8233385" y="5066044"/>
            <a:ext cx="1386672" cy="512466"/>
          </a:xfrm>
          <a:prstGeom prst="wedgeRectCallout">
            <a:avLst>
              <a:gd name="adj1" fmla="val -97996"/>
              <a:gd name="adj2" fmla="val -85963"/>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t>Condition</a:t>
            </a:r>
          </a:p>
        </p:txBody>
      </p:sp>
      <p:sp>
        <p:nvSpPr>
          <p:cNvPr id="13" name="Speech Bubble: Rectangle 12">
            <a:extLst>
              <a:ext uri="{FF2B5EF4-FFF2-40B4-BE49-F238E27FC236}">
                <a16:creationId xmlns:a16="http://schemas.microsoft.com/office/drawing/2014/main" id="{2DBEF4A2-CA06-4495-BBA6-3E9702307760}"/>
              </a:ext>
            </a:extLst>
          </p:cNvPr>
          <p:cNvSpPr/>
          <p:nvPr/>
        </p:nvSpPr>
        <p:spPr>
          <a:xfrm>
            <a:off x="3418060" y="4171364"/>
            <a:ext cx="1386672" cy="512466"/>
          </a:xfrm>
          <a:prstGeom prst="wedgeRectCallout">
            <a:avLst>
              <a:gd name="adj1" fmla="val 61424"/>
              <a:gd name="adj2" fmla="val -99689"/>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t>Actions</a:t>
            </a:r>
          </a:p>
        </p:txBody>
      </p:sp>
    </p:spTree>
    <p:extLst>
      <p:ext uri="{BB962C8B-B14F-4D97-AF65-F5344CB8AC3E}">
        <p14:creationId xmlns:p14="http://schemas.microsoft.com/office/powerpoint/2010/main" val="28213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You had me at Hello - Red Name Tag EPS Vecto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25366"/>
            <a:ext cx="5715000" cy="4076700"/>
          </a:xfrm>
        </p:spPr>
      </p:pic>
      <p:sp>
        <p:nvSpPr>
          <p:cNvPr id="5" name="TextBox 4"/>
          <p:cNvSpPr txBox="1"/>
          <p:nvPr/>
        </p:nvSpPr>
        <p:spPr>
          <a:xfrm>
            <a:off x="7127310" y="1929008"/>
            <a:ext cx="4572000"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Name</a:t>
            </a:r>
          </a:p>
          <a:p>
            <a:pPr marL="285750" indent="-285750">
              <a:buFont typeface="Arial" panose="020B0604020202020204" pitchFamily="34" charset="0"/>
              <a:buChar char="•"/>
            </a:pPr>
            <a:r>
              <a:rPr lang="en-US" sz="2800" dirty="0"/>
              <a:t>Division</a:t>
            </a:r>
          </a:p>
          <a:p>
            <a:pPr marL="285750" indent="-285750">
              <a:buFont typeface="Arial" panose="020B0604020202020204" pitchFamily="34" charset="0"/>
              <a:buChar char="•"/>
            </a:pPr>
            <a:r>
              <a:rPr lang="en-US" sz="2800" dirty="0"/>
              <a:t>Role @ Company</a:t>
            </a:r>
          </a:p>
          <a:p>
            <a:pPr marL="285750" indent="-285750">
              <a:buFont typeface="Arial" panose="020B0604020202020204" pitchFamily="34" charset="0"/>
              <a:buChar char="•"/>
            </a:pPr>
            <a:r>
              <a:rPr lang="en-US" sz="2800" dirty="0"/>
              <a:t>Focus Area</a:t>
            </a:r>
          </a:p>
          <a:p>
            <a:pPr marL="285750" indent="-285750">
              <a:buFont typeface="Arial" panose="020B0604020202020204" pitchFamily="34" charset="0"/>
              <a:buChar char="•"/>
            </a:pPr>
            <a:r>
              <a:rPr lang="en-US" sz="2800" dirty="0"/>
              <a:t>Experience Level</a:t>
            </a:r>
          </a:p>
          <a:p>
            <a:pPr marL="285750" indent="-285750">
              <a:buFont typeface="Arial" panose="020B0604020202020204" pitchFamily="34" charset="0"/>
              <a:buChar char="•"/>
            </a:pPr>
            <a:r>
              <a:rPr lang="en-US" sz="2800" dirty="0"/>
              <a:t>Goals for Today</a:t>
            </a:r>
          </a:p>
        </p:txBody>
      </p:sp>
    </p:spTree>
    <p:extLst>
      <p:ext uri="{BB962C8B-B14F-4D97-AF65-F5344CB8AC3E}">
        <p14:creationId xmlns:p14="http://schemas.microsoft.com/office/powerpoint/2010/main" val="8165875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0067" y="290403"/>
            <a:ext cx="11654187" cy="899409"/>
          </a:xfrm>
        </p:spPr>
        <p:txBody>
          <a:bodyPr/>
          <a:lstStyle/>
          <a:p>
            <a:pPr algn="ctr"/>
            <a:r>
              <a:rPr lang="en-US"/>
              <a:t>Flow Core Concepts</a:t>
            </a:r>
          </a:p>
        </p:txBody>
      </p:sp>
      <p:sp>
        <p:nvSpPr>
          <p:cNvPr id="30" name="Rectangle 29"/>
          <p:cNvSpPr/>
          <p:nvPr/>
        </p:nvSpPr>
        <p:spPr>
          <a:xfrm>
            <a:off x="270068" y="2019638"/>
            <a:ext cx="3875404" cy="2337307"/>
          </a:xfrm>
          <a:prstGeom prst="rect">
            <a:avLst/>
          </a:prstGeom>
        </p:spPr>
        <p:txBody>
          <a:bodyPr wrap="square">
            <a:spAutoFit/>
          </a:bodyPr>
          <a:lstStyle/>
          <a:p>
            <a:pPr marL="0" marR="0" lvl="0" indent="0" algn="l" defTabSz="914049" rtl="0" eaLnBrk="1" fontAlgn="auto" latinLnBrk="0" hangingPunct="1">
              <a:lnSpc>
                <a:spcPct val="90000"/>
              </a:lnSpc>
              <a:spcBef>
                <a:spcPts val="1175"/>
              </a:spcBef>
              <a:spcAft>
                <a:spcPts val="0"/>
              </a:spcAft>
              <a:buClrTx/>
              <a:buSzTx/>
              <a:buFontTx/>
              <a:buNone/>
              <a:tabLst/>
              <a:defRPr/>
            </a:pPr>
            <a:r>
              <a:rPr kumimoji="0" lang="en-US" sz="2353" b="1"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Trigger</a:t>
            </a:r>
            <a:r>
              <a:rPr kumimoji="0" lang="en-US" sz="2353" b="0"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 – the event that </a:t>
            </a:r>
            <a:br>
              <a:rPr kumimoji="0" lang="en-US" sz="2353" b="0"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br>
            <a:r>
              <a:rPr kumimoji="0" lang="en-US" sz="2353" b="0"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kicks off the flow:</a:t>
            </a:r>
          </a:p>
          <a:p>
            <a:pPr marL="452775" marR="0" lvl="0" indent="-227165" algn="l" defTabSz="914049" rtl="0" eaLnBrk="1" fontAlgn="auto" latinLnBrk="0" hangingPunct="1">
              <a:lnSpc>
                <a:spcPct val="90000"/>
              </a:lnSpc>
              <a:spcBef>
                <a:spcPts val="1175"/>
              </a:spcBef>
              <a:spcAft>
                <a:spcPts val="0"/>
              </a:spcAft>
              <a:buClrTx/>
              <a:buSzTx/>
              <a:buFont typeface="Arial" panose="020B0604020202020204" pitchFamily="34" charset="0"/>
              <a:buChar char="•"/>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200+ Services</a:t>
            </a:r>
          </a:p>
          <a:p>
            <a:pPr marL="452775" marR="0" lvl="0" indent="-227165" algn="l" defTabSz="914049" rtl="0" eaLnBrk="1" fontAlgn="auto" latinLnBrk="0" hangingPunct="1">
              <a:lnSpc>
                <a:spcPct val="90000"/>
              </a:lnSpc>
              <a:spcBef>
                <a:spcPts val="1175"/>
              </a:spcBef>
              <a:spcAft>
                <a:spcPts val="0"/>
              </a:spcAft>
              <a:buClrTx/>
              <a:buSzTx/>
              <a:buFont typeface="Arial" panose="020B0604020202020204" pitchFamily="34" charset="0"/>
              <a:buChar char="•"/>
              <a:tabLst/>
              <a:defRPr/>
            </a:pPr>
            <a:r>
              <a:rPr lang="en-US" sz="1765">
                <a:solidFill>
                  <a:srgbClr val="FFFFFF"/>
                </a:solidFill>
                <a:latin typeface="Segoe UI Semilight"/>
                <a:cs typeface="Segoe UI Light" panose="020B0502040204020203" pitchFamily="34" charset="0"/>
              </a:rPr>
              <a:t>Shared connectors with</a:t>
            </a:r>
          </a:p>
          <a:p>
            <a:pPr marL="909975" lvl="1" indent="-227165" defTabSz="914049">
              <a:lnSpc>
                <a:spcPct val="90000"/>
              </a:lnSpc>
              <a:spcBef>
                <a:spcPts val="1175"/>
              </a:spcBef>
              <a:buFont typeface="Arial" panose="020B0604020202020204" pitchFamily="34" charset="0"/>
              <a:buChar char="•"/>
              <a:defRPr/>
            </a:pPr>
            <a:r>
              <a:rPr kumimoji="0" lang="en-US" sz="1765" b="0"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Power BI</a:t>
            </a:r>
          </a:p>
          <a:p>
            <a:pPr marL="909975" lvl="1" indent="-227165" defTabSz="914049">
              <a:lnSpc>
                <a:spcPct val="90000"/>
              </a:lnSpc>
              <a:spcBef>
                <a:spcPts val="1175"/>
              </a:spcBef>
              <a:buFont typeface="Arial" panose="020B0604020202020204" pitchFamily="34" charset="0"/>
              <a:buChar char="•"/>
              <a:defRPr/>
            </a:pPr>
            <a:r>
              <a:rPr lang="en-US" sz="1765">
                <a:solidFill>
                  <a:srgbClr val="FFFFFF"/>
                </a:solidFill>
                <a:latin typeface="Segoe UI Semilight"/>
                <a:cs typeface="Segoe UI Light" panose="020B0502040204020203" pitchFamily="34" charset="0"/>
              </a:rPr>
              <a:t>PowerApps</a:t>
            </a:r>
            <a:endParaRPr kumimoji="0" lang="en-US" sz="1765" b="0"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endParaRPr>
          </a:p>
        </p:txBody>
      </p:sp>
      <p:pic>
        <p:nvPicPr>
          <p:cNvPr id="7" name="Picture 6">
            <a:extLst>
              <a:ext uri="{FF2B5EF4-FFF2-40B4-BE49-F238E27FC236}">
                <a16:creationId xmlns:a16="http://schemas.microsoft.com/office/drawing/2014/main" id="{3B751130-3DA2-45C0-8D9D-AFED2B4274E7}"/>
              </a:ext>
            </a:extLst>
          </p:cNvPr>
          <p:cNvPicPr>
            <a:picLocks noChangeAspect="1"/>
          </p:cNvPicPr>
          <p:nvPr/>
        </p:nvPicPr>
        <p:blipFill>
          <a:blip r:embed="rId3"/>
          <a:stretch>
            <a:fillRect/>
          </a:stretch>
        </p:blipFill>
        <p:spPr>
          <a:xfrm>
            <a:off x="4785762" y="1357924"/>
            <a:ext cx="5295900" cy="533400"/>
          </a:xfrm>
          <a:prstGeom prst="rect">
            <a:avLst/>
          </a:prstGeom>
        </p:spPr>
      </p:pic>
      <p:pic>
        <p:nvPicPr>
          <p:cNvPr id="9" name="Picture 8">
            <a:extLst>
              <a:ext uri="{FF2B5EF4-FFF2-40B4-BE49-F238E27FC236}">
                <a16:creationId xmlns:a16="http://schemas.microsoft.com/office/drawing/2014/main" id="{A630AE52-51F4-481C-87DF-9F95364CBF31}"/>
              </a:ext>
            </a:extLst>
          </p:cNvPr>
          <p:cNvPicPr>
            <a:picLocks noChangeAspect="1"/>
          </p:cNvPicPr>
          <p:nvPr/>
        </p:nvPicPr>
        <p:blipFill>
          <a:blip r:embed="rId4"/>
          <a:stretch>
            <a:fillRect/>
          </a:stretch>
        </p:blipFill>
        <p:spPr>
          <a:xfrm>
            <a:off x="5824537" y="5204242"/>
            <a:ext cx="5314950" cy="552450"/>
          </a:xfrm>
          <a:prstGeom prst="rect">
            <a:avLst/>
          </a:prstGeom>
        </p:spPr>
      </p:pic>
      <p:pic>
        <p:nvPicPr>
          <p:cNvPr id="10" name="Picture 9">
            <a:extLst>
              <a:ext uri="{FF2B5EF4-FFF2-40B4-BE49-F238E27FC236}">
                <a16:creationId xmlns:a16="http://schemas.microsoft.com/office/drawing/2014/main" id="{FA082421-47D2-47E8-BE12-24F2584E2F37}"/>
              </a:ext>
            </a:extLst>
          </p:cNvPr>
          <p:cNvPicPr>
            <a:picLocks noChangeAspect="1"/>
          </p:cNvPicPr>
          <p:nvPr/>
        </p:nvPicPr>
        <p:blipFill>
          <a:blip r:embed="rId5"/>
          <a:stretch>
            <a:fillRect/>
          </a:stretch>
        </p:blipFill>
        <p:spPr>
          <a:xfrm>
            <a:off x="337330" y="5652722"/>
            <a:ext cx="5276850" cy="504825"/>
          </a:xfrm>
          <a:prstGeom prst="rect">
            <a:avLst/>
          </a:prstGeom>
        </p:spPr>
      </p:pic>
      <p:pic>
        <p:nvPicPr>
          <p:cNvPr id="11" name="Picture 10">
            <a:extLst>
              <a:ext uri="{FF2B5EF4-FFF2-40B4-BE49-F238E27FC236}">
                <a16:creationId xmlns:a16="http://schemas.microsoft.com/office/drawing/2014/main" id="{5D2EA6BF-AA84-4D8D-B909-8CF796E0A5B6}"/>
              </a:ext>
            </a:extLst>
          </p:cNvPr>
          <p:cNvPicPr>
            <a:picLocks noChangeAspect="1"/>
          </p:cNvPicPr>
          <p:nvPr/>
        </p:nvPicPr>
        <p:blipFill>
          <a:blip r:embed="rId6"/>
          <a:stretch>
            <a:fillRect/>
          </a:stretch>
        </p:blipFill>
        <p:spPr>
          <a:xfrm>
            <a:off x="6381749" y="2155245"/>
            <a:ext cx="5286375" cy="542925"/>
          </a:xfrm>
          <a:prstGeom prst="rect">
            <a:avLst/>
          </a:prstGeom>
        </p:spPr>
      </p:pic>
      <p:pic>
        <p:nvPicPr>
          <p:cNvPr id="12" name="Picture 11">
            <a:extLst>
              <a:ext uri="{FF2B5EF4-FFF2-40B4-BE49-F238E27FC236}">
                <a16:creationId xmlns:a16="http://schemas.microsoft.com/office/drawing/2014/main" id="{D4420157-EA9D-4767-8289-0E33DC27791C}"/>
              </a:ext>
            </a:extLst>
          </p:cNvPr>
          <p:cNvPicPr>
            <a:picLocks noChangeAspect="1"/>
          </p:cNvPicPr>
          <p:nvPr/>
        </p:nvPicPr>
        <p:blipFill>
          <a:blip r:embed="rId7"/>
          <a:stretch>
            <a:fillRect/>
          </a:stretch>
        </p:blipFill>
        <p:spPr>
          <a:xfrm>
            <a:off x="3808401" y="2944442"/>
            <a:ext cx="5286375" cy="523875"/>
          </a:xfrm>
          <a:prstGeom prst="rect">
            <a:avLst/>
          </a:prstGeom>
        </p:spPr>
      </p:pic>
      <p:pic>
        <p:nvPicPr>
          <p:cNvPr id="13" name="Picture 12">
            <a:extLst>
              <a:ext uri="{FF2B5EF4-FFF2-40B4-BE49-F238E27FC236}">
                <a16:creationId xmlns:a16="http://schemas.microsoft.com/office/drawing/2014/main" id="{5FB49C27-A0C3-45D3-9251-3388F52CCECC}"/>
              </a:ext>
            </a:extLst>
          </p:cNvPr>
          <p:cNvPicPr>
            <a:picLocks noChangeAspect="1"/>
          </p:cNvPicPr>
          <p:nvPr/>
        </p:nvPicPr>
        <p:blipFill>
          <a:blip r:embed="rId8"/>
          <a:stretch>
            <a:fillRect/>
          </a:stretch>
        </p:blipFill>
        <p:spPr>
          <a:xfrm>
            <a:off x="648652" y="4529796"/>
            <a:ext cx="5286375" cy="542925"/>
          </a:xfrm>
          <a:prstGeom prst="rect">
            <a:avLst/>
          </a:prstGeom>
        </p:spPr>
      </p:pic>
      <p:pic>
        <p:nvPicPr>
          <p:cNvPr id="14" name="Picture 13">
            <a:extLst>
              <a:ext uri="{FF2B5EF4-FFF2-40B4-BE49-F238E27FC236}">
                <a16:creationId xmlns:a16="http://schemas.microsoft.com/office/drawing/2014/main" id="{2B609B92-F028-4A13-84B7-3F885E7A8295}"/>
              </a:ext>
            </a:extLst>
          </p:cNvPr>
          <p:cNvPicPr>
            <a:picLocks noChangeAspect="1"/>
          </p:cNvPicPr>
          <p:nvPr/>
        </p:nvPicPr>
        <p:blipFill>
          <a:blip r:embed="rId9"/>
          <a:stretch>
            <a:fillRect/>
          </a:stretch>
        </p:blipFill>
        <p:spPr>
          <a:xfrm>
            <a:off x="5379308" y="3759649"/>
            <a:ext cx="5857875" cy="581025"/>
          </a:xfrm>
          <a:prstGeom prst="rect">
            <a:avLst/>
          </a:prstGeom>
        </p:spPr>
      </p:pic>
      <p:pic>
        <p:nvPicPr>
          <p:cNvPr id="15" name="Picture 14">
            <a:extLst>
              <a:ext uri="{FF2B5EF4-FFF2-40B4-BE49-F238E27FC236}">
                <a16:creationId xmlns:a16="http://schemas.microsoft.com/office/drawing/2014/main" id="{E3C1270A-9D12-4879-8598-66400D632DFB}"/>
              </a:ext>
            </a:extLst>
          </p:cNvPr>
          <p:cNvPicPr>
            <a:picLocks noChangeAspect="1"/>
          </p:cNvPicPr>
          <p:nvPr/>
        </p:nvPicPr>
        <p:blipFill>
          <a:blip r:embed="rId10"/>
          <a:stretch>
            <a:fillRect/>
          </a:stretch>
        </p:blipFill>
        <p:spPr>
          <a:xfrm>
            <a:off x="6105525" y="6207746"/>
            <a:ext cx="5848350" cy="581025"/>
          </a:xfrm>
          <a:prstGeom prst="rect">
            <a:avLst/>
          </a:prstGeom>
        </p:spPr>
      </p:pic>
    </p:spTree>
    <p:extLst>
      <p:ext uri="{BB962C8B-B14F-4D97-AF65-F5344CB8AC3E}">
        <p14:creationId xmlns:p14="http://schemas.microsoft.com/office/powerpoint/2010/main" val="1726087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50"/>
                                        <p:tgtEl>
                                          <p:spTgt spid="7"/>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250"/>
                                        <p:tgtEl>
                                          <p:spTgt spid="11"/>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250"/>
                                        <p:tgtEl>
                                          <p:spTgt spid="12"/>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250"/>
                                        <p:tgtEl>
                                          <p:spTgt spid="9"/>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250"/>
                                        <p:tgtEl>
                                          <p:spTgt spid="10"/>
                                        </p:tgtEl>
                                      </p:cBhvr>
                                    </p:animEffect>
                                  </p:childTnLst>
                                </p:cTn>
                              </p:par>
                            </p:childTnLst>
                          </p:cTn>
                        </p:par>
                        <p:par>
                          <p:cTn id="24" fill="hold">
                            <p:stCondLst>
                              <p:cond delay="1250"/>
                            </p:stCondLst>
                            <p:childTnLst>
                              <p:par>
                                <p:cTn id="25" presetID="22" presetClass="entr" presetSubtype="1"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250"/>
                                        <p:tgtEl>
                                          <p:spTgt spid="13"/>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250"/>
                                        <p:tgtEl>
                                          <p:spTgt spid="14"/>
                                        </p:tgtEl>
                                      </p:cBhvr>
                                    </p:animEffect>
                                  </p:childTnLst>
                                </p:cTn>
                              </p:par>
                            </p:childTnLst>
                          </p:cTn>
                        </p:par>
                        <p:par>
                          <p:cTn id="32" fill="hold">
                            <p:stCondLst>
                              <p:cond delay="1750"/>
                            </p:stCondLst>
                            <p:childTnLst>
                              <p:par>
                                <p:cTn id="33" presetID="22" presetClass="entr" presetSubtype="1"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0067" y="290403"/>
            <a:ext cx="11654187" cy="899409"/>
          </a:xfrm>
        </p:spPr>
        <p:txBody>
          <a:bodyPr/>
          <a:lstStyle/>
          <a:p>
            <a:pPr algn="ctr"/>
            <a:r>
              <a:rPr lang="en-US"/>
              <a:t>Flow Core Concepts</a:t>
            </a:r>
          </a:p>
        </p:txBody>
      </p:sp>
      <p:grpSp>
        <p:nvGrpSpPr>
          <p:cNvPr id="4" name="Group 3"/>
          <p:cNvGrpSpPr/>
          <p:nvPr/>
        </p:nvGrpSpPr>
        <p:grpSpPr>
          <a:xfrm>
            <a:off x="7331109" y="1189812"/>
            <a:ext cx="4328350" cy="2003067"/>
            <a:chOff x="-187451" y="2059436"/>
            <a:chExt cx="4415765" cy="2043523"/>
          </a:xfrm>
        </p:grpSpPr>
        <p:sp>
          <p:nvSpPr>
            <p:cNvPr id="30" name="Rectangle 29"/>
            <p:cNvSpPr/>
            <p:nvPr/>
          </p:nvSpPr>
          <p:spPr>
            <a:xfrm>
              <a:off x="274639" y="2059436"/>
              <a:ext cx="3953675" cy="1571795"/>
            </a:xfrm>
            <a:prstGeom prst="rect">
              <a:avLst/>
            </a:prstGeom>
          </p:spPr>
          <p:txBody>
            <a:bodyPr wrap="square">
              <a:spAutoFit/>
            </a:bodyPr>
            <a:lstStyle/>
            <a:p>
              <a:pPr marL="0" marR="0" lvl="0" indent="0" algn="l" defTabSz="914049" rtl="0" eaLnBrk="1" fontAlgn="auto" latinLnBrk="0" hangingPunct="1">
                <a:lnSpc>
                  <a:spcPct val="90000"/>
                </a:lnSpc>
                <a:spcBef>
                  <a:spcPts val="1175"/>
                </a:spcBef>
                <a:spcAft>
                  <a:spcPts val="0"/>
                </a:spcAft>
                <a:buClrTx/>
                <a:buSzTx/>
                <a:buFontTx/>
                <a:buNone/>
                <a:tabLst/>
                <a:defRPr/>
              </a:pPr>
              <a:r>
                <a:rPr kumimoji="0" lang="en-US" sz="2353" b="1"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Condition</a:t>
              </a:r>
              <a:r>
                <a:rPr kumimoji="0" lang="en-US" sz="2353" b="0"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 – determines the branch:</a:t>
              </a:r>
            </a:p>
            <a:p>
              <a:pPr marL="452775" marR="0" lvl="0" indent="-227165" algn="l" defTabSz="914049" rtl="0" eaLnBrk="1" fontAlgn="auto" latinLnBrk="0" hangingPunct="1">
                <a:lnSpc>
                  <a:spcPct val="90000"/>
                </a:lnSpc>
                <a:spcBef>
                  <a:spcPts val="1175"/>
                </a:spcBef>
                <a:spcAft>
                  <a:spcPts val="0"/>
                </a:spcAft>
                <a:buClrTx/>
                <a:buSzTx/>
                <a:buFont typeface="Arial" panose="020B0604020202020204" pitchFamily="34" charset="0"/>
                <a:buChar char="•"/>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Yes</a:t>
              </a:r>
            </a:p>
            <a:p>
              <a:pPr marL="452775" marR="0" lvl="0" indent="-227165" algn="l" defTabSz="914049" rtl="0" eaLnBrk="1" fontAlgn="auto" latinLnBrk="0" hangingPunct="1">
                <a:lnSpc>
                  <a:spcPct val="90000"/>
                </a:lnSpc>
                <a:spcBef>
                  <a:spcPts val="1175"/>
                </a:spcBef>
                <a:spcAft>
                  <a:spcPts val="0"/>
                </a:spcAft>
                <a:buClrTx/>
                <a:buSzTx/>
                <a:buFont typeface="Arial" panose="020B0604020202020204" pitchFamily="34" charset="0"/>
                <a:buChar char="•"/>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No</a:t>
              </a:r>
            </a:p>
          </p:txBody>
        </p:sp>
        <p:sp>
          <p:nvSpPr>
            <p:cNvPr id="34" name="Line Callout 2 (Accent Bar) 15"/>
            <p:cNvSpPr/>
            <p:nvPr/>
          </p:nvSpPr>
          <p:spPr>
            <a:xfrm flipH="1">
              <a:off x="-187451" y="2059436"/>
              <a:ext cx="230002" cy="2043523"/>
            </a:xfrm>
            <a:prstGeom prst="accentCallout2">
              <a:avLst>
                <a:gd name="adj1" fmla="val 18750"/>
                <a:gd name="adj2" fmla="val -8333"/>
                <a:gd name="adj3" fmla="val 18490"/>
                <a:gd name="adj4" fmla="val 269100"/>
                <a:gd name="adj5" fmla="val 129744"/>
                <a:gd name="adj6" fmla="val 552702"/>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3" name="Picture 2">
            <a:extLst>
              <a:ext uri="{FF2B5EF4-FFF2-40B4-BE49-F238E27FC236}">
                <a16:creationId xmlns:a16="http://schemas.microsoft.com/office/drawing/2014/main" id="{0106AD45-EED8-4CF7-89A2-939CCAD4FCA1}"/>
              </a:ext>
            </a:extLst>
          </p:cNvPr>
          <p:cNvPicPr>
            <a:picLocks noChangeAspect="1"/>
          </p:cNvPicPr>
          <p:nvPr/>
        </p:nvPicPr>
        <p:blipFill>
          <a:blip r:embed="rId3"/>
          <a:stretch>
            <a:fillRect/>
          </a:stretch>
        </p:blipFill>
        <p:spPr>
          <a:xfrm>
            <a:off x="585666" y="3802556"/>
            <a:ext cx="11073793" cy="2738537"/>
          </a:xfrm>
          <a:prstGeom prst="rect">
            <a:avLst/>
          </a:prstGeom>
        </p:spPr>
      </p:pic>
    </p:spTree>
    <p:extLst>
      <p:ext uri="{BB962C8B-B14F-4D97-AF65-F5344CB8AC3E}">
        <p14:creationId xmlns:p14="http://schemas.microsoft.com/office/powerpoint/2010/main" val="321849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750"/>
                                        <p:tgtEl>
                                          <p:spTgt spid="4"/>
                                        </p:tgtEl>
                                      </p:cBhvr>
                                    </p:animEffect>
                                  </p:childTnLst>
                                </p:cTn>
                              </p:par>
                              <p:par>
                                <p:cTn id="8" presetID="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750" fill="hold"/>
                                        <p:tgtEl>
                                          <p:spTgt spid="3"/>
                                        </p:tgtEl>
                                        <p:attrNameLst>
                                          <p:attrName>ppt_x</p:attrName>
                                        </p:attrNameLst>
                                      </p:cBhvr>
                                      <p:tavLst>
                                        <p:tav tm="0">
                                          <p:val>
                                            <p:strVal val="#ppt_x"/>
                                          </p:val>
                                        </p:tav>
                                        <p:tav tm="100000">
                                          <p:val>
                                            <p:strVal val="#ppt_x"/>
                                          </p:val>
                                        </p:tav>
                                      </p:tavLst>
                                    </p:anim>
                                    <p:anim calcmode="lin" valueType="num">
                                      <p:cBhvr additive="base">
                                        <p:cTn id="11"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0067" y="290403"/>
            <a:ext cx="11654187" cy="899409"/>
          </a:xfrm>
        </p:spPr>
        <p:txBody>
          <a:bodyPr/>
          <a:lstStyle/>
          <a:p>
            <a:pPr algn="ctr"/>
            <a:r>
              <a:rPr lang="en-US"/>
              <a:t>Flow Core Concepts</a:t>
            </a:r>
          </a:p>
        </p:txBody>
      </p:sp>
      <p:pic>
        <p:nvPicPr>
          <p:cNvPr id="7" name="Picture 6">
            <a:extLst>
              <a:ext uri="{FF2B5EF4-FFF2-40B4-BE49-F238E27FC236}">
                <a16:creationId xmlns:a16="http://schemas.microsoft.com/office/drawing/2014/main" id="{FAC8C757-D458-4C17-B4C8-E2952E78A391}"/>
              </a:ext>
            </a:extLst>
          </p:cNvPr>
          <p:cNvPicPr>
            <a:picLocks noChangeAspect="1"/>
          </p:cNvPicPr>
          <p:nvPr/>
        </p:nvPicPr>
        <p:blipFill>
          <a:blip r:embed="rId3"/>
          <a:stretch>
            <a:fillRect/>
          </a:stretch>
        </p:blipFill>
        <p:spPr>
          <a:xfrm>
            <a:off x="901198" y="3782844"/>
            <a:ext cx="10389603" cy="2554496"/>
          </a:xfrm>
          <a:prstGeom prst="rect">
            <a:avLst/>
          </a:prstGeom>
        </p:spPr>
      </p:pic>
      <p:grpSp>
        <p:nvGrpSpPr>
          <p:cNvPr id="8" name="Group 7">
            <a:extLst>
              <a:ext uri="{FF2B5EF4-FFF2-40B4-BE49-F238E27FC236}">
                <a16:creationId xmlns:a16="http://schemas.microsoft.com/office/drawing/2014/main" id="{CB325066-AB4F-4127-B046-5A0A4CE1C20C}"/>
              </a:ext>
            </a:extLst>
          </p:cNvPr>
          <p:cNvGrpSpPr/>
          <p:nvPr/>
        </p:nvGrpSpPr>
        <p:grpSpPr>
          <a:xfrm>
            <a:off x="270067" y="1354573"/>
            <a:ext cx="4109092" cy="2074427"/>
            <a:chOff x="274639" y="2059436"/>
            <a:chExt cx="4192083" cy="2116324"/>
          </a:xfrm>
        </p:grpSpPr>
        <p:sp>
          <p:nvSpPr>
            <p:cNvPr id="9" name="Rectangle 8">
              <a:extLst>
                <a:ext uri="{FF2B5EF4-FFF2-40B4-BE49-F238E27FC236}">
                  <a16:creationId xmlns:a16="http://schemas.microsoft.com/office/drawing/2014/main" id="{984202EE-C06D-4F0A-A08D-5853AD8F2202}"/>
                </a:ext>
              </a:extLst>
            </p:cNvPr>
            <p:cNvSpPr/>
            <p:nvPr/>
          </p:nvSpPr>
          <p:spPr>
            <a:xfrm>
              <a:off x="274639" y="2059436"/>
              <a:ext cx="3953675" cy="759078"/>
            </a:xfrm>
            <a:prstGeom prst="rect">
              <a:avLst/>
            </a:prstGeom>
          </p:spPr>
          <p:txBody>
            <a:bodyPr wrap="square">
              <a:spAutoFit/>
            </a:bodyPr>
            <a:lstStyle/>
            <a:p>
              <a:pPr marL="0" marR="0" lvl="0" indent="0" algn="l" defTabSz="914049" rtl="0" eaLnBrk="1" fontAlgn="auto" latinLnBrk="0" hangingPunct="1">
                <a:lnSpc>
                  <a:spcPct val="90000"/>
                </a:lnSpc>
                <a:spcBef>
                  <a:spcPts val="1175"/>
                </a:spcBef>
                <a:spcAft>
                  <a:spcPts val="0"/>
                </a:spcAft>
                <a:buClrTx/>
                <a:buSzTx/>
                <a:buFontTx/>
                <a:buNone/>
                <a:tabLst/>
                <a:defRPr/>
              </a:pPr>
              <a:r>
                <a:rPr kumimoji="0" lang="en-US" sz="2353" b="1"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Switch</a:t>
              </a:r>
              <a:r>
                <a:rPr kumimoji="0" lang="en-US" sz="2353" b="0"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 – different actions based on a single value</a:t>
              </a:r>
              <a:endParaRPr kumimoji="0" lang="en-US" sz="1765" b="0"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endParaRPr>
            </a:p>
          </p:txBody>
        </p:sp>
        <p:sp>
          <p:nvSpPr>
            <p:cNvPr id="10" name="Line Callout 2 (Accent Bar) 15">
              <a:extLst>
                <a:ext uri="{FF2B5EF4-FFF2-40B4-BE49-F238E27FC236}">
                  <a16:creationId xmlns:a16="http://schemas.microsoft.com/office/drawing/2014/main" id="{8C9BBB7F-8633-426A-8777-B8ECCEBABA65}"/>
                </a:ext>
              </a:extLst>
            </p:cNvPr>
            <p:cNvSpPr/>
            <p:nvPr/>
          </p:nvSpPr>
          <p:spPr>
            <a:xfrm flipH="1">
              <a:off x="4236720" y="2132237"/>
              <a:ext cx="230002" cy="2043523"/>
            </a:xfrm>
            <a:prstGeom prst="accentCallout2">
              <a:avLst>
                <a:gd name="adj1" fmla="val 18750"/>
                <a:gd name="adj2" fmla="val -8333"/>
                <a:gd name="adj3" fmla="val 19152"/>
                <a:gd name="adj4" fmla="val -941794"/>
                <a:gd name="adj5" fmla="val 118381"/>
                <a:gd name="adj6" fmla="val -120843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982850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par>
                                <p:cTn id="8" presetID="2" presetClass="entr" presetSubtype="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750" fill="hold"/>
                                        <p:tgtEl>
                                          <p:spTgt spid="7"/>
                                        </p:tgtEl>
                                        <p:attrNameLst>
                                          <p:attrName>ppt_x</p:attrName>
                                        </p:attrNameLst>
                                      </p:cBhvr>
                                      <p:tavLst>
                                        <p:tav tm="0">
                                          <p:val>
                                            <p:strVal val="1+#ppt_w/2"/>
                                          </p:val>
                                        </p:tav>
                                        <p:tav tm="100000">
                                          <p:val>
                                            <p:strVal val="#ppt_x"/>
                                          </p:val>
                                        </p:tav>
                                      </p:tavLst>
                                    </p:anim>
                                    <p:anim calcmode="lin" valueType="num">
                                      <p:cBhvr additive="base">
                                        <p:cTn id="11"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0067" y="290403"/>
            <a:ext cx="11654187" cy="899409"/>
          </a:xfrm>
        </p:spPr>
        <p:txBody>
          <a:bodyPr/>
          <a:lstStyle/>
          <a:p>
            <a:pPr algn="ctr"/>
            <a:r>
              <a:rPr lang="en-US"/>
              <a:t>Flow Core Concepts</a:t>
            </a:r>
          </a:p>
        </p:txBody>
      </p:sp>
      <p:grpSp>
        <p:nvGrpSpPr>
          <p:cNvPr id="4" name="Group 3"/>
          <p:cNvGrpSpPr/>
          <p:nvPr/>
        </p:nvGrpSpPr>
        <p:grpSpPr>
          <a:xfrm>
            <a:off x="7331108" y="1189812"/>
            <a:ext cx="4328351" cy="1473875"/>
            <a:chOff x="-187452" y="2059436"/>
            <a:chExt cx="4415766" cy="1503643"/>
          </a:xfrm>
        </p:grpSpPr>
        <p:sp>
          <p:nvSpPr>
            <p:cNvPr id="30" name="Rectangle 29"/>
            <p:cNvSpPr/>
            <p:nvPr/>
          </p:nvSpPr>
          <p:spPr>
            <a:xfrm>
              <a:off x="274639" y="2059436"/>
              <a:ext cx="3953675" cy="759078"/>
            </a:xfrm>
            <a:prstGeom prst="rect">
              <a:avLst/>
            </a:prstGeom>
          </p:spPr>
          <p:txBody>
            <a:bodyPr wrap="square">
              <a:spAutoFit/>
            </a:bodyPr>
            <a:lstStyle/>
            <a:p>
              <a:pPr marL="0" marR="0" lvl="0" indent="0" algn="l" defTabSz="914049" rtl="0" eaLnBrk="1" fontAlgn="auto" latinLnBrk="0" hangingPunct="1">
                <a:lnSpc>
                  <a:spcPct val="90000"/>
                </a:lnSpc>
                <a:spcBef>
                  <a:spcPts val="1175"/>
                </a:spcBef>
                <a:spcAft>
                  <a:spcPts val="0"/>
                </a:spcAft>
                <a:buClrTx/>
                <a:buSzTx/>
                <a:buFontTx/>
                <a:buNone/>
                <a:tabLst/>
                <a:defRPr/>
              </a:pPr>
              <a:r>
                <a:rPr kumimoji="0" lang="en-US" sz="2353" b="1"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Apply to Each</a:t>
              </a:r>
              <a:r>
                <a:rPr kumimoji="0" lang="en-US" sz="2353" b="0"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 – loops through a collection of items</a:t>
              </a:r>
            </a:p>
          </p:txBody>
        </p:sp>
        <p:sp>
          <p:nvSpPr>
            <p:cNvPr id="34" name="Line Callout 2 (Accent Bar) 15"/>
            <p:cNvSpPr/>
            <p:nvPr/>
          </p:nvSpPr>
          <p:spPr>
            <a:xfrm flipH="1">
              <a:off x="-187452" y="2059436"/>
              <a:ext cx="191947" cy="1503643"/>
            </a:xfrm>
            <a:prstGeom prst="accentCallout2">
              <a:avLst>
                <a:gd name="adj1" fmla="val 18750"/>
                <a:gd name="adj2" fmla="val -8333"/>
                <a:gd name="adj3" fmla="val 18490"/>
                <a:gd name="adj4" fmla="val 269100"/>
                <a:gd name="adj5" fmla="val 129744"/>
                <a:gd name="adj6" fmla="val 552702"/>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5" name="Picture 4">
            <a:extLst>
              <a:ext uri="{FF2B5EF4-FFF2-40B4-BE49-F238E27FC236}">
                <a16:creationId xmlns:a16="http://schemas.microsoft.com/office/drawing/2014/main" id="{A5543ED6-A0C3-46F1-A3DD-F59BD703BAE5}"/>
              </a:ext>
            </a:extLst>
          </p:cNvPr>
          <p:cNvPicPr>
            <a:picLocks noChangeAspect="1"/>
          </p:cNvPicPr>
          <p:nvPr/>
        </p:nvPicPr>
        <p:blipFill>
          <a:blip r:embed="rId3"/>
          <a:stretch>
            <a:fillRect/>
          </a:stretch>
        </p:blipFill>
        <p:spPr>
          <a:xfrm>
            <a:off x="2875559" y="2414433"/>
            <a:ext cx="6993007" cy="4153164"/>
          </a:xfrm>
          <a:prstGeom prst="rect">
            <a:avLst/>
          </a:prstGeom>
        </p:spPr>
      </p:pic>
    </p:spTree>
    <p:extLst>
      <p:ext uri="{BB962C8B-B14F-4D97-AF65-F5344CB8AC3E}">
        <p14:creationId xmlns:p14="http://schemas.microsoft.com/office/powerpoint/2010/main" val="284494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750"/>
                                        <p:tgtEl>
                                          <p:spTgt spid="4"/>
                                        </p:tgtEl>
                                      </p:cBhvr>
                                    </p:animEffect>
                                  </p:childTnLst>
                                </p:cTn>
                              </p:par>
                              <p:par>
                                <p:cTn id="8" presetID="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0-#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0067" y="290403"/>
            <a:ext cx="11654187" cy="899409"/>
          </a:xfrm>
        </p:spPr>
        <p:txBody>
          <a:bodyPr/>
          <a:lstStyle/>
          <a:p>
            <a:pPr algn="ctr"/>
            <a:r>
              <a:rPr lang="en-US"/>
              <a:t>Flow Core Concepts</a:t>
            </a:r>
          </a:p>
        </p:txBody>
      </p:sp>
      <p:grpSp>
        <p:nvGrpSpPr>
          <p:cNvPr id="5" name="Group 4"/>
          <p:cNvGrpSpPr/>
          <p:nvPr/>
        </p:nvGrpSpPr>
        <p:grpSpPr>
          <a:xfrm>
            <a:off x="471735" y="1634294"/>
            <a:ext cx="4109092" cy="911730"/>
            <a:chOff x="274639" y="4662320"/>
            <a:chExt cx="4192083" cy="930144"/>
          </a:xfrm>
        </p:grpSpPr>
        <p:sp>
          <p:nvSpPr>
            <p:cNvPr id="15" name="Rectangle 14"/>
            <p:cNvSpPr/>
            <p:nvPr/>
          </p:nvSpPr>
          <p:spPr>
            <a:xfrm>
              <a:off x="274639" y="4681316"/>
              <a:ext cx="4192083" cy="911148"/>
            </a:xfrm>
            <a:prstGeom prst="rect">
              <a:avLst/>
            </a:prstGeom>
          </p:spPr>
          <p:txBody>
            <a:bodyPr wrap="square">
              <a:spAutoFit/>
            </a:bodyPr>
            <a:lstStyle/>
            <a:p>
              <a:pPr marL="0" marR="0" lvl="0" indent="0" algn="l" defTabSz="914049" rtl="0" eaLnBrk="1" fontAlgn="auto" latinLnBrk="0" hangingPunct="1">
                <a:lnSpc>
                  <a:spcPct val="90000"/>
                </a:lnSpc>
                <a:spcBef>
                  <a:spcPts val="1175"/>
                </a:spcBef>
                <a:spcAft>
                  <a:spcPts val="0"/>
                </a:spcAft>
                <a:buClrTx/>
                <a:buSzTx/>
                <a:buFontTx/>
                <a:buNone/>
                <a:tabLst/>
                <a:defRPr/>
              </a:pPr>
              <a:r>
                <a:rPr kumimoji="0" lang="en-US" sz="2353" b="1"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Actions</a:t>
              </a:r>
              <a:r>
                <a:rPr kumimoji="0" lang="en-US" sz="2353" b="0"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 – what the flow does</a:t>
              </a:r>
            </a:p>
            <a:p>
              <a:pPr marL="0" marR="0" lvl="0" indent="0" algn="l" defTabSz="914049" rtl="0" eaLnBrk="1" fontAlgn="auto" latinLnBrk="0" hangingPunct="1">
                <a:lnSpc>
                  <a:spcPct val="90000"/>
                </a:lnSpc>
                <a:spcBef>
                  <a:spcPts val="1175"/>
                </a:spcBef>
                <a:spcAft>
                  <a:spcPts val="0"/>
                </a:spcAft>
                <a:buClrTx/>
                <a:buSzTx/>
                <a:buFontTx/>
                <a:buNone/>
                <a:tabLst/>
                <a:defRPr/>
              </a:pPr>
              <a:r>
                <a:rPr kumimoji="0" lang="en-US" sz="2353" b="0" i="1"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Can use data from the trigger</a:t>
              </a:r>
            </a:p>
          </p:txBody>
        </p:sp>
        <p:sp>
          <p:nvSpPr>
            <p:cNvPr id="10" name="Line Callout 2 (Accent Bar) 15"/>
            <p:cNvSpPr/>
            <p:nvPr/>
          </p:nvSpPr>
          <p:spPr>
            <a:xfrm flipH="1">
              <a:off x="4236720" y="4662320"/>
              <a:ext cx="230002" cy="919388"/>
            </a:xfrm>
            <a:prstGeom prst="accentCallout2">
              <a:avLst>
                <a:gd name="adj1" fmla="val 18750"/>
                <a:gd name="adj2" fmla="val -8333"/>
                <a:gd name="adj3" fmla="val 19152"/>
                <a:gd name="adj4" fmla="val -941794"/>
                <a:gd name="adj5" fmla="val 149824"/>
                <a:gd name="adj6" fmla="val -153991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a:extLst>
              <a:ext uri="{FF2B5EF4-FFF2-40B4-BE49-F238E27FC236}">
                <a16:creationId xmlns:a16="http://schemas.microsoft.com/office/drawing/2014/main" id="{B67F8BCF-40D2-49D5-BE97-FC5FF2BBB5DB}"/>
              </a:ext>
            </a:extLst>
          </p:cNvPr>
          <p:cNvPicPr>
            <a:picLocks noChangeAspect="1"/>
          </p:cNvPicPr>
          <p:nvPr/>
        </p:nvPicPr>
        <p:blipFill rotWithShape="1">
          <a:blip r:embed="rId3"/>
          <a:srcRect l="16521" t="38000" r="9588" b="2805"/>
          <a:stretch/>
        </p:blipFill>
        <p:spPr>
          <a:xfrm>
            <a:off x="5990788" y="2806992"/>
            <a:ext cx="4543303" cy="3760605"/>
          </a:xfrm>
          <a:prstGeom prst="rect">
            <a:avLst/>
          </a:prstGeom>
        </p:spPr>
      </p:pic>
    </p:spTree>
    <p:extLst>
      <p:ext uri="{BB962C8B-B14F-4D97-AF65-F5344CB8AC3E}">
        <p14:creationId xmlns:p14="http://schemas.microsoft.com/office/powerpoint/2010/main" val="64447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750" fill="hold"/>
                                        <p:tgtEl>
                                          <p:spTgt spid="12"/>
                                        </p:tgtEl>
                                        <p:attrNameLst>
                                          <p:attrName>ppt_x</p:attrName>
                                        </p:attrNameLst>
                                      </p:cBhvr>
                                      <p:tavLst>
                                        <p:tav tm="0">
                                          <p:val>
                                            <p:strVal val="1+#ppt_w/2"/>
                                          </p:val>
                                        </p:tav>
                                        <p:tav tm="100000">
                                          <p:val>
                                            <p:strVal val="#ppt_x"/>
                                          </p:val>
                                        </p:tav>
                                      </p:tavLst>
                                    </p:anim>
                                    <p:anim calcmode="lin" valueType="num">
                                      <p:cBhvr additive="base">
                                        <p:cTn id="11"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0067" y="290403"/>
            <a:ext cx="11654187" cy="899409"/>
          </a:xfrm>
        </p:spPr>
        <p:txBody>
          <a:bodyPr/>
          <a:lstStyle/>
          <a:p>
            <a:pPr algn="ctr"/>
            <a:r>
              <a:rPr lang="en-US"/>
              <a:t>Flow Core Concepts</a:t>
            </a:r>
          </a:p>
        </p:txBody>
      </p:sp>
      <p:grpSp>
        <p:nvGrpSpPr>
          <p:cNvPr id="5" name="Group 4"/>
          <p:cNvGrpSpPr/>
          <p:nvPr/>
        </p:nvGrpSpPr>
        <p:grpSpPr>
          <a:xfrm>
            <a:off x="471735" y="1634294"/>
            <a:ext cx="4109092" cy="901187"/>
            <a:chOff x="274639" y="4662320"/>
            <a:chExt cx="4192083" cy="919388"/>
          </a:xfrm>
        </p:grpSpPr>
        <p:sp>
          <p:nvSpPr>
            <p:cNvPr id="15" name="Rectangle 14"/>
            <p:cNvSpPr/>
            <p:nvPr/>
          </p:nvSpPr>
          <p:spPr>
            <a:xfrm>
              <a:off x="274639" y="4681316"/>
              <a:ext cx="4192083" cy="759077"/>
            </a:xfrm>
            <a:prstGeom prst="rect">
              <a:avLst/>
            </a:prstGeom>
          </p:spPr>
          <p:txBody>
            <a:bodyPr wrap="square">
              <a:spAutoFit/>
            </a:bodyPr>
            <a:lstStyle/>
            <a:p>
              <a:pPr marL="0" marR="0" lvl="0" indent="0" algn="l" defTabSz="914049" rtl="0" eaLnBrk="1" fontAlgn="auto" latinLnBrk="0" hangingPunct="1">
                <a:lnSpc>
                  <a:spcPct val="90000"/>
                </a:lnSpc>
                <a:spcBef>
                  <a:spcPts val="1175"/>
                </a:spcBef>
                <a:spcAft>
                  <a:spcPts val="0"/>
                </a:spcAft>
                <a:buClrTx/>
                <a:buSzTx/>
                <a:buFontTx/>
                <a:buNone/>
                <a:tabLst/>
                <a:defRPr/>
              </a:pPr>
              <a:r>
                <a:rPr kumimoji="0" lang="en-US" sz="2353" b="1"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Scopes</a:t>
              </a:r>
              <a:r>
                <a:rPr kumimoji="0" lang="en-US" sz="2353" b="0"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 – </a:t>
              </a:r>
              <a:r>
                <a:rPr lang="en-US" sz="2353">
                  <a:solidFill>
                    <a:srgbClr val="FFFFFF"/>
                  </a:solidFill>
                  <a:latin typeface="Segoe UI Semilight"/>
                  <a:cs typeface="Segoe UI Light" panose="020B0502040204020203" pitchFamily="34" charset="0"/>
                </a:rPr>
                <a:t>group actions together</a:t>
              </a:r>
              <a:endParaRPr kumimoji="0" lang="en-US" sz="2353" b="0" i="1"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endParaRPr>
            </a:p>
          </p:txBody>
        </p:sp>
        <p:sp>
          <p:nvSpPr>
            <p:cNvPr id="10" name="Line Callout 2 (Accent Bar) 15"/>
            <p:cNvSpPr/>
            <p:nvPr/>
          </p:nvSpPr>
          <p:spPr>
            <a:xfrm flipH="1">
              <a:off x="4236720" y="4662320"/>
              <a:ext cx="230002" cy="919388"/>
            </a:xfrm>
            <a:prstGeom prst="accentCallout2">
              <a:avLst>
                <a:gd name="adj1" fmla="val 18750"/>
                <a:gd name="adj2" fmla="val -8333"/>
                <a:gd name="adj3" fmla="val 19152"/>
                <a:gd name="adj4" fmla="val -941794"/>
                <a:gd name="adj5" fmla="val 149824"/>
                <a:gd name="adj6" fmla="val -153991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7" name="Picture 6">
            <a:extLst>
              <a:ext uri="{FF2B5EF4-FFF2-40B4-BE49-F238E27FC236}">
                <a16:creationId xmlns:a16="http://schemas.microsoft.com/office/drawing/2014/main" id="{DDFB68A6-F1FB-4308-BB26-AF1C9F5FA02D}"/>
              </a:ext>
            </a:extLst>
          </p:cNvPr>
          <p:cNvPicPr>
            <a:picLocks noChangeAspect="1"/>
          </p:cNvPicPr>
          <p:nvPr/>
        </p:nvPicPr>
        <p:blipFill>
          <a:blip r:embed="rId3"/>
          <a:stretch>
            <a:fillRect/>
          </a:stretch>
        </p:blipFill>
        <p:spPr>
          <a:xfrm>
            <a:off x="5548184" y="2951434"/>
            <a:ext cx="5324345" cy="3762058"/>
          </a:xfrm>
          <a:prstGeom prst="rect">
            <a:avLst/>
          </a:prstGeom>
        </p:spPr>
      </p:pic>
    </p:spTree>
    <p:extLst>
      <p:ext uri="{BB962C8B-B14F-4D97-AF65-F5344CB8AC3E}">
        <p14:creationId xmlns:p14="http://schemas.microsoft.com/office/powerpoint/2010/main" val="1230661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par>
                                <p:cTn id="8" presetID="2" presetClass="entr" presetSubtype="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750" fill="hold"/>
                                        <p:tgtEl>
                                          <p:spTgt spid="7"/>
                                        </p:tgtEl>
                                        <p:attrNameLst>
                                          <p:attrName>ppt_x</p:attrName>
                                        </p:attrNameLst>
                                      </p:cBhvr>
                                      <p:tavLst>
                                        <p:tav tm="0">
                                          <p:val>
                                            <p:strVal val="1+#ppt_w/2"/>
                                          </p:val>
                                        </p:tav>
                                        <p:tav tm="100000">
                                          <p:val>
                                            <p:strVal val="#ppt_x"/>
                                          </p:val>
                                        </p:tav>
                                      </p:tavLst>
                                    </p:anim>
                                    <p:anim calcmode="lin" valueType="num">
                                      <p:cBhvr additive="base">
                                        <p:cTn id="11"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663575" y="1730279"/>
            <a:ext cx="8333386" cy="235449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DEMO</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Flow</a:t>
            </a:r>
          </a:p>
          <a:p>
            <a:pPr marL="685800" marR="0" lvl="0" indent="-6858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4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Time Off Request App</a:t>
            </a:r>
          </a:p>
        </p:txBody>
      </p:sp>
    </p:spTree>
    <p:extLst>
      <p:ext uri="{BB962C8B-B14F-4D97-AF65-F5344CB8AC3E}">
        <p14:creationId xmlns:p14="http://schemas.microsoft.com/office/powerpoint/2010/main" val="405374684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0067" y="290403"/>
            <a:ext cx="11654187" cy="899409"/>
          </a:xfrm>
        </p:spPr>
        <p:txBody>
          <a:bodyPr/>
          <a:lstStyle/>
          <a:p>
            <a:pPr algn="ctr"/>
            <a:r>
              <a:rPr lang="en-US"/>
              <a:t>Flow Types</a:t>
            </a:r>
          </a:p>
        </p:txBody>
      </p:sp>
      <p:sp>
        <p:nvSpPr>
          <p:cNvPr id="15" name="Rectangle 14"/>
          <p:cNvSpPr/>
          <p:nvPr/>
        </p:nvSpPr>
        <p:spPr>
          <a:xfrm>
            <a:off x="471734" y="1652916"/>
            <a:ext cx="5447151" cy="1377685"/>
          </a:xfrm>
          <a:prstGeom prst="rect">
            <a:avLst/>
          </a:prstGeom>
        </p:spPr>
        <p:txBody>
          <a:bodyPr wrap="square">
            <a:spAutoFit/>
          </a:bodyPr>
          <a:lstStyle/>
          <a:p>
            <a:pPr marL="0" marR="0" lvl="0" indent="0" algn="l" defTabSz="914049" rtl="0" eaLnBrk="1" fontAlgn="auto" latinLnBrk="0" hangingPunct="1">
              <a:lnSpc>
                <a:spcPct val="90000"/>
              </a:lnSpc>
              <a:spcBef>
                <a:spcPts val="1175"/>
              </a:spcBef>
              <a:spcAft>
                <a:spcPts val="0"/>
              </a:spcAft>
              <a:buClrTx/>
              <a:buSzTx/>
              <a:buFontTx/>
              <a:buNone/>
              <a:tabLst/>
              <a:defRPr/>
            </a:pPr>
            <a:r>
              <a:rPr kumimoji="0" lang="en-US" sz="2353" b="1"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My Flows</a:t>
            </a:r>
            <a:endParaRPr lang="en-US" sz="2353">
              <a:solidFill>
                <a:srgbClr val="FFFFFF"/>
              </a:solidFill>
              <a:latin typeface="Segoe UI Semilight"/>
              <a:cs typeface="Segoe UI Light" panose="020B0502040204020203" pitchFamily="34" charset="0"/>
            </a:endParaRPr>
          </a:p>
          <a:p>
            <a:pPr marL="342900" marR="0" lvl="0" indent="-342900" algn="l" defTabSz="914049" rtl="0" eaLnBrk="1" fontAlgn="auto" latinLnBrk="0" hangingPunct="1">
              <a:lnSpc>
                <a:spcPct val="90000"/>
              </a:lnSpc>
              <a:spcBef>
                <a:spcPts val="1175"/>
              </a:spcBef>
              <a:spcAft>
                <a:spcPts val="0"/>
              </a:spcAft>
              <a:buClrTx/>
              <a:buSzTx/>
              <a:buFont typeface="Arial" panose="020B0604020202020204" pitchFamily="34" charset="0"/>
              <a:buChar char="•"/>
              <a:tabLst/>
              <a:defRPr/>
            </a:pPr>
            <a:r>
              <a:rPr kumimoji="0" lang="en-US" sz="2353" b="0" i="1"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Originated by you</a:t>
            </a:r>
          </a:p>
          <a:p>
            <a:pPr marL="342900" marR="0" lvl="0" indent="-342900" algn="l" defTabSz="914049" rtl="0" eaLnBrk="1" fontAlgn="auto" latinLnBrk="0" hangingPunct="1">
              <a:lnSpc>
                <a:spcPct val="90000"/>
              </a:lnSpc>
              <a:spcBef>
                <a:spcPts val="1175"/>
              </a:spcBef>
              <a:spcAft>
                <a:spcPts val="0"/>
              </a:spcAft>
              <a:buClrTx/>
              <a:buSzTx/>
              <a:buFont typeface="Arial" panose="020B0604020202020204" pitchFamily="34" charset="0"/>
              <a:buChar char="•"/>
              <a:tabLst/>
              <a:defRPr/>
            </a:pPr>
            <a:r>
              <a:rPr lang="en-US" sz="2353" i="1">
                <a:solidFill>
                  <a:srgbClr val="FFFFFF"/>
                </a:solidFill>
                <a:latin typeface="Segoe UI Semilight"/>
                <a:cs typeface="Segoe UI Light" panose="020B0502040204020203" pitchFamily="34" charset="0"/>
              </a:rPr>
              <a:t>You are the only one that can manage</a:t>
            </a:r>
            <a:endParaRPr kumimoji="0" lang="en-US" sz="2353" b="0" i="1"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endParaRPr>
          </a:p>
        </p:txBody>
      </p:sp>
      <p:pic>
        <p:nvPicPr>
          <p:cNvPr id="3" name="Picture 2">
            <a:extLst>
              <a:ext uri="{FF2B5EF4-FFF2-40B4-BE49-F238E27FC236}">
                <a16:creationId xmlns:a16="http://schemas.microsoft.com/office/drawing/2014/main" id="{057575F0-48FF-4CEC-BD16-696E9481AC5D}"/>
              </a:ext>
            </a:extLst>
          </p:cNvPr>
          <p:cNvPicPr>
            <a:picLocks noChangeAspect="1"/>
          </p:cNvPicPr>
          <p:nvPr/>
        </p:nvPicPr>
        <p:blipFill>
          <a:blip r:embed="rId3"/>
          <a:stretch>
            <a:fillRect/>
          </a:stretch>
        </p:blipFill>
        <p:spPr>
          <a:xfrm>
            <a:off x="3130906" y="3027525"/>
            <a:ext cx="5930188" cy="3536996"/>
          </a:xfrm>
          <a:prstGeom prst="rect">
            <a:avLst/>
          </a:prstGeom>
        </p:spPr>
      </p:pic>
    </p:spTree>
    <p:extLst>
      <p:ext uri="{BB962C8B-B14F-4D97-AF65-F5344CB8AC3E}">
        <p14:creationId xmlns:p14="http://schemas.microsoft.com/office/powerpoint/2010/main" val="161442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0067" y="290403"/>
            <a:ext cx="11654187" cy="899409"/>
          </a:xfrm>
        </p:spPr>
        <p:txBody>
          <a:bodyPr/>
          <a:lstStyle/>
          <a:p>
            <a:pPr algn="ctr"/>
            <a:r>
              <a:rPr lang="en-US"/>
              <a:t>Flow Types</a:t>
            </a:r>
          </a:p>
        </p:txBody>
      </p:sp>
      <p:sp>
        <p:nvSpPr>
          <p:cNvPr id="15" name="Rectangle 14"/>
          <p:cNvSpPr/>
          <p:nvPr/>
        </p:nvSpPr>
        <p:spPr>
          <a:xfrm>
            <a:off x="471734" y="1652916"/>
            <a:ext cx="5447151" cy="1857432"/>
          </a:xfrm>
          <a:prstGeom prst="rect">
            <a:avLst/>
          </a:prstGeom>
        </p:spPr>
        <p:txBody>
          <a:bodyPr wrap="square">
            <a:spAutoFit/>
          </a:bodyPr>
          <a:lstStyle/>
          <a:p>
            <a:pPr marL="0" marR="0" lvl="0" indent="0" algn="l" defTabSz="914049" rtl="0" eaLnBrk="1" fontAlgn="auto" latinLnBrk="0" hangingPunct="1">
              <a:lnSpc>
                <a:spcPct val="90000"/>
              </a:lnSpc>
              <a:spcBef>
                <a:spcPts val="1175"/>
              </a:spcBef>
              <a:spcAft>
                <a:spcPts val="0"/>
              </a:spcAft>
              <a:buClrTx/>
              <a:buSzTx/>
              <a:buFontTx/>
              <a:buNone/>
              <a:tabLst/>
              <a:defRPr/>
            </a:pPr>
            <a:r>
              <a:rPr kumimoji="0" lang="en-US" sz="2353" b="1"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Team Flows</a:t>
            </a:r>
            <a:endParaRPr lang="en-US" sz="2353">
              <a:solidFill>
                <a:srgbClr val="FFFFFF"/>
              </a:solidFill>
              <a:latin typeface="Segoe UI Semilight"/>
              <a:cs typeface="Segoe UI Light" panose="020B0502040204020203" pitchFamily="34" charset="0"/>
            </a:endParaRPr>
          </a:p>
          <a:p>
            <a:pPr marL="342900" marR="0" lvl="0" indent="-342900" algn="l" defTabSz="914049" rtl="0" eaLnBrk="1" fontAlgn="auto" latinLnBrk="0" hangingPunct="1">
              <a:lnSpc>
                <a:spcPct val="90000"/>
              </a:lnSpc>
              <a:spcBef>
                <a:spcPts val="1175"/>
              </a:spcBef>
              <a:spcAft>
                <a:spcPts val="0"/>
              </a:spcAft>
              <a:buClrTx/>
              <a:buSzTx/>
              <a:buFont typeface="Arial" panose="020B0604020202020204" pitchFamily="34" charset="0"/>
              <a:buChar char="•"/>
              <a:tabLst/>
              <a:defRPr/>
            </a:pPr>
            <a:r>
              <a:rPr kumimoji="0" lang="en-US" sz="2353" b="0" i="1"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Originated by anyone</a:t>
            </a:r>
          </a:p>
          <a:p>
            <a:pPr marL="342900" marR="0" lvl="0" indent="-342900" algn="l" defTabSz="914049" rtl="0" eaLnBrk="1" fontAlgn="auto" latinLnBrk="0" hangingPunct="1">
              <a:lnSpc>
                <a:spcPct val="90000"/>
              </a:lnSpc>
              <a:spcBef>
                <a:spcPts val="1175"/>
              </a:spcBef>
              <a:spcAft>
                <a:spcPts val="0"/>
              </a:spcAft>
              <a:buClrTx/>
              <a:buSzTx/>
              <a:buFont typeface="Arial" panose="020B0604020202020204" pitchFamily="34" charset="0"/>
              <a:buChar char="•"/>
              <a:tabLst/>
              <a:defRPr/>
            </a:pPr>
            <a:r>
              <a:rPr lang="en-US" sz="2353" i="1">
                <a:solidFill>
                  <a:srgbClr val="FFFFFF"/>
                </a:solidFill>
                <a:latin typeface="Segoe UI Semilight"/>
                <a:cs typeface="Segoe UI Light" panose="020B0502040204020203" pitchFamily="34" charset="0"/>
              </a:rPr>
              <a:t>Multiple people can manage</a:t>
            </a:r>
          </a:p>
          <a:p>
            <a:pPr marL="342900" marR="0" lvl="0" indent="-342900" algn="l" defTabSz="914049" rtl="0" eaLnBrk="1" fontAlgn="auto" latinLnBrk="0" hangingPunct="1">
              <a:lnSpc>
                <a:spcPct val="90000"/>
              </a:lnSpc>
              <a:spcBef>
                <a:spcPts val="1175"/>
              </a:spcBef>
              <a:spcAft>
                <a:spcPts val="0"/>
              </a:spcAft>
              <a:buClrTx/>
              <a:buSzTx/>
              <a:buFont typeface="Arial" panose="020B0604020202020204" pitchFamily="34" charset="0"/>
              <a:buChar char="•"/>
              <a:tabLst/>
              <a:defRPr/>
            </a:pPr>
            <a:r>
              <a:rPr kumimoji="0" lang="en-US" sz="2353" b="0" i="1"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You have been granted owner rights</a:t>
            </a:r>
          </a:p>
        </p:txBody>
      </p:sp>
      <p:pic>
        <p:nvPicPr>
          <p:cNvPr id="5" name="Picture 4">
            <a:extLst>
              <a:ext uri="{FF2B5EF4-FFF2-40B4-BE49-F238E27FC236}">
                <a16:creationId xmlns:a16="http://schemas.microsoft.com/office/drawing/2014/main" id="{5F2F955A-DE57-40F6-9DFB-AB2231C4F876}"/>
              </a:ext>
            </a:extLst>
          </p:cNvPr>
          <p:cNvPicPr>
            <a:picLocks noChangeAspect="1"/>
          </p:cNvPicPr>
          <p:nvPr/>
        </p:nvPicPr>
        <p:blipFill>
          <a:blip r:embed="rId3"/>
          <a:stretch>
            <a:fillRect/>
          </a:stretch>
        </p:blipFill>
        <p:spPr>
          <a:xfrm>
            <a:off x="1621657" y="3722905"/>
            <a:ext cx="8948685" cy="2972574"/>
          </a:xfrm>
          <a:prstGeom prst="rect">
            <a:avLst/>
          </a:prstGeom>
        </p:spPr>
      </p:pic>
    </p:spTree>
    <p:extLst>
      <p:ext uri="{BB962C8B-B14F-4D97-AF65-F5344CB8AC3E}">
        <p14:creationId xmlns:p14="http://schemas.microsoft.com/office/powerpoint/2010/main" val="134552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0067" y="290403"/>
            <a:ext cx="11654187" cy="899409"/>
          </a:xfrm>
        </p:spPr>
        <p:txBody>
          <a:bodyPr/>
          <a:lstStyle/>
          <a:p>
            <a:pPr algn="ctr"/>
            <a:r>
              <a:rPr lang="en-US"/>
              <a:t>Ownership</a:t>
            </a:r>
          </a:p>
        </p:txBody>
      </p:sp>
      <p:sp>
        <p:nvSpPr>
          <p:cNvPr id="15" name="Rectangle 14"/>
          <p:cNvSpPr/>
          <p:nvPr/>
        </p:nvSpPr>
        <p:spPr>
          <a:xfrm>
            <a:off x="471734" y="1652916"/>
            <a:ext cx="9129466" cy="5215659"/>
          </a:xfrm>
          <a:prstGeom prst="rect">
            <a:avLst/>
          </a:prstGeom>
        </p:spPr>
        <p:txBody>
          <a:bodyPr wrap="square">
            <a:spAutoFit/>
          </a:bodyPr>
          <a:lstStyle/>
          <a:p>
            <a:pPr lvl="0" defTabSz="914049">
              <a:lnSpc>
                <a:spcPct val="90000"/>
              </a:lnSpc>
              <a:spcBef>
                <a:spcPts val="1175"/>
              </a:spcBef>
              <a:defRPr/>
            </a:pPr>
            <a:r>
              <a:rPr lang="en-US" sz="2353" b="1">
                <a:solidFill>
                  <a:srgbClr val="FFFFFF"/>
                </a:solidFill>
                <a:latin typeface="Segoe UI Semilight"/>
                <a:cs typeface="Segoe UI Light" panose="020B0502040204020203" pitchFamily="34" charset="0"/>
              </a:rPr>
              <a:t>Owners can be</a:t>
            </a:r>
          </a:p>
          <a:p>
            <a:pPr marL="342900" lvl="0" indent="-342900" defTabSz="914049">
              <a:lnSpc>
                <a:spcPct val="90000"/>
              </a:lnSpc>
              <a:spcBef>
                <a:spcPts val="1175"/>
              </a:spcBef>
              <a:buFont typeface="Arial" panose="020B0604020202020204" pitchFamily="34" charset="0"/>
              <a:buChar char="•"/>
              <a:defRPr/>
            </a:pPr>
            <a:r>
              <a:rPr lang="en-US" sz="2353" i="1">
                <a:solidFill>
                  <a:srgbClr val="FFFFFF"/>
                </a:solidFill>
                <a:latin typeface="Segoe UI Semilight"/>
                <a:cs typeface="Segoe UI Light" panose="020B0502040204020203" pitchFamily="34" charset="0"/>
              </a:rPr>
              <a:t>Individuals</a:t>
            </a:r>
          </a:p>
          <a:p>
            <a:pPr marL="342900" lvl="0" indent="-342900" defTabSz="914049">
              <a:lnSpc>
                <a:spcPct val="90000"/>
              </a:lnSpc>
              <a:spcBef>
                <a:spcPts val="1175"/>
              </a:spcBef>
              <a:buFont typeface="Arial" panose="020B0604020202020204" pitchFamily="34" charset="0"/>
              <a:buChar char="•"/>
              <a:defRPr/>
            </a:pPr>
            <a:r>
              <a:rPr lang="en-US" sz="2353" i="1">
                <a:solidFill>
                  <a:srgbClr val="FFFFFF"/>
                </a:solidFill>
                <a:latin typeface="Segoe UI Semilight"/>
                <a:cs typeface="Segoe UI Light" panose="020B0502040204020203" pitchFamily="34" charset="0"/>
              </a:rPr>
              <a:t>Office 365 Groups</a:t>
            </a:r>
          </a:p>
          <a:p>
            <a:pPr marL="342900" lvl="0" indent="-342900" defTabSz="914049">
              <a:lnSpc>
                <a:spcPct val="90000"/>
              </a:lnSpc>
              <a:spcBef>
                <a:spcPts val="1175"/>
              </a:spcBef>
              <a:buFont typeface="Arial" panose="020B0604020202020204" pitchFamily="34" charset="0"/>
              <a:buChar char="•"/>
              <a:defRPr/>
            </a:pPr>
            <a:r>
              <a:rPr lang="en-US" sz="2353" i="1">
                <a:solidFill>
                  <a:srgbClr val="FFFFFF"/>
                </a:solidFill>
                <a:latin typeface="Segoe UI Semilight"/>
                <a:cs typeface="Segoe UI Light" panose="020B0502040204020203" pitchFamily="34" charset="0"/>
              </a:rPr>
              <a:t>SharePoint Lists or Libraries*</a:t>
            </a:r>
          </a:p>
          <a:p>
            <a:pPr marL="0" marR="0" lvl="0" indent="0" algn="l" defTabSz="914049" rtl="0" eaLnBrk="1" fontAlgn="auto" latinLnBrk="0" hangingPunct="1">
              <a:lnSpc>
                <a:spcPct val="90000"/>
              </a:lnSpc>
              <a:spcBef>
                <a:spcPts val="1175"/>
              </a:spcBef>
              <a:spcAft>
                <a:spcPts val="0"/>
              </a:spcAft>
              <a:buClrTx/>
              <a:buSzTx/>
              <a:buFontTx/>
              <a:buNone/>
              <a:tabLst/>
              <a:defRPr/>
            </a:pPr>
            <a:endParaRPr kumimoji="0" lang="en-US" sz="2353" b="1"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endParaRPr>
          </a:p>
          <a:p>
            <a:pPr marL="0" marR="0" lvl="0" indent="0" algn="l" defTabSz="914049" rtl="0" eaLnBrk="1" fontAlgn="auto" latinLnBrk="0" hangingPunct="1">
              <a:lnSpc>
                <a:spcPct val="90000"/>
              </a:lnSpc>
              <a:spcBef>
                <a:spcPts val="1175"/>
              </a:spcBef>
              <a:spcAft>
                <a:spcPts val="0"/>
              </a:spcAft>
              <a:buClrTx/>
              <a:buSzTx/>
              <a:buFontTx/>
              <a:buNone/>
              <a:tabLst/>
              <a:defRPr/>
            </a:pPr>
            <a:r>
              <a:rPr kumimoji="0" lang="en-US" sz="2353" b="1"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Owners can</a:t>
            </a:r>
            <a:endParaRPr lang="en-US" sz="2353">
              <a:solidFill>
                <a:srgbClr val="FFFFFF"/>
              </a:solidFill>
              <a:latin typeface="Segoe UI Semilight"/>
              <a:cs typeface="Segoe UI Light" panose="020B0502040204020203" pitchFamily="34" charset="0"/>
            </a:endParaRPr>
          </a:p>
          <a:p>
            <a:pPr marL="342900" marR="0" lvl="0" indent="-342900" algn="l" defTabSz="914049" rtl="0" eaLnBrk="1" fontAlgn="auto" latinLnBrk="0" hangingPunct="1">
              <a:lnSpc>
                <a:spcPct val="90000"/>
              </a:lnSpc>
              <a:spcBef>
                <a:spcPts val="1175"/>
              </a:spcBef>
              <a:spcAft>
                <a:spcPts val="0"/>
              </a:spcAft>
              <a:buClrTx/>
              <a:buSzTx/>
              <a:buFont typeface="Arial" panose="020B0604020202020204" pitchFamily="34" charset="0"/>
              <a:buChar char="•"/>
              <a:tabLst/>
              <a:defRPr/>
            </a:pPr>
            <a:r>
              <a:rPr kumimoji="0" lang="en-US" sz="2353" b="0" i="1"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Edit / Update / Delete</a:t>
            </a:r>
            <a:r>
              <a:rPr kumimoji="0" lang="en-US" sz="2353" b="0" i="1" u="none" strike="noStrike" kern="1200" cap="none" spc="0" normalizeH="0" noProof="0">
                <a:ln>
                  <a:noFill/>
                </a:ln>
                <a:solidFill>
                  <a:srgbClr val="FFFFFF"/>
                </a:solidFill>
                <a:effectLst/>
                <a:uLnTx/>
                <a:uFillTx/>
                <a:latin typeface="Segoe UI Semilight"/>
                <a:ea typeface="+mn-ea"/>
                <a:cs typeface="Segoe UI Light" panose="020B0502040204020203" pitchFamily="34" charset="0"/>
              </a:rPr>
              <a:t> Flow</a:t>
            </a:r>
          </a:p>
          <a:p>
            <a:pPr marL="342900" marR="0" lvl="0" indent="-342900" algn="l" defTabSz="914049" rtl="0" eaLnBrk="1" fontAlgn="auto" latinLnBrk="0" hangingPunct="1">
              <a:lnSpc>
                <a:spcPct val="90000"/>
              </a:lnSpc>
              <a:spcBef>
                <a:spcPts val="1175"/>
              </a:spcBef>
              <a:spcAft>
                <a:spcPts val="0"/>
              </a:spcAft>
              <a:buClrTx/>
              <a:buSzTx/>
              <a:buFont typeface="Arial" panose="020B0604020202020204" pitchFamily="34" charset="0"/>
              <a:buChar char="•"/>
              <a:tabLst/>
              <a:defRPr/>
            </a:pPr>
            <a:r>
              <a:rPr lang="en-US" sz="2353" i="1" baseline="0">
                <a:solidFill>
                  <a:srgbClr val="FFFFFF"/>
                </a:solidFill>
                <a:latin typeface="Segoe UI Semilight"/>
                <a:cs typeface="Segoe UI Light" panose="020B0502040204020203" pitchFamily="34" charset="0"/>
              </a:rPr>
              <a:t>Assign</a:t>
            </a:r>
            <a:r>
              <a:rPr lang="en-US" sz="2353" i="1">
                <a:solidFill>
                  <a:srgbClr val="FFFFFF"/>
                </a:solidFill>
                <a:latin typeface="Segoe UI Semilight"/>
                <a:cs typeface="Segoe UI Light" panose="020B0502040204020203" pitchFamily="34" charset="0"/>
              </a:rPr>
              <a:t> other owners</a:t>
            </a:r>
          </a:p>
          <a:p>
            <a:pPr marL="342900" marR="0" lvl="0" indent="-342900" algn="l" defTabSz="914049" rtl="0" eaLnBrk="1" fontAlgn="auto" latinLnBrk="0" hangingPunct="1">
              <a:lnSpc>
                <a:spcPct val="90000"/>
              </a:lnSpc>
              <a:spcBef>
                <a:spcPts val="1175"/>
              </a:spcBef>
              <a:spcAft>
                <a:spcPts val="0"/>
              </a:spcAft>
              <a:buClrTx/>
              <a:buSzTx/>
              <a:buFont typeface="Arial" panose="020B0604020202020204" pitchFamily="34" charset="0"/>
              <a:buChar char="•"/>
              <a:tabLst/>
              <a:defRPr/>
            </a:pPr>
            <a:r>
              <a:rPr kumimoji="0" lang="en-US" sz="2353" b="0" i="1"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Use</a:t>
            </a:r>
            <a:r>
              <a:rPr kumimoji="0" lang="en-US" sz="2353" b="0" i="1" u="none" strike="noStrike" kern="1200" cap="none" spc="0" normalizeH="0" noProof="0">
                <a:ln>
                  <a:noFill/>
                </a:ln>
                <a:solidFill>
                  <a:srgbClr val="FFFFFF"/>
                </a:solidFill>
                <a:effectLst/>
                <a:uLnTx/>
                <a:uFillTx/>
                <a:latin typeface="Segoe UI Semilight"/>
                <a:ea typeface="+mn-ea"/>
                <a:cs typeface="Segoe UI Light" panose="020B0502040204020203" pitchFamily="34" charset="0"/>
              </a:rPr>
              <a:t> ALL connections</a:t>
            </a:r>
          </a:p>
          <a:p>
            <a:pPr marL="800100" lvl="1" indent="-342900" defTabSz="914049">
              <a:lnSpc>
                <a:spcPct val="90000"/>
              </a:lnSpc>
              <a:spcBef>
                <a:spcPts val="1175"/>
              </a:spcBef>
              <a:buFont typeface="Arial" panose="020B0604020202020204" pitchFamily="34" charset="0"/>
              <a:buChar char="•"/>
              <a:defRPr/>
            </a:pPr>
            <a:r>
              <a:rPr lang="en-US" sz="2353" i="1" baseline="0">
                <a:solidFill>
                  <a:srgbClr val="FFFFFF"/>
                </a:solidFill>
                <a:latin typeface="Segoe UI Semilight"/>
                <a:cs typeface="Segoe UI Light" panose="020B0502040204020203" pitchFamily="34" charset="0"/>
              </a:rPr>
              <a:t>Connections</a:t>
            </a:r>
            <a:r>
              <a:rPr lang="en-US" sz="2353" i="1">
                <a:solidFill>
                  <a:srgbClr val="FFFFFF"/>
                </a:solidFill>
                <a:latin typeface="Segoe UI Semilight"/>
                <a:cs typeface="Segoe UI Light" panose="020B0502040204020203" pitchFamily="34" charset="0"/>
              </a:rPr>
              <a:t> embed credentials for who created the connection</a:t>
            </a:r>
            <a:endParaRPr kumimoji="0" lang="en-US" sz="2353" b="0" i="1"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endParaRPr>
          </a:p>
          <a:p>
            <a:pPr marL="342900" marR="0" lvl="0" indent="-342900" algn="l" defTabSz="914049" rtl="0" eaLnBrk="1" fontAlgn="auto" latinLnBrk="0" hangingPunct="1">
              <a:lnSpc>
                <a:spcPct val="90000"/>
              </a:lnSpc>
              <a:spcBef>
                <a:spcPts val="1175"/>
              </a:spcBef>
              <a:spcAft>
                <a:spcPts val="0"/>
              </a:spcAft>
              <a:buClrTx/>
              <a:buSzTx/>
              <a:buFont typeface="Arial" panose="020B0604020202020204" pitchFamily="34" charset="0"/>
              <a:buChar char="•"/>
              <a:tabLst/>
              <a:defRPr/>
            </a:pPr>
            <a:endParaRPr lang="en-US" sz="2353" i="1">
              <a:solidFill>
                <a:srgbClr val="FFFFFF"/>
              </a:solidFill>
              <a:latin typeface="Segoe UI Semilight"/>
              <a:cs typeface="Segoe UI Light" panose="020B0502040204020203" pitchFamily="34" charset="0"/>
            </a:endParaRPr>
          </a:p>
        </p:txBody>
      </p:sp>
      <p:pic>
        <p:nvPicPr>
          <p:cNvPr id="3" name="Picture 2">
            <a:extLst>
              <a:ext uri="{FF2B5EF4-FFF2-40B4-BE49-F238E27FC236}">
                <a16:creationId xmlns:a16="http://schemas.microsoft.com/office/drawing/2014/main" id="{5ED31EBC-78A5-429D-A2A7-A46041F44DAD}"/>
              </a:ext>
            </a:extLst>
          </p:cNvPr>
          <p:cNvPicPr>
            <a:picLocks noChangeAspect="1"/>
          </p:cNvPicPr>
          <p:nvPr/>
        </p:nvPicPr>
        <p:blipFill>
          <a:blip r:embed="rId3"/>
          <a:stretch>
            <a:fillRect/>
          </a:stretch>
        </p:blipFill>
        <p:spPr>
          <a:xfrm>
            <a:off x="6096000" y="1652916"/>
            <a:ext cx="5511097" cy="3867030"/>
          </a:xfrm>
          <a:prstGeom prst="rect">
            <a:avLst/>
          </a:prstGeom>
        </p:spPr>
      </p:pic>
    </p:spTree>
    <p:extLst>
      <p:ext uri="{BB962C8B-B14F-4D97-AF65-F5344CB8AC3E}">
        <p14:creationId xmlns:p14="http://schemas.microsoft.com/office/powerpoint/2010/main" val="1034368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fade">
                                      <p:cBhvr>
                                        <p:cTn id="15" dur="500"/>
                                        <p:tgtEl>
                                          <p:spTgt spid="15">
                                            <p:txEl>
                                              <p:pRg st="1" end="1"/>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Effect transition="in" filter="fade">
                                      <p:cBhvr>
                                        <p:cTn id="19" dur="500"/>
                                        <p:tgtEl>
                                          <p:spTgt spid="15">
                                            <p:txEl>
                                              <p:pRg st="2" end="2"/>
                                            </p:txEl>
                                          </p:spTgt>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5">
                                            <p:txEl>
                                              <p:pRg st="3" end="3"/>
                                            </p:txEl>
                                          </p:spTgt>
                                        </p:tgtEl>
                                        <p:attrNameLst>
                                          <p:attrName>style.visibility</p:attrName>
                                        </p:attrNameLst>
                                      </p:cBhvr>
                                      <p:to>
                                        <p:strVal val="visible"/>
                                      </p:to>
                                    </p:set>
                                    <p:animEffect transition="in" filter="fade">
                                      <p:cBhvr>
                                        <p:cTn id="23" dur="500"/>
                                        <p:tgtEl>
                                          <p:spTgt spid="1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xEl>
                                              <p:pRg st="5" end="5"/>
                                            </p:txEl>
                                          </p:spTgt>
                                        </p:tgtEl>
                                        <p:attrNameLst>
                                          <p:attrName>style.visibility</p:attrName>
                                        </p:attrNameLst>
                                      </p:cBhvr>
                                      <p:to>
                                        <p:strVal val="visible"/>
                                      </p:to>
                                    </p:set>
                                    <p:animEffect transition="in" filter="fade">
                                      <p:cBhvr>
                                        <p:cTn id="28" dur="500"/>
                                        <p:tgtEl>
                                          <p:spTgt spid="15">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animEffect transition="in" filter="fade">
                                      <p:cBhvr>
                                        <p:cTn id="31" dur="500"/>
                                        <p:tgtEl>
                                          <p:spTgt spid="15">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xEl>
                                              <p:pRg st="7" end="7"/>
                                            </p:txEl>
                                          </p:spTgt>
                                        </p:tgtEl>
                                        <p:attrNameLst>
                                          <p:attrName>style.visibility</p:attrName>
                                        </p:attrNameLst>
                                      </p:cBhvr>
                                      <p:to>
                                        <p:strVal val="visible"/>
                                      </p:to>
                                    </p:set>
                                    <p:animEffect transition="in" filter="fade">
                                      <p:cBhvr>
                                        <p:cTn id="34" dur="500"/>
                                        <p:tgtEl>
                                          <p:spTgt spid="15">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xEl>
                                              <p:pRg st="8" end="8"/>
                                            </p:txEl>
                                          </p:spTgt>
                                        </p:tgtEl>
                                        <p:attrNameLst>
                                          <p:attrName>style.visibility</p:attrName>
                                        </p:attrNameLst>
                                      </p:cBhvr>
                                      <p:to>
                                        <p:strVal val="visible"/>
                                      </p:to>
                                    </p:set>
                                    <p:animEffect transition="in" filter="fade">
                                      <p:cBhvr>
                                        <p:cTn id="37" dur="500"/>
                                        <p:tgtEl>
                                          <p:spTgt spid="15">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xEl>
                                              <p:pRg st="9" end="9"/>
                                            </p:txEl>
                                          </p:spTgt>
                                        </p:tgtEl>
                                        <p:attrNameLst>
                                          <p:attrName>style.visibility</p:attrName>
                                        </p:attrNameLst>
                                      </p:cBhvr>
                                      <p:to>
                                        <p:strVal val="visible"/>
                                      </p:to>
                                    </p:set>
                                    <p:animEffect transition="in" filter="fade">
                                      <p:cBhvr>
                                        <p:cTn id="40" dur="500"/>
                                        <p:tgtEl>
                                          <p:spTgt spid="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ages.unsplash.com/photo-1505074667853-caeef19244ba?dpr=1&amp;auto=compress,format&amp;fit=crop&amp;w=1000&amp;h=&amp;q=80&amp;cs=tinysrgb&amp;crop=">
            <a:extLst>
              <a:ext uri="{FF2B5EF4-FFF2-40B4-BE49-F238E27FC236}">
                <a16:creationId xmlns:a16="http://schemas.microsoft.com/office/drawing/2014/main" id="{D7819F89-DAF8-4C35-9230-AF5AB2C0EE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487"/>
            <a:ext cx="12192000" cy="685702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9786CE6-3BBE-495E-BD59-7B36CDB944E7}"/>
              </a:ext>
            </a:extLst>
          </p:cNvPr>
          <p:cNvSpPr/>
          <p:nvPr/>
        </p:nvSpPr>
        <p:spPr bwMode="auto">
          <a:xfrm>
            <a:off x="1" y="487"/>
            <a:ext cx="12192000" cy="6857027"/>
          </a:xfrm>
          <a:prstGeom prst="rect">
            <a:avLst/>
          </a:prstGeom>
          <a:solidFill>
            <a:schemeClr val="accent6">
              <a:lumMod val="25000"/>
              <a:alpha val="6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5EA9B79A-007F-43D6-9CA0-CAC27F39CC7F}"/>
              </a:ext>
            </a:extLst>
          </p:cNvPr>
          <p:cNvSpPr/>
          <p:nvPr/>
        </p:nvSpPr>
        <p:spPr>
          <a:xfrm>
            <a:off x="653290" y="2471762"/>
            <a:ext cx="10774243" cy="2262947"/>
          </a:xfrm>
          <a:prstGeom prst="rect">
            <a:avLst/>
          </a:prstGeom>
        </p:spPr>
        <p:txBody>
          <a:bodyPr wrap="square">
            <a:spAutoFit/>
          </a:bodyPr>
          <a:lstStyle/>
          <a:p>
            <a:r>
              <a:rPr lang="en-US" sz="470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“Business software is hard”</a:t>
            </a:r>
          </a:p>
          <a:p>
            <a:r>
              <a:rPr lang="en-US" sz="470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          		</a:t>
            </a:r>
          </a:p>
          <a:p>
            <a:r>
              <a:rPr lang="en-US" sz="470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			 </a:t>
            </a:r>
            <a:r>
              <a:rPr lang="en-US" sz="3137">
                <a:solidFill>
                  <a:schemeClr val="bg1"/>
                </a:solidFill>
                <a:latin typeface="+mj-lt"/>
                <a:ea typeface="Segoe UI Black" panose="020B0A02040204020203" pitchFamily="34" charset="0"/>
                <a:cs typeface="Segoe UI Black" panose="020B0A02040204020203" pitchFamily="34" charset="0"/>
              </a:rPr>
              <a:t>- Everyone who ever built, bought, or used it</a:t>
            </a:r>
          </a:p>
        </p:txBody>
      </p:sp>
    </p:spTree>
    <p:extLst>
      <p:ext uri="{BB962C8B-B14F-4D97-AF65-F5344CB8AC3E}">
        <p14:creationId xmlns:p14="http://schemas.microsoft.com/office/powerpoint/2010/main" val="390940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0067" y="290403"/>
            <a:ext cx="11654187" cy="899409"/>
          </a:xfrm>
        </p:spPr>
        <p:txBody>
          <a:bodyPr/>
          <a:lstStyle/>
          <a:p>
            <a:pPr algn="ctr"/>
            <a:r>
              <a:rPr lang="en-US"/>
              <a:t>Run-Only</a:t>
            </a:r>
          </a:p>
        </p:txBody>
      </p:sp>
      <p:sp>
        <p:nvSpPr>
          <p:cNvPr id="15" name="Rectangle 14"/>
          <p:cNvSpPr/>
          <p:nvPr/>
        </p:nvSpPr>
        <p:spPr>
          <a:xfrm>
            <a:off x="397594" y="1162595"/>
            <a:ext cx="9129466" cy="5695405"/>
          </a:xfrm>
          <a:prstGeom prst="rect">
            <a:avLst/>
          </a:prstGeom>
        </p:spPr>
        <p:txBody>
          <a:bodyPr wrap="square">
            <a:spAutoFit/>
          </a:bodyPr>
          <a:lstStyle/>
          <a:p>
            <a:pPr lvl="0" defTabSz="914049">
              <a:lnSpc>
                <a:spcPct val="90000"/>
              </a:lnSpc>
              <a:spcBef>
                <a:spcPts val="1175"/>
              </a:spcBef>
              <a:defRPr/>
            </a:pPr>
            <a:r>
              <a:rPr lang="en-US" sz="2353" b="1">
                <a:solidFill>
                  <a:srgbClr val="FFFFFF"/>
                </a:solidFill>
                <a:latin typeface="Segoe UI Semilight"/>
                <a:cs typeface="Segoe UI Light" panose="020B0502040204020203" pitchFamily="34" charset="0"/>
              </a:rPr>
              <a:t>Manual initiation</a:t>
            </a:r>
          </a:p>
          <a:p>
            <a:pPr lvl="0" defTabSz="914049">
              <a:lnSpc>
                <a:spcPct val="90000"/>
              </a:lnSpc>
              <a:spcBef>
                <a:spcPts val="1175"/>
              </a:spcBef>
              <a:defRPr/>
            </a:pPr>
            <a:r>
              <a:rPr lang="en-US" sz="2353" b="1">
                <a:solidFill>
                  <a:srgbClr val="FFFFFF"/>
                </a:solidFill>
                <a:latin typeface="Segoe UI Semilight"/>
                <a:cs typeface="Segoe UI Light" panose="020B0502040204020203" pitchFamily="34" charset="0"/>
              </a:rPr>
              <a:t>Users can be</a:t>
            </a:r>
          </a:p>
          <a:p>
            <a:pPr marL="342900" lvl="0" indent="-342900" defTabSz="914049">
              <a:lnSpc>
                <a:spcPct val="90000"/>
              </a:lnSpc>
              <a:spcBef>
                <a:spcPts val="1175"/>
              </a:spcBef>
              <a:buFont typeface="Arial" panose="020B0604020202020204" pitchFamily="34" charset="0"/>
              <a:buChar char="•"/>
              <a:defRPr/>
            </a:pPr>
            <a:r>
              <a:rPr lang="en-US" sz="2353" i="1">
                <a:solidFill>
                  <a:srgbClr val="FFFFFF"/>
                </a:solidFill>
                <a:latin typeface="Segoe UI Semilight"/>
                <a:cs typeface="Segoe UI Light" panose="020B0502040204020203" pitchFamily="34" charset="0"/>
              </a:rPr>
              <a:t>Individuals</a:t>
            </a:r>
          </a:p>
          <a:p>
            <a:pPr marL="342900" lvl="0" indent="-342900" defTabSz="914049">
              <a:lnSpc>
                <a:spcPct val="90000"/>
              </a:lnSpc>
              <a:spcBef>
                <a:spcPts val="1175"/>
              </a:spcBef>
              <a:buFont typeface="Arial" panose="020B0604020202020204" pitchFamily="34" charset="0"/>
              <a:buChar char="•"/>
              <a:defRPr/>
            </a:pPr>
            <a:r>
              <a:rPr lang="en-US" sz="2353" i="1">
                <a:solidFill>
                  <a:srgbClr val="FFFFFF"/>
                </a:solidFill>
                <a:latin typeface="Segoe UI Semilight"/>
                <a:cs typeface="Segoe UI Light" panose="020B0502040204020203" pitchFamily="34" charset="0"/>
              </a:rPr>
              <a:t>Office 365 Groups</a:t>
            </a:r>
          </a:p>
          <a:p>
            <a:pPr marL="342900" lvl="0" indent="-342900" defTabSz="914049">
              <a:lnSpc>
                <a:spcPct val="90000"/>
              </a:lnSpc>
              <a:spcBef>
                <a:spcPts val="1175"/>
              </a:spcBef>
              <a:buFont typeface="Arial" panose="020B0604020202020204" pitchFamily="34" charset="0"/>
              <a:buChar char="•"/>
              <a:defRPr/>
            </a:pPr>
            <a:r>
              <a:rPr lang="en-US" sz="2353" i="1">
                <a:solidFill>
                  <a:srgbClr val="FFFFFF"/>
                </a:solidFill>
                <a:latin typeface="Segoe UI Semilight"/>
                <a:cs typeface="Segoe UI Light" panose="020B0502040204020203" pitchFamily="34" charset="0"/>
              </a:rPr>
              <a:t>SharePoint Lists or Libraries*</a:t>
            </a:r>
          </a:p>
          <a:p>
            <a:pPr marL="0" marR="0" lvl="0" indent="0" algn="l" defTabSz="914049" rtl="0" eaLnBrk="1" fontAlgn="auto" latinLnBrk="0" hangingPunct="1">
              <a:lnSpc>
                <a:spcPct val="90000"/>
              </a:lnSpc>
              <a:spcBef>
                <a:spcPts val="1175"/>
              </a:spcBef>
              <a:spcAft>
                <a:spcPts val="0"/>
              </a:spcAft>
              <a:buClrTx/>
              <a:buSzTx/>
              <a:buFontTx/>
              <a:buNone/>
              <a:tabLst/>
              <a:defRPr/>
            </a:pPr>
            <a:endParaRPr kumimoji="0" lang="en-US" sz="2353" b="1"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endParaRPr>
          </a:p>
          <a:p>
            <a:pPr marL="0" marR="0" lvl="0" indent="0" algn="l" defTabSz="914049" rtl="0" eaLnBrk="1" fontAlgn="auto" latinLnBrk="0" hangingPunct="1">
              <a:lnSpc>
                <a:spcPct val="90000"/>
              </a:lnSpc>
              <a:spcBef>
                <a:spcPts val="1175"/>
              </a:spcBef>
              <a:spcAft>
                <a:spcPts val="0"/>
              </a:spcAft>
              <a:buClrTx/>
              <a:buSzTx/>
              <a:buFontTx/>
              <a:buNone/>
              <a:tabLst/>
              <a:defRPr/>
            </a:pPr>
            <a:r>
              <a:rPr kumimoji="0" lang="en-US" sz="2353" b="1" i="0"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Users can</a:t>
            </a:r>
            <a:endParaRPr lang="en-US" sz="2353">
              <a:solidFill>
                <a:srgbClr val="FFFFFF"/>
              </a:solidFill>
              <a:latin typeface="Segoe UI Semilight"/>
              <a:cs typeface="Segoe UI Light" panose="020B0502040204020203" pitchFamily="34" charset="0"/>
            </a:endParaRPr>
          </a:p>
          <a:p>
            <a:pPr marL="342900" marR="0" lvl="0" indent="-342900" algn="l" defTabSz="914049" rtl="0" eaLnBrk="1" fontAlgn="auto" latinLnBrk="0" hangingPunct="1">
              <a:lnSpc>
                <a:spcPct val="90000"/>
              </a:lnSpc>
              <a:spcBef>
                <a:spcPts val="1175"/>
              </a:spcBef>
              <a:spcAft>
                <a:spcPts val="0"/>
              </a:spcAft>
              <a:buClrTx/>
              <a:buSzTx/>
              <a:buFont typeface="Arial" panose="020B0604020202020204" pitchFamily="34" charset="0"/>
              <a:buChar char="•"/>
              <a:tabLst/>
              <a:defRPr/>
            </a:pPr>
            <a:r>
              <a:rPr kumimoji="0" lang="en-US" sz="2353" b="0" i="1"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Run the flow</a:t>
            </a:r>
          </a:p>
          <a:p>
            <a:pPr marL="342900" marR="0" lvl="0" indent="-342900" algn="l" defTabSz="914049" rtl="0" eaLnBrk="1" fontAlgn="auto" latinLnBrk="0" hangingPunct="1">
              <a:lnSpc>
                <a:spcPct val="90000"/>
              </a:lnSpc>
              <a:spcBef>
                <a:spcPts val="1175"/>
              </a:spcBef>
              <a:spcAft>
                <a:spcPts val="0"/>
              </a:spcAft>
              <a:buClrTx/>
              <a:buSzTx/>
              <a:buFont typeface="Arial" panose="020B0604020202020204" pitchFamily="34" charset="0"/>
              <a:buChar char="•"/>
              <a:tabLst/>
              <a:defRPr/>
            </a:pPr>
            <a:r>
              <a:rPr lang="en-US" sz="2353" i="1">
                <a:solidFill>
                  <a:srgbClr val="FFFFFF"/>
                </a:solidFill>
                <a:latin typeface="Segoe UI Semilight"/>
                <a:cs typeface="Segoe UI Light" panose="020B0502040204020203" pitchFamily="34" charset="0"/>
              </a:rPr>
              <a:t>See results</a:t>
            </a:r>
          </a:p>
          <a:p>
            <a:pPr marL="342900" marR="0" lvl="0" indent="-342900" algn="l" defTabSz="914049" rtl="0" eaLnBrk="1" fontAlgn="auto" latinLnBrk="0" hangingPunct="1">
              <a:lnSpc>
                <a:spcPct val="90000"/>
              </a:lnSpc>
              <a:spcBef>
                <a:spcPts val="1175"/>
              </a:spcBef>
              <a:spcAft>
                <a:spcPts val="0"/>
              </a:spcAft>
              <a:buClrTx/>
              <a:buSzTx/>
              <a:buFont typeface="Arial" panose="020B0604020202020204" pitchFamily="34" charset="0"/>
              <a:buChar char="•"/>
              <a:tabLst/>
              <a:defRPr/>
            </a:pPr>
            <a:r>
              <a:rPr kumimoji="0" lang="en-US" sz="2353" b="0" i="1"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Use</a:t>
            </a:r>
            <a:r>
              <a:rPr kumimoji="0" lang="en-US" sz="2353" b="0" i="1" u="none" strike="noStrike" kern="1200" cap="none" spc="0" normalizeH="0" noProof="0">
                <a:ln>
                  <a:noFill/>
                </a:ln>
                <a:solidFill>
                  <a:srgbClr val="FFFFFF"/>
                </a:solidFill>
                <a:effectLst/>
                <a:uLnTx/>
                <a:uFillTx/>
                <a:latin typeface="Segoe UI Semilight"/>
                <a:ea typeface="+mn-ea"/>
                <a:cs typeface="Segoe UI Light" panose="020B0502040204020203" pitchFamily="34" charset="0"/>
              </a:rPr>
              <a:t> connections</a:t>
            </a:r>
          </a:p>
          <a:p>
            <a:pPr marL="800100" lvl="1" indent="-342900" defTabSz="914049">
              <a:lnSpc>
                <a:spcPct val="90000"/>
              </a:lnSpc>
              <a:spcBef>
                <a:spcPts val="1175"/>
              </a:spcBef>
              <a:buFont typeface="Arial" panose="020B0604020202020204" pitchFamily="34" charset="0"/>
              <a:buChar char="•"/>
              <a:defRPr/>
            </a:pPr>
            <a:r>
              <a:rPr lang="en-US" sz="2353" i="1" baseline="0">
                <a:solidFill>
                  <a:srgbClr val="FFFFFF"/>
                </a:solidFill>
                <a:latin typeface="Segoe UI Semilight"/>
                <a:cs typeface="Segoe UI Light" panose="020B0502040204020203" pitchFamily="34" charset="0"/>
              </a:rPr>
              <a:t>Connections</a:t>
            </a:r>
            <a:r>
              <a:rPr lang="en-US" sz="2353" i="1">
                <a:solidFill>
                  <a:srgbClr val="FFFFFF"/>
                </a:solidFill>
                <a:latin typeface="Segoe UI Semilight"/>
                <a:cs typeface="Segoe UI Light" panose="020B0502040204020203" pitchFamily="34" charset="0"/>
              </a:rPr>
              <a:t> embed credentials for who created the connection</a:t>
            </a:r>
          </a:p>
          <a:p>
            <a:pPr marL="800100" lvl="1" indent="-342900" defTabSz="914049">
              <a:lnSpc>
                <a:spcPct val="90000"/>
              </a:lnSpc>
              <a:spcBef>
                <a:spcPts val="1175"/>
              </a:spcBef>
              <a:buFont typeface="Arial" panose="020B0604020202020204" pitchFamily="34" charset="0"/>
              <a:buChar char="•"/>
              <a:defRPr/>
            </a:pPr>
            <a:r>
              <a:rPr kumimoji="0" lang="en-US" sz="2353" b="0" i="1" u="none" strike="noStrike" kern="1200" cap="none" spc="0" normalizeH="0" baseline="0" noProof="0">
                <a:ln>
                  <a:noFill/>
                </a:ln>
                <a:solidFill>
                  <a:srgbClr val="FFFFFF"/>
                </a:solidFill>
                <a:effectLst/>
                <a:uLnTx/>
                <a:uFillTx/>
                <a:latin typeface="Segoe UI Semilight"/>
                <a:ea typeface="+mn-ea"/>
                <a:cs typeface="Segoe UI Light" panose="020B0502040204020203" pitchFamily="34" charset="0"/>
              </a:rPr>
              <a:t>Provided by run-only user</a:t>
            </a:r>
          </a:p>
        </p:txBody>
      </p:sp>
      <p:pic>
        <p:nvPicPr>
          <p:cNvPr id="5" name="Picture 4">
            <a:extLst>
              <a:ext uri="{FF2B5EF4-FFF2-40B4-BE49-F238E27FC236}">
                <a16:creationId xmlns:a16="http://schemas.microsoft.com/office/drawing/2014/main" id="{ED2D1572-0278-4C7B-9E5C-12FB3D5478F5}"/>
              </a:ext>
            </a:extLst>
          </p:cNvPr>
          <p:cNvPicPr>
            <a:picLocks noChangeAspect="1"/>
          </p:cNvPicPr>
          <p:nvPr/>
        </p:nvPicPr>
        <p:blipFill>
          <a:blip r:embed="rId3"/>
          <a:stretch>
            <a:fillRect/>
          </a:stretch>
        </p:blipFill>
        <p:spPr>
          <a:xfrm>
            <a:off x="8390004" y="1324547"/>
            <a:ext cx="3101256" cy="4727692"/>
          </a:xfrm>
          <a:prstGeom prst="rect">
            <a:avLst/>
          </a:prstGeom>
        </p:spPr>
      </p:pic>
    </p:spTree>
    <p:extLst>
      <p:ext uri="{BB962C8B-B14F-4D97-AF65-F5344CB8AC3E}">
        <p14:creationId xmlns:p14="http://schemas.microsoft.com/office/powerpoint/2010/main" val="319203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47"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Effect transition="in" filter="fade">
                                      <p:cBhvr>
                                        <p:cTn id="17" dur="500"/>
                                        <p:tgtEl>
                                          <p:spTgt spid="15">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Effect transition="in" filter="fade">
                                      <p:cBhvr>
                                        <p:cTn id="21" dur="500"/>
                                        <p:tgtEl>
                                          <p:spTgt spid="15">
                                            <p:txEl>
                                              <p:pRg st="2" end="2"/>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animEffect transition="in" filter="fade">
                                      <p:cBhvr>
                                        <p:cTn id="25" dur="500"/>
                                        <p:tgtEl>
                                          <p:spTgt spid="15">
                                            <p:txEl>
                                              <p:pRg st="3" end="3"/>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5">
                                            <p:txEl>
                                              <p:pRg st="4" end="4"/>
                                            </p:txEl>
                                          </p:spTgt>
                                        </p:tgtEl>
                                        <p:attrNameLst>
                                          <p:attrName>style.visibility</p:attrName>
                                        </p:attrNameLst>
                                      </p:cBhvr>
                                      <p:to>
                                        <p:strVal val="visible"/>
                                      </p:to>
                                    </p:set>
                                    <p:animEffect transition="in" filter="fade">
                                      <p:cBhvr>
                                        <p:cTn id="29" dur="500"/>
                                        <p:tgtEl>
                                          <p:spTgt spid="1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
                                            <p:txEl>
                                              <p:pRg st="6" end="6"/>
                                            </p:txEl>
                                          </p:spTgt>
                                        </p:tgtEl>
                                        <p:attrNameLst>
                                          <p:attrName>style.visibility</p:attrName>
                                        </p:attrNameLst>
                                      </p:cBhvr>
                                      <p:to>
                                        <p:strVal val="visible"/>
                                      </p:to>
                                    </p:set>
                                    <p:animEffect transition="in" filter="fade">
                                      <p:cBhvr>
                                        <p:cTn id="34" dur="500"/>
                                        <p:tgtEl>
                                          <p:spTgt spid="15">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xEl>
                                              <p:pRg st="7" end="7"/>
                                            </p:txEl>
                                          </p:spTgt>
                                        </p:tgtEl>
                                        <p:attrNameLst>
                                          <p:attrName>style.visibility</p:attrName>
                                        </p:attrNameLst>
                                      </p:cBhvr>
                                      <p:to>
                                        <p:strVal val="visible"/>
                                      </p:to>
                                    </p:set>
                                    <p:animEffect transition="in" filter="fade">
                                      <p:cBhvr>
                                        <p:cTn id="37" dur="500"/>
                                        <p:tgtEl>
                                          <p:spTgt spid="15">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xEl>
                                              <p:pRg st="8" end="8"/>
                                            </p:txEl>
                                          </p:spTgt>
                                        </p:tgtEl>
                                        <p:attrNameLst>
                                          <p:attrName>style.visibility</p:attrName>
                                        </p:attrNameLst>
                                      </p:cBhvr>
                                      <p:to>
                                        <p:strVal val="visible"/>
                                      </p:to>
                                    </p:set>
                                    <p:animEffect transition="in" filter="fade">
                                      <p:cBhvr>
                                        <p:cTn id="40" dur="500"/>
                                        <p:tgtEl>
                                          <p:spTgt spid="15">
                                            <p:txEl>
                                              <p:pRg st="8" end="8"/>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xEl>
                                              <p:pRg st="9" end="9"/>
                                            </p:txEl>
                                          </p:spTgt>
                                        </p:tgtEl>
                                        <p:attrNameLst>
                                          <p:attrName>style.visibility</p:attrName>
                                        </p:attrNameLst>
                                      </p:cBhvr>
                                      <p:to>
                                        <p:strVal val="visible"/>
                                      </p:to>
                                    </p:set>
                                    <p:animEffect transition="in" filter="fade">
                                      <p:cBhvr>
                                        <p:cTn id="43" dur="500"/>
                                        <p:tgtEl>
                                          <p:spTgt spid="15">
                                            <p:txEl>
                                              <p:pRg st="9" end="9"/>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xEl>
                                              <p:pRg st="10" end="10"/>
                                            </p:txEl>
                                          </p:spTgt>
                                        </p:tgtEl>
                                        <p:attrNameLst>
                                          <p:attrName>style.visibility</p:attrName>
                                        </p:attrNameLst>
                                      </p:cBhvr>
                                      <p:to>
                                        <p:strVal val="visible"/>
                                      </p:to>
                                    </p:set>
                                    <p:animEffect transition="in" filter="fade">
                                      <p:cBhvr>
                                        <p:cTn id="46" dur="500"/>
                                        <p:tgtEl>
                                          <p:spTgt spid="15">
                                            <p:txEl>
                                              <p:pRg st="10" end="10"/>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5">
                                            <p:txEl>
                                              <p:pRg st="11" end="11"/>
                                            </p:txEl>
                                          </p:spTgt>
                                        </p:tgtEl>
                                        <p:attrNameLst>
                                          <p:attrName>style.visibility</p:attrName>
                                        </p:attrNameLst>
                                      </p:cBhvr>
                                      <p:to>
                                        <p:strVal val="visible"/>
                                      </p:to>
                                    </p:set>
                                    <p:animEffect transition="in" filter="fade">
                                      <p:cBhvr>
                                        <p:cTn id="49" dur="500"/>
                                        <p:tgtEl>
                                          <p:spTgt spid="1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96132-029C-4602-884E-2FE4B49E3E7D}"/>
              </a:ext>
            </a:extLst>
          </p:cNvPr>
          <p:cNvSpPr>
            <a:spLocks noGrp="1"/>
          </p:cNvSpPr>
          <p:nvPr>
            <p:ph type="title"/>
          </p:nvPr>
        </p:nvSpPr>
        <p:spPr/>
        <p:txBody>
          <a:bodyPr/>
          <a:lstStyle/>
          <a:p>
            <a:r>
              <a:rPr lang="en-US"/>
              <a:t>Lab 1 - Hands-on steps</a:t>
            </a:r>
          </a:p>
        </p:txBody>
      </p:sp>
      <p:sp>
        <p:nvSpPr>
          <p:cNvPr id="3" name="Content Placeholder 2">
            <a:extLst>
              <a:ext uri="{FF2B5EF4-FFF2-40B4-BE49-F238E27FC236}">
                <a16:creationId xmlns:a16="http://schemas.microsoft.com/office/drawing/2014/main" id="{95F29632-73A0-4175-A295-F0FFBF15F9C4}"/>
              </a:ext>
            </a:extLst>
          </p:cNvPr>
          <p:cNvSpPr>
            <a:spLocks noGrp="1"/>
          </p:cNvSpPr>
          <p:nvPr>
            <p:ph sz="quarter" idx="10"/>
          </p:nvPr>
        </p:nvSpPr>
        <p:spPr>
          <a:xfrm>
            <a:off x="269239" y="1187621"/>
            <a:ext cx="10757098" cy="4586768"/>
          </a:xfrm>
        </p:spPr>
        <p:txBody>
          <a:bodyPr/>
          <a:lstStyle/>
          <a:p>
            <a:r>
              <a:rPr lang="en-US"/>
              <a:t>Build </a:t>
            </a:r>
            <a:r>
              <a:rPr lang="en-US" err="1"/>
              <a:t>PowerApp</a:t>
            </a:r>
            <a:endParaRPr lang="en-US"/>
          </a:p>
          <a:p>
            <a:pPr lvl="1"/>
            <a:r>
              <a:rPr lang="en-US"/>
              <a:t>Visit SharePoint Time Off Request </a:t>
            </a:r>
            <a:r>
              <a:rPr lang="en-US">
                <a:solidFill>
                  <a:schemeClr val="tx1"/>
                </a:solidFill>
              </a:rPr>
              <a:t>List (</a:t>
            </a:r>
            <a:r>
              <a:rPr lang="en-US">
                <a:solidFill>
                  <a:schemeClr val="tx1"/>
                </a:solidFill>
                <a:hlinkClick r:id="rId3"/>
              </a:rPr>
              <a:t>http://aka.ms/timeoffreq</a:t>
            </a:r>
            <a:r>
              <a:rPr lang="en-US"/>
              <a:t>)</a:t>
            </a:r>
          </a:p>
          <a:p>
            <a:pPr lvl="1"/>
            <a:r>
              <a:rPr lang="en-US"/>
              <a:t>Create </a:t>
            </a:r>
            <a:r>
              <a:rPr lang="en-US" err="1"/>
              <a:t>PowerApp</a:t>
            </a:r>
            <a:endParaRPr lang="en-US"/>
          </a:p>
          <a:p>
            <a:pPr lvl="1"/>
            <a:r>
              <a:rPr lang="en-US"/>
              <a:t>Update data on all 3 screens</a:t>
            </a:r>
          </a:p>
          <a:p>
            <a:pPr marL="336145" lvl="1" indent="0">
              <a:buNone/>
            </a:pPr>
            <a:endParaRPr lang="en-US"/>
          </a:p>
          <a:p>
            <a:r>
              <a:rPr lang="en-US"/>
              <a:t>Build Flow</a:t>
            </a:r>
          </a:p>
          <a:p>
            <a:pPr lvl="1"/>
            <a:r>
              <a:rPr lang="en-US"/>
              <a:t>Visit SharePoint Time Off Request List</a:t>
            </a:r>
          </a:p>
          <a:p>
            <a:pPr lvl="1"/>
            <a:r>
              <a:rPr lang="en-US"/>
              <a:t>Create Flow</a:t>
            </a:r>
          </a:p>
          <a:p>
            <a:pPr lvl="1"/>
            <a:r>
              <a:rPr lang="en-US"/>
              <a:t>Verify approval email data</a:t>
            </a:r>
          </a:p>
          <a:p>
            <a:pPr marL="336145" lvl="1" indent="0">
              <a:buNone/>
            </a:pPr>
            <a:endParaRPr lang="en-US"/>
          </a:p>
          <a:p>
            <a:r>
              <a:rPr lang="en-US"/>
              <a:t>Run it</a:t>
            </a:r>
          </a:p>
        </p:txBody>
      </p:sp>
    </p:spTree>
    <p:extLst>
      <p:ext uri="{BB962C8B-B14F-4D97-AF65-F5344CB8AC3E}">
        <p14:creationId xmlns:p14="http://schemas.microsoft.com/office/powerpoint/2010/main" val="154950599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727370" y="624493"/>
            <a:ext cx="8489615"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Administration Tools</a:t>
            </a:r>
          </a:p>
        </p:txBody>
      </p:sp>
      <p:sp>
        <p:nvSpPr>
          <p:cNvPr id="2" name="TextBox 1">
            <a:extLst>
              <a:ext uri="{FF2B5EF4-FFF2-40B4-BE49-F238E27FC236}">
                <a16:creationId xmlns:a16="http://schemas.microsoft.com/office/drawing/2014/main" id="{5A4DBF33-1933-4F8B-B871-1DC816AB8B80}"/>
              </a:ext>
            </a:extLst>
          </p:cNvPr>
          <p:cNvSpPr txBox="1"/>
          <p:nvPr/>
        </p:nvSpPr>
        <p:spPr>
          <a:xfrm>
            <a:off x="878958" y="1793358"/>
            <a:ext cx="9817395"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Environments</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DLP</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Dev/Ops</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Monitoring</a:t>
            </a: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80793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42749" y="2457874"/>
            <a:ext cx="8217227" cy="941386"/>
          </a:xfrm>
          <a:prstGeom prst="rect">
            <a:avLst/>
          </a:prstGeom>
          <a:noFill/>
        </p:spPr>
        <p:txBody>
          <a:bodyPr wrap="square" lIns="179285" tIns="143428" rIns="179285" bIns="143428" rtlCol="0">
            <a:spAutoFit/>
          </a:bodyPr>
          <a:lstStyle/>
          <a:p>
            <a:pPr>
              <a:lnSpc>
                <a:spcPct val="90000"/>
              </a:lnSpc>
              <a:spcAft>
                <a:spcPts val="588"/>
              </a:spcAft>
            </a:pPr>
            <a:r>
              <a:rPr lang="en-US" sz="4705">
                <a:solidFill>
                  <a:schemeClr val="tx1">
                    <a:lumMod val="50000"/>
                  </a:schemeClr>
                </a:solidFill>
                <a:latin typeface="Segoe UI Semibold" panose="020B0702040204020203" pitchFamily="34" charset="0"/>
                <a:cs typeface="Segoe UI Semibold" panose="020B0702040204020203" pitchFamily="34" charset="0"/>
              </a:rPr>
              <a:t>Common Data Service</a:t>
            </a:r>
          </a:p>
        </p:txBody>
      </p:sp>
      <p:grpSp>
        <p:nvGrpSpPr>
          <p:cNvPr id="2" name="Group 1"/>
          <p:cNvGrpSpPr/>
          <p:nvPr/>
        </p:nvGrpSpPr>
        <p:grpSpPr>
          <a:xfrm>
            <a:off x="7248790" y="758581"/>
            <a:ext cx="4460668" cy="5706089"/>
            <a:chOff x="7394143" y="773295"/>
            <a:chExt cx="4550114" cy="5820508"/>
          </a:xfrm>
        </p:grpSpPr>
        <p:pic>
          <p:nvPicPr>
            <p:cNvPr id="3" name="Picture 2"/>
            <p:cNvPicPr>
              <a:picLocks noChangeAspect="1"/>
            </p:cNvPicPr>
            <p:nvPr/>
          </p:nvPicPr>
          <p:blipFill>
            <a:blip r:embed="rId3">
              <a:lum bright="-100000"/>
            </a:blip>
            <a:stretch>
              <a:fillRect/>
            </a:stretch>
          </p:blipFill>
          <p:spPr>
            <a:xfrm>
              <a:off x="8714581" y="773295"/>
              <a:ext cx="2057038" cy="1123830"/>
            </a:xfrm>
            <a:prstGeom prst="rect">
              <a:avLst/>
            </a:prstGeom>
          </p:spPr>
        </p:pic>
        <p:grpSp>
          <p:nvGrpSpPr>
            <p:cNvPr id="4" name="Group 3"/>
            <p:cNvGrpSpPr/>
            <p:nvPr/>
          </p:nvGrpSpPr>
          <p:grpSpPr>
            <a:xfrm>
              <a:off x="7394143" y="2726271"/>
              <a:ext cx="4550114" cy="1353739"/>
              <a:chOff x="6400800" y="3296687"/>
              <a:chExt cx="4461933" cy="1327504"/>
            </a:xfrm>
          </p:grpSpPr>
          <p:grpSp>
            <p:nvGrpSpPr>
              <p:cNvPr id="5" name="Group 4"/>
              <p:cNvGrpSpPr/>
              <p:nvPr/>
            </p:nvGrpSpPr>
            <p:grpSpPr>
              <a:xfrm>
                <a:off x="6400800" y="3296687"/>
                <a:ext cx="4461933" cy="1327504"/>
                <a:chOff x="6400800" y="3296687"/>
                <a:chExt cx="4461933" cy="1327504"/>
              </a:xfrm>
            </p:grpSpPr>
            <p:sp>
              <p:nvSpPr>
                <p:cNvPr id="16" name="Rectangle 37"/>
                <p:cNvSpPr/>
                <p:nvPr/>
              </p:nvSpPr>
              <p:spPr>
                <a:xfrm>
                  <a:off x="6400800" y="3433656"/>
                  <a:ext cx="4461933" cy="1190535"/>
                </a:xfrm>
                <a:custGeom>
                  <a:avLst/>
                  <a:gdLst>
                    <a:gd name="connsiteX0" fmla="*/ 0 w 4805757"/>
                    <a:gd name="connsiteY0" fmla="*/ 0 h 1189005"/>
                    <a:gd name="connsiteX1" fmla="*/ 4805757 w 4805757"/>
                    <a:gd name="connsiteY1" fmla="*/ 0 h 1189005"/>
                    <a:gd name="connsiteX2" fmla="*/ 4805757 w 4805757"/>
                    <a:gd name="connsiteY2" fmla="*/ 1189005 h 1189005"/>
                    <a:gd name="connsiteX3" fmla="*/ 0 w 4805757"/>
                    <a:gd name="connsiteY3" fmla="*/ 1189005 h 1189005"/>
                    <a:gd name="connsiteX4" fmla="*/ 0 w 4805757"/>
                    <a:gd name="connsiteY4" fmla="*/ 0 h 1189005"/>
                    <a:gd name="connsiteX0" fmla="*/ 0 w 4805757"/>
                    <a:gd name="connsiteY0" fmla="*/ 1953 h 1190958"/>
                    <a:gd name="connsiteX1" fmla="*/ 1456651 w 4805757"/>
                    <a:gd name="connsiteY1" fmla="*/ 0 h 1190958"/>
                    <a:gd name="connsiteX2" fmla="*/ 4805757 w 4805757"/>
                    <a:gd name="connsiteY2" fmla="*/ 1953 h 1190958"/>
                    <a:gd name="connsiteX3" fmla="*/ 4805757 w 4805757"/>
                    <a:gd name="connsiteY3" fmla="*/ 1190958 h 1190958"/>
                    <a:gd name="connsiteX4" fmla="*/ 0 w 4805757"/>
                    <a:gd name="connsiteY4" fmla="*/ 1190958 h 1190958"/>
                    <a:gd name="connsiteX5" fmla="*/ 0 w 4805757"/>
                    <a:gd name="connsiteY5" fmla="*/ 1953 h 1190958"/>
                    <a:gd name="connsiteX0" fmla="*/ 0 w 4805757"/>
                    <a:gd name="connsiteY0" fmla="*/ 1953 h 1190958"/>
                    <a:gd name="connsiteX1" fmla="*/ 1456651 w 4805757"/>
                    <a:gd name="connsiteY1" fmla="*/ 0 h 1190958"/>
                    <a:gd name="connsiteX2" fmla="*/ 3268518 w 4805757"/>
                    <a:gd name="connsiteY2" fmla="*/ 2117 h 1190958"/>
                    <a:gd name="connsiteX3" fmla="*/ 4805757 w 4805757"/>
                    <a:gd name="connsiteY3" fmla="*/ 1953 h 1190958"/>
                    <a:gd name="connsiteX4" fmla="*/ 4805757 w 4805757"/>
                    <a:gd name="connsiteY4" fmla="*/ 1190958 h 1190958"/>
                    <a:gd name="connsiteX5" fmla="*/ 0 w 4805757"/>
                    <a:gd name="connsiteY5" fmla="*/ 1190958 h 1190958"/>
                    <a:gd name="connsiteX6" fmla="*/ 0 w 4805757"/>
                    <a:gd name="connsiteY6" fmla="*/ 1953 h 1190958"/>
                    <a:gd name="connsiteX0" fmla="*/ 3268518 w 4805757"/>
                    <a:gd name="connsiteY0" fmla="*/ 168 h 1189009"/>
                    <a:gd name="connsiteX1" fmla="*/ 4805757 w 4805757"/>
                    <a:gd name="connsiteY1" fmla="*/ 4 h 1189009"/>
                    <a:gd name="connsiteX2" fmla="*/ 4805757 w 4805757"/>
                    <a:gd name="connsiteY2" fmla="*/ 1189009 h 1189009"/>
                    <a:gd name="connsiteX3" fmla="*/ 0 w 4805757"/>
                    <a:gd name="connsiteY3" fmla="*/ 1189009 h 1189009"/>
                    <a:gd name="connsiteX4" fmla="*/ 0 w 4805757"/>
                    <a:gd name="connsiteY4" fmla="*/ 4 h 1189009"/>
                    <a:gd name="connsiteX5" fmla="*/ 1548091 w 4805757"/>
                    <a:gd name="connsiteY5" fmla="*/ 89491 h 1189009"/>
                    <a:gd name="connsiteX0" fmla="*/ 3268518 w 4805757"/>
                    <a:gd name="connsiteY0" fmla="*/ 164 h 1189005"/>
                    <a:gd name="connsiteX1" fmla="*/ 4805757 w 4805757"/>
                    <a:gd name="connsiteY1" fmla="*/ 0 h 1189005"/>
                    <a:gd name="connsiteX2" fmla="*/ 4805757 w 4805757"/>
                    <a:gd name="connsiteY2" fmla="*/ 1189005 h 1189005"/>
                    <a:gd name="connsiteX3" fmla="*/ 0 w 4805757"/>
                    <a:gd name="connsiteY3" fmla="*/ 1189005 h 1189005"/>
                    <a:gd name="connsiteX4" fmla="*/ 0 w 4805757"/>
                    <a:gd name="connsiteY4" fmla="*/ 0 h 1189005"/>
                    <a:gd name="connsiteX5" fmla="*/ 1634874 w 4805757"/>
                    <a:gd name="connsiteY5" fmla="*/ 2704 h 1189005"/>
                    <a:gd name="connsiteX0" fmla="*/ 3268518 w 4805757"/>
                    <a:gd name="connsiteY0" fmla="*/ 164 h 1189005"/>
                    <a:gd name="connsiteX1" fmla="*/ 4805757 w 4805757"/>
                    <a:gd name="connsiteY1" fmla="*/ 0 h 1189005"/>
                    <a:gd name="connsiteX2" fmla="*/ 4805757 w 4805757"/>
                    <a:gd name="connsiteY2" fmla="*/ 1189005 h 1189005"/>
                    <a:gd name="connsiteX3" fmla="*/ 0 w 4805757"/>
                    <a:gd name="connsiteY3" fmla="*/ 1189005 h 1189005"/>
                    <a:gd name="connsiteX4" fmla="*/ 0 w 4805757"/>
                    <a:gd name="connsiteY4" fmla="*/ 0 h 1189005"/>
                    <a:gd name="connsiteX5" fmla="*/ 1634874 w 4805757"/>
                    <a:gd name="connsiteY5" fmla="*/ 2704 h 1189005"/>
                    <a:gd name="connsiteX0" fmla="*/ 3268518 w 4805757"/>
                    <a:gd name="connsiteY0" fmla="*/ 1694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3262590 w 4805757"/>
                    <a:gd name="connsiteY5" fmla="*/ 0 h 1190535"/>
                    <a:gd name="connsiteX0" fmla="*/ 3268518 w 4805757"/>
                    <a:gd name="connsiteY0" fmla="*/ 1694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1814790 w 4805757"/>
                    <a:gd name="connsiteY5" fmla="*/ 0 h 1190535"/>
                    <a:gd name="connsiteX0" fmla="*/ 2972184 w 4805757"/>
                    <a:gd name="connsiteY0" fmla="*/ 5927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1814790 w 4805757"/>
                    <a:gd name="connsiteY5" fmla="*/ 0 h 119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5757" h="1190535">
                      <a:moveTo>
                        <a:pt x="2972184" y="5927"/>
                      </a:moveTo>
                      <a:lnTo>
                        <a:pt x="4805757" y="1530"/>
                      </a:lnTo>
                      <a:lnTo>
                        <a:pt x="4805757" y="1190535"/>
                      </a:lnTo>
                      <a:lnTo>
                        <a:pt x="0" y="1190535"/>
                      </a:lnTo>
                      <a:lnTo>
                        <a:pt x="0" y="1530"/>
                      </a:lnTo>
                      <a:lnTo>
                        <a:pt x="1814790" y="0"/>
                      </a:lnTo>
                    </a:path>
                  </a:pathLst>
                </a:custGeom>
                <a:noFill/>
                <a:ln w="28575" cap="flat" cmpd="sng" algn="ctr">
                  <a:solidFill>
                    <a:sysClr val="windowText" lastClr="000000"/>
                  </a:solidFill>
                  <a:prstDash val="solid"/>
                  <a:miter lim="800000"/>
                </a:ln>
                <a:effectLst/>
              </p:spPr>
              <p:txBody>
                <a:bodyPr rtlCol="0" anchor="ctr"/>
                <a:lstStyle/>
                <a:p>
                  <a:pPr algn="ctr" defTabSz="896386">
                    <a:defRPr/>
                  </a:pPr>
                  <a:endParaRPr lang="en-US" kern="0">
                    <a:solidFill>
                      <a:prstClr val="black"/>
                    </a:solidFill>
                    <a:latin typeface="Calibri"/>
                  </a:endParaRPr>
                </a:p>
              </p:txBody>
            </p:sp>
            <p:sp>
              <p:nvSpPr>
                <p:cNvPr id="17" name="TextBox 16"/>
                <p:cNvSpPr txBox="1"/>
                <p:nvPr/>
              </p:nvSpPr>
              <p:spPr>
                <a:xfrm>
                  <a:off x="8110578" y="3296687"/>
                  <a:ext cx="1034066" cy="280718"/>
                </a:xfrm>
                <a:prstGeom prst="rect">
                  <a:avLst/>
                </a:prstGeom>
                <a:noFill/>
              </p:spPr>
              <p:txBody>
                <a:bodyPr wrap="none" rtlCol="0">
                  <a:spAutoFit/>
                </a:bodyPr>
                <a:lstStyle/>
                <a:p>
                  <a:pPr algn="ctr" defTabSz="896386">
                    <a:defRPr/>
                  </a:pPr>
                  <a:r>
                    <a:rPr lang="en-US" sz="1200" kern="0">
                      <a:solidFill>
                        <a:prstClr val="black"/>
                      </a:solidFill>
                      <a:latin typeface="Segoe UI Semibold" panose="020B0702040204020203" pitchFamily="34" charset="0"/>
                      <a:cs typeface="Segoe UI Semibold" panose="020B0702040204020203" pitchFamily="34" charset="0"/>
                    </a:rPr>
                    <a:t>Power users</a:t>
                  </a:r>
                </a:p>
              </p:txBody>
            </p:sp>
          </p:grpSp>
          <p:grpSp>
            <p:nvGrpSpPr>
              <p:cNvPr id="6" name="Group 5"/>
              <p:cNvGrpSpPr/>
              <p:nvPr/>
            </p:nvGrpSpPr>
            <p:grpSpPr>
              <a:xfrm>
                <a:off x="6932204" y="3651539"/>
                <a:ext cx="782394" cy="822381"/>
                <a:chOff x="6932204" y="3651539"/>
                <a:chExt cx="782394" cy="822381"/>
              </a:xfrm>
            </p:grpSpPr>
            <p:pic>
              <p:nvPicPr>
                <p:cNvPr id="14" name="Picture 13"/>
                <p:cNvPicPr>
                  <a:picLocks noChangeAspect="1"/>
                </p:cNvPicPr>
                <p:nvPr/>
              </p:nvPicPr>
              <p:blipFill>
                <a:blip r:embed="rId4">
                  <a:lum bright="-100000"/>
                </a:blip>
                <a:stretch>
                  <a:fillRect/>
                </a:stretch>
              </p:blipFill>
              <p:spPr>
                <a:xfrm>
                  <a:off x="7042164" y="3651539"/>
                  <a:ext cx="562474" cy="437348"/>
                </a:xfrm>
                <a:prstGeom prst="rect">
                  <a:avLst/>
                </a:prstGeom>
              </p:spPr>
            </p:pic>
            <p:sp>
              <p:nvSpPr>
                <p:cNvPr id="15" name="TextBox 14"/>
                <p:cNvSpPr txBox="1"/>
                <p:nvPr/>
              </p:nvSpPr>
              <p:spPr>
                <a:xfrm>
                  <a:off x="6932204" y="4193202"/>
                  <a:ext cx="782394" cy="280718"/>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Power BI</a:t>
                  </a:r>
                </a:p>
              </p:txBody>
            </p:sp>
          </p:grpSp>
          <p:grpSp>
            <p:nvGrpSpPr>
              <p:cNvPr id="7" name="Group 6"/>
              <p:cNvGrpSpPr/>
              <p:nvPr/>
            </p:nvGrpSpPr>
            <p:grpSpPr>
              <a:xfrm>
                <a:off x="8158244" y="3674412"/>
                <a:ext cx="962067" cy="799548"/>
                <a:chOff x="8158244" y="3674412"/>
                <a:chExt cx="962067" cy="799548"/>
              </a:xfrm>
            </p:grpSpPr>
            <p:pic>
              <p:nvPicPr>
                <p:cNvPr id="11" name="Picture 10"/>
                <p:cNvPicPr>
                  <a:picLocks noChangeAspect="1"/>
                </p:cNvPicPr>
                <p:nvPr/>
              </p:nvPicPr>
              <p:blipFill>
                <a:blip r:embed="rId5">
                  <a:lum bright="-100000"/>
                </a:blip>
                <a:stretch>
                  <a:fillRect/>
                </a:stretch>
              </p:blipFill>
              <p:spPr>
                <a:xfrm>
                  <a:off x="8352468" y="3674412"/>
                  <a:ext cx="573612" cy="483176"/>
                </a:xfrm>
                <a:prstGeom prst="rect">
                  <a:avLst/>
                </a:prstGeom>
              </p:spPr>
            </p:pic>
            <p:sp>
              <p:nvSpPr>
                <p:cNvPr id="13" name="TextBox 12"/>
                <p:cNvSpPr txBox="1"/>
                <p:nvPr/>
              </p:nvSpPr>
              <p:spPr>
                <a:xfrm>
                  <a:off x="8158244" y="4193202"/>
                  <a:ext cx="962067" cy="280758"/>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PowerApps</a:t>
                  </a:r>
                </a:p>
              </p:txBody>
            </p:sp>
          </p:grpSp>
          <p:grpSp>
            <p:nvGrpSpPr>
              <p:cNvPr id="8" name="Group 7"/>
              <p:cNvGrpSpPr/>
              <p:nvPr/>
            </p:nvGrpSpPr>
            <p:grpSpPr>
              <a:xfrm>
                <a:off x="9356639" y="3656810"/>
                <a:ext cx="1205501" cy="817150"/>
                <a:chOff x="9356639" y="3656810"/>
                <a:chExt cx="1205501" cy="817150"/>
              </a:xfrm>
            </p:grpSpPr>
            <p:pic>
              <p:nvPicPr>
                <p:cNvPr id="9" name="Picture 8"/>
                <p:cNvPicPr>
                  <a:picLocks noChangeAspect="1"/>
                </p:cNvPicPr>
                <p:nvPr/>
              </p:nvPicPr>
              <p:blipFill>
                <a:blip r:embed="rId6">
                  <a:lum bright="-100000"/>
                </a:blip>
                <a:stretch>
                  <a:fillRect/>
                </a:stretch>
              </p:blipFill>
              <p:spPr>
                <a:xfrm>
                  <a:off x="9662934" y="3656810"/>
                  <a:ext cx="580120" cy="443552"/>
                </a:xfrm>
                <a:prstGeom prst="rect">
                  <a:avLst/>
                </a:prstGeom>
              </p:spPr>
            </p:pic>
            <p:sp>
              <p:nvSpPr>
                <p:cNvPr id="10" name="TextBox 9"/>
                <p:cNvSpPr txBox="1"/>
                <p:nvPr/>
              </p:nvSpPr>
              <p:spPr>
                <a:xfrm>
                  <a:off x="9356639" y="4193202"/>
                  <a:ext cx="1205501" cy="280758"/>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Microsoft Flow</a:t>
                  </a:r>
                </a:p>
              </p:txBody>
            </p:sp>
          </p:grpSp>
        </p:grpSp>
        <p:grpSp>
          <p:nvGrpSpPr>
            <p:cNvPr id="18" name="Group 17"/>
            <p:cNvGrpSpPr/>
            <p:nvPr/>
          </p:nvGrpSpPr>
          <p:grpSpPr>
            <a:xfrm>
              <a:off x="7394143" y="4187948"/>
              <a:ext cx="4550114" cy="949553"/>
              <a:chOff x="6400800" y="4393152"/>
              <a:chExt cx="4461933" cy="931151"/>
            </a:xfrm>
          </p:grpSpPr>
          <p:sp>
            <p:nvSpPr>
              <p:cNvPr id="19" name="Rectangle 37"/>
              <p:cNvSpPr/>
              <p:nvPr/>
            </p:nvSpPr>
            <p:spPr>
              <a:xfrm>
                <a:off x="6400800" y="4530123"/>
                <a:ext cx="4461933" cy="794180"/>
              </a:xfrm>
              <a:custGeom>
                <a:avLst/>
                <a:gdLst>
                  <a:gd name="connsiteX0" fmla="*/ 0 w 4805757"/>
                  <a:gd name="connsiteY0" fmla="*/ 0 h 1189005"/>
                  <a:gd name="connsiteX1" fmla="*/ 4805757 w 4805757"/>
                  <a:gd name="connsiteY1" fmla="*/ 0 h 1189005"/>
                  <a:gd name="connsiteX2" fmla="*/ 4805757 w 4805757"/>
                  <a:gd name="connsiteY2" fmla="*/ 1189005 h 1189005"/>
                  <a:gd name="connsiteX3" fmla="*/ 0 w 4805757"/>
                  <a:gd name="connsiteY3" fmla="*/ 1189005 h 1189005"/>
                  <a:gd name="connsiteX4" fmla="*/ 0 w 4805757"/>
                  <a:gd name="connsiteY4" fmla="*/ 0 h 1189005"/>
                  <a:gd name="connsiteX0" fmla="*/ 0 w 4805757"/>
                  <a:gd name="connsiteY0" fmla="*/ 1953 h 1190958"/>
                  <a:gd name="connsiteX1" fmla="*/ 1456651 w 4805757"/>
                  <a:gd name="connsiteY1" fmla="*/ 0 h 1190958"/>
                  <a:gd name="connsiteX2" fmla="*/ 4805757 w 4805757"/>
                  <a:gd name="connsiteY2" fmla="*/ 1953 h 1190958"/>
                  <a:gd name="connsiteX3" fmla="*/ 4805757 w 4805757"/>
                  <a:gd name="connsiteY3" fmla="*/ 1190958 h 1190958"/>
                  <a:gd name="connsiteX4" fmla="*/ 0 w 4805757"/>
                  <a:gd name="connsiteY4" fmla="*/ 1190958 h 1190958"/>
                  <a:gd name="connsiteX5" fmla="*/ 0 w 4805757"/>
                  <a:gd name="connsiteY5" fmla="*/ 1953 h 1190958"/>
                  <a:gd name="connsiteX0" fmla="*/ 0 w 4805757"/>
                  <a:gd name="connsiteY0" fmla="*/ 1953 h 1190958"/>
                  <a:gd name="connsiteX1" fmla="*/ 1456651 w 4805757"/>
                  <a:gd name="connsiteY1" fmla="*/ 0 h 1190958"/>
                  <a:gd name="connsiteX2" fmla="*/ 3268518 w 4805757"/>
                  <a:gd name="connsiteY2" fmla="*/ 2117 h 1190958"/>
                  <a:gd name="connsiteX3" fmla="*/ 4805757 w 4805757"/>
                  <a:gd name="connsiteY3" fmla="*/ 1953 h 1190958"/>
                  <a:gd name="connsiteX4" fmla="*/ 4805757 w 4805757"/>
                  <a:gd name="connsiteY4" fmla="*/ 1190958 h 1190958"/>
                  <a:gd name="connsiteX5" fmla="*/ 0 w 4805757"/>
                  <a:gd name="connsiteY5" fmla="*/ 1190958 h 1190958"/>
                  <a:gd name="connsiteX6" fmla="*/ 0 w 4805757"/>
                  <a:gd name="connsiteY6" fmla="*/ 1953 h 1190958"/>
                  <a:gd name="connsiteX0" fmla="*/ 3268518 w 4805757"/>
                  <a:gd name="connsiteY0" fmla="*/ 168 h 1189009"/>
                  <a:gd name="connsiteX1" fmla="*/ 4805757 w 4805757"/>
                  <a:gd name="connsiteY1" fmla="*/ 4 h 1189009"/>
                  <a:gd name="connsiteX2" fmla="*/ 4805757 w 4805757"/>
                  <a:gd name="connsiteY2" fmla="*/ 1189009 h 1189009"/>
                  <a:gd name="connsiteX3" fmla="*/ 0 w 4805757"/>
                  <a:gd name="connsiteY3" fmla="*/ 1189009 h 1189009"/>
                  <a:gd name="connsiteX4" fmla="*/ 0 w 4805757"/>
                  <a:gd name="connsiteY4" fmla="*/ 4 h 1189009"/>
                  <a:gd name="connsiteX5" fmla="*/ 1548091 w 4805757"/>
                  <a:gd name="connsiteY5" fmla="*/ 89491 h 1189009"/>
                  <a:gd name="connsiteX0" fmla="*/ 3268518 w 4805757"/>
                  <a:gd name="connsiteY0" fmla="*/ 164 h 1189005"/>
                  <a:gd name="connsiteX1" fmla="*/ 4805757 w 4805757"/>
                  <a:gd name="connsiteY1" fmla="*/ 0 h 1189005"/>
                  <a:gd name="connsiteX2" fmla="*/ 4805757 w 4805757"/>
                  <a:gd name="connsiteY2" fmla="*/ 1189005 h 1189005"/>
                  <a:gd name="connsiteX3" fmla="*/ 0 w 4805757"/>
                  <a:gd name="connsiteY3" fmla="*/ 1189005 h 1189005"/>
                  <a:gd name="connsiteX4" fmla="*/ 0 w 4805757"/>
                  <a:gd name="connsiteY4" fmla="*/ 0 h 1189005"/>
                  <a:gd name="connsiteX5" fmla="*/ 1634874 w 4805757"/>
                  <a:gd name="connsiteY5" fmla="*/ 2704 h 1189005"/>
                  <a:gd name="connsiteX0" fmla="*/ 3268518 w 4805757"/>
                  <a:gd name="connsiteY0" fmla="*/ 164 h 1189005"/>
                  <a:gd name="connsiteX1" fmla="*/ 4805757 w 4805757"/>
                  <a:gd name="connsiteY1" fmla="*/ 0 h 1189005"/>
                  <a:gd name="connsiteX2" fmla="*/ 4805757 w 4805757"/>
                  <a:gd name="connsiteY2" fmla="*/ 1189005 h 1189005"/>
                  <a:gd name="connsiteX3" fmla="*/ 0 w 4805757"/>
                  <a:gd name="connsiteY3" fmla="*/ 1189005 h 1189005"/>
                  <a:gd name="connsiteX4" fmla="*/ 0 w 4805757"/>
                  <a:gd name="connsiteY4" fmla="*/ 0 h 1189005"/>
                  <a:gd name="connsiteX5" fmla="*/ 1634874 w 4805757"/>
                  <a:gd name="connsiteY5" fmla="*/ 2704 h 1189005"/>
                  <a:gd name="connsiteX0" fmla="*/ 3268518 w 4805757"/>
                  <a:gd name="connsiteY0" fmla="*/ 1694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3262590 w 4805757"/>
                  <a:gd name="connsiteY5" fmla="*/ 0 h 1190535"/>
                  <a:gd name="connsiteX0" fmla="*/ 3268518 w 4805757"/>
                  <a:gd name="connsiteY0" fmla="*/ 1694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1814790 w 4805757"/>
                  <a:gd name="connsiteY5" fmla="*/ 0 h 1190535"/>
                  <a:gd name="connsiteX0" fmla="*/ 2972184 w 4805757"/>
                  <a:gd name="connsiteY0" fmla="*/ 5927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1814790 w 4805757"/>
                  <a:gd name="connsiteY5" fmla="*/ 0 h 1190535"/>
                  <a:gd name="connsiteX0" fmla="*/ 2972184 w 4805757"/>
                  <a:gd name="connsiteY0" fmla="*/ 5927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1415830 w 4805757"/>
                  <a:gd name="connsiteY5" fmla="*/ 0 h 1190535"/>
                  <a:gd name="connsiteX0" fmla="*/ 3377984 w 4805757"/>
                  <a:gd name="connsiteY0" fmla="*/ 3810 h 1190535"/>
                  <a:gd name="connsiteX1" fmla="*/ 4805757 w 4805757"/>
                  <a:gd name="connsiteY1" fmla="*/ 1530 h 1190535"/>
                  <a:gd name="connsiteX2" fmla="*/ 4805757 w 4805757"/>
                  <a:gd name="connsiteY2" fmla="*/ 1190535 h 1190535"/>
                  <a:gd name="connsiteX3" fmla="*/ 0 w 4805757"/>
                  <a:gd name="connsiteY3" fmla="*/ 1190535 h 1190535"/>
                  <a:gd name="connsiteX4" fmla="*/ 0 w 4805757"/>
                  <a:gd name="connsiteY4" fmla="*/ 1530 h 1190535"/>
                  <a:gd name="connsiteX5" fmla="*/ 1415830 w 4805757"/>
                  <a:gd name="connsiteY5" fmla="*/ 0 h 119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5757" h="1190535">
                    <a:moveTo>
                      <a:pt x="3377984" y="3810"/>
                    </a:moveTo>
                    <a:lnTo>
                      <a:pt x="4805757" y="1530"/>
                    </a:lnTo>
                    <a:lnTo>
                      <a:pt x="4805757" y="1190535"/>
                    </a:lnTo>
                    <a:lnTo>
                      <a:pt x="0" y="1190535"/>
                    </a:lnTo>
                    <a:lnTo>
                      <a:pt x="0" y="1530"/>
                    </a:lnTo>
                    <a:lnTo>
                      <a:pt x="1415830" y="0"/>
                    </a:lnTo>
                  </a:path>
                </a:pathLst>
              </a:custGeom>
              <a:noFill/>
              <a:ln w="28575" cap="flat" cmpd="sng" algn="ctr">
                <a:solidFill>
                  <a:sysClr val="windowText" lastClr="000000"/>
                </a:solidFill>
                <a:prstDash val="solid"/>
                <a:miter lim="800000"/>
              </a:ln>
              <a:effectLst/>
            </p:spPr>
            <p:txBody>
              <a:bodyPr rtlCol="0" anchor="ctr"/>
              <a:lstStyle/>
              <a:p>
                <a:pPr algn="ctr" defTabSz="896386">
                  <a:defRPr/>
                </a:pPr>
                <a:endParaRPr lang="en-US" kern="0">
                  <a:solidFill>
                    <a:prstClr val="black"/>
                  </a:solidFill>
                  <a:latin typeface="Calibri"/>
                </a:endParaRPr>
              </a:p>
            </p:txBody>
          </p:sp>
          <p:sp>
            <p:nvSpPr>
              <p:cNvPr id="20" name="TextBox 19"/>
              <p:cNvSpPr txBox="1"/>
              <p:nvPr/>
            </p:nvSpPr>
            <p:spPr>
              <a:xfrm>
                <a:off x="7716148" y="4393152"/>
                <a:ext cx="1822936" cy="280718"/>
              </a:xfrm>
              <a:prstGeom prst="rect">
                <a:avLst/>
              </a:prstGeom>
              <a:noFill/>
            </p:spPr>
            <p:txBody>
              <a:bodyPr wrap="none" rtlCol="0">
                <a:spAutoFit/>
              </a:bodyPr>
              <a:lstStyle/>
              <a:p>
                <a:pPr algn="ctr" defTabSz="896386">
                  <a:defRPr/>
                </a:pPr>
                <a:r>
                  <a:rPr lang="en-US" sz="1200" kern="0">
                    <a:solidFill>
                      <a:prstClr val="black"/>
                    </a:solidFill>
                    <a:latin typeface="Segoe UI Semibold" panose="020B0702040204020203" pitchFamily="34" charset="0"/>
                    <a:cs typeface="Segoe UI Semibold" panose="020B0702040204020203" pitchFamily="34" charset="0"/>
                  </a:rPr>
                  <a:t>Developers and IT pros</a:t>
                </a:r>
              </a:p>
            </p:txBody>
          </p:sp>
          <p:sp>
            <p:nvSpPr>
              <p:cNvPr id="21" name="TextBox 20"/>
              <p:cNvSpPr txBox="1"/>
              <p:nvPr/>
            </p:nvSpPr>
            <p:spPr>
              <a:xfrm>
                <a:off x="7108419" y="4714417"/>
                <a:ext cx="416654" cy="469103"/>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Pro</a:t>
                </a:r>
                <a:br>
                  <a:rPr lang="en-US" sz="1200" kern="0">
                    <a:solidFill>
                      <a:prstClr val="black"/>
                    </a:solidFill>
                    <a:latin typeface="Segoe UI" panose="020B0502040204020203" pitchFamily="34" charset="0"/>
                    <a:cs typeface="Segoe UI" panose="020B0502040204020203" pitchFamily="34" charset="0"/>
                  </a:rPr>
                </a:br>
                <a:r>
                  <a:rPr lang="en-US" sz="1200" b="1" kern="0">
                    <a:solidFill>
                      <a:prstClr val="black"/>
                    </a:solidFill>
                    <a:latin typeface="Segoe UI" panose="020B0502040204020203" pitchFamily="34" charset="0"/>
                    <a:cs typeface="Segoe UI" panose="020B0502040204020203" pitchFamily="34" charset="0"/>
                  </a:rPr>
                  <a:t>BI</a:t>
                </a:r>
              </a:p>
            </p:txBody>
          </p:sp>
          <p:sp>
            <p:nvSpPr>
              <p:cNvPr id="22" name="TextBox 21"/>
              <p:cNvSpPr txBox="1"/>
              <p:nvPr/>
            </p:nvSpPr>
            <p:spPr>
              <a:xfrm>
                <a:off x="8404273" y="4710502"/>
                <a:ext cx="470000" cy="469103"/>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Pro</a:t>
                </a:r>
                <a:br>
                  <a:rPr lang="en-US" sz="1200" kern="0">
                    <a:solidFill>
                      <a:prstClr val="black"/>
                    </a:solidFill>
                    <a:latin typeface="Segoe UI" panose="020B0502040204020203" pitchFamily="34" charset="0"/>
                    <a:cs typeface="Segoe UI" panose="020B0502040204020203" pitchFamily="34" charset="0"/>
                  </a:rPr>
                </a:br>
                <a:r>
                  <a:rPr lang="en-US" sz="1200" b="1" kern="0">
                    <a:solidFill>
                      <a:prstClr val="black"/>
                    </a:solidFill>
                    <a:latin typeface="Segoe UI" panose="020B0502040204020203" pitchFamily="34" charset="0"/>
                    <a:cs typeface="Segoe UI" panose="020B0502040204020203" pitchFamily="34" charset="0"/>
                  </a:rPr>
                  <a:t>Dev</a:t>
                </a:r>
              </a:p>
            </p:txBody>
          </p:sp>
          <p:sp>
            <p:nvSpPr>
              <p:cNvPr id="23" name="TextBox 22"/>
              <p:cNvSpPr txBox="1"/>
              <p:nvPr/>
            </p:nvSpPr>
            <p:spPr>
              <a:xfrm>
                <a:off x="9472721" y="4714415"/>
                <a:ext cx="1015984" cy="469103"/>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Pro</a:t>
                </a:r>
                <a:br>
                  <a:rPr lang="en-US" sz="1200" kern="0">
                    <a:solidFill>
                      <a:prstClr val="black"/>
                    </a:solidFill>
                    <a:latin typeface="Segoe UI" panose="020B0502040204020203" pitchFamily="34" charset="0"/>
                    <a:cs typeface="Segoe UI" panose="020B0502040204020203" pitchFamily="34" charset="0"/>
                  </a:rPr>
                </a:br>
                <a:r>
                  <a:rPr lang="en-US" sz="1200" b="1" kern="0">
                    <a:solidFill>
                      <a:prstClr val="black"/>
                    </a:solidFill>
                    <a:latin typeface="Segoe UI" panose="020B0502040204020203" pitchFamily="34" charset="0"/>
                    <a:cs typeface="Segoe UI" panose="020B0502040204020203" pitchFamily="34" charset="0"/>
                  </a:rPr>
                  <a:t>Integration</a:t>
                </a:r>
              </a:p>
            </p:txBody>
          </p:sp>
        </p:grpSp>
        <p:grpSp>
          <p:nvGrpSpPr>
            <p:cNvPr id="24" name="Group 23"/>
            <p:cNvGrpSpPr/>
            <p:nvPr/>
          </p:nvGrpSpPr>
          <p:grpSpPr>
            <a:xfrm>
              <a:off x="7680058" y="1961448"/>
              <a:ext cx="4087599" cy="738296"/>
              <a:chOff x="6681175" y="2209802"/>
              <a:chExt cx="4008382" cy="723987"/>
            </a:xfrm>
          </p:grpSpPr>
          <p:sp>
            <p:nvSpPr>
              <p:cNvPr id="25" name="TextBox 24"/>
              <p:cNvSpPr txBox="1"/>
              <p:nvPr/>
            </p:nvSpPr>
            <p:spPr>
              <a:xfrm>
                <a:off x="6681175" y="2558943"/>
                <a:ext cx="1284455" cy="374846"/>
              </a:xfrm>
              <a:prstGeom prst="rect">
                <a:avLst/>
              </a:prstGeom>
              <a:noFill/>
            </p:spPr>
            <p:txBody>
              <a:bodyPr wrap="none" rtlCol="0">
                <a:spAutoFit/>
              </a:bodyPr>
              <a:lstStyle/>
              <a:p>
                <a:pPr algn="ctr" defTabSz="896386">
                  <a:defRPr/>
                </a:pPr>
                <a:r>
                  <a:rPr lang="en-US" b="1" kern="0">
                    <a:solidFill>
                      <a:prstClr val="black"/>
                    </a:solidFill>
                    <a:latin typeface="Segoe UI" panose="020B0502040204020203" pitchFamily="34" charset="0"/>
                    <a:cs typeface="Segoe UI" panose="020B0502040204020203" pitchFamily="34" charset="0"/>
                  </a:rPr>
                  <a:t>MEASURE</a:t>
                </a:r>
              </a:p>
            </p:txBody>
          </p:sp>
          <p:sp>
            <p:nvSpPr>
              <p:cNvPr id="26" name="TextBox 25"/>
              <p:cNvSpPr txBox="1"/>
              <p:nvPr/>
            </p:nvSpPr>
            <p:spPr>
              <a:xfrm>
                <a:off x="8323515" y="2558943"/>
                <a:ext cx="631520" cy="374846"/>
              </a:xfrm>
              <a:prstGeom prst="rect">
                <a:avLst/>
              </a:prstGeom>
              <a:noFill/>
            </p:spPr>
            <p:txBody>
              <a:bodyPr wrap="none" rtlCol="0">
                <a:spAutoFit/>
              </a:bodyPr>
              <a:lstStyle/>
              <a:p>
                <a:pPr algn="ctr" defTabSz="896386">
                  <a:defRPr/>
                </a:pPr>
                <a:r>
                  <a:rPr lang="en-US" b="1" kern="0">
                    <a:solidFill>
                      <a:prstClr val="black"/>
                    </a:solidFill>
                    <a:latin typeface="Segoe UI" panose="020B0502040204020203" pitchFamily="34" charset="0"/>
                    <a:cs typeface="Segoe UI" panose="020B0502040204020203" pitchFamily="34" charset="0"/>
                  </a:rPr>
                  <a:t>ACT</a:t>
                </a:r>
              </a:p>
            </p:txBody>
          </p:sp>
          <p:sp>
            <p:nvSpPr>
              <p:cNvPr id="27" name="TextBox 26"/>
              <p:cNvSpPr txBox="1"/>
              <p:nvPr/>
            </p:nvSpPr>
            <p:spPr>
              <a:xfrm>
                <a:off x="9229221" y="2558943"/>
                <a:ext cx="1460336" cy="374846"/>
              </a:xfrm>
              <a:prstGeom prst="rect">
                <a:avLst/>
              </a:prstGeom>
              <a:noFill/>
            </p:spPr>
            <p:txBody>
              <a:bodyPr wrap="none" rtlCol="0">
                <a:spAutoFit/>
              </a:bodyPr>
              <a:lstStyle/>
              <a:p>
                <a:pPr algn="ctr" defTabSz="896386">
                  <a:defRPr/>
                </a:pPr>
                <a:r>
                  <a:rPr lang="en-US" b="1" kern="0">
                    <a:solidFill>
                      <a:prstClr val="black"/>
                    </a:solidFill>
                    <a:latin typeface="Segoe UI" panose="020B0502040204020203" pitchFamily="34" charset="0"/>
                    <a:cs typeface="Segoe UI" panose="020B0502040204020203" pitchFamily="34" charset="0"/>
                  </a:rPr>
                  <a:t>AUTOMATE</a:t>
                </a:r>
              </a:p>
            </p:txBody>
          </p:sp>
          <p:grpSp>
            <p:nvGrpSpPr>
              <p:cNvPr id="28" name="Group 27"/>
              <p:cNvGrpSpPr/>
              <p:nvPr/>
            </p:nvGrpSpPr>
            <p:grpSpPr>
              <a:xfrm>
                <a:off x="7323402" y="2209802"/>
                <a:ext cx="2635992" cy="349141"/>
                <a:chOff x="7323402" y="2209802"/>
                <a:chExt cx="2635992" cy="349141"/>
              </a:xfrm>
            </p:grpSpPr>
            <p:grpSp>
              <p:nvGrpSpPr>
                <p:cNvPr id="29" name="Group 28"/>
                <p:cNvGrpSpPr/>
                <p:nvPr/>
              </p:nvGrpSpPr>
              <p:grpSpPr>
                <a:xfrm>
                  <a:off x="8639272" y="2209802"/>
                  <a:ext cx="1320122" cy="349141"/>
                  <a:chOff x="3554633" y="2798074"/>
                  <a:chExt cx="1652666" cy="437090"/>
                </a:xfrm>
              </p:grpSpPr>
              <p:cxnSp>
                <p:nvCxnSpPr>
                  <p:cNvPr id="31" name="Connector: Elbow 22"/>
                  <p:cNvCxnSpPr>
                    <a:stCxn id="27" idx="0"/>
                  </p:cNvCxnSpPr>
                  <p:nvPr/>
                </p:nvCxnSpPr>
                <p:spPr>
                  <a:xfrm rot="16200000" flipV="1">
                    <a:off x="4274930" y="2302796"/>
                    <a:ext cx="212075" cy="1652662"/>
                  </a:xfrm>
                  <a:prstGeom prst="bentConnector2">
                    <a:avLst/>
                  </a:prstGeom>
                  <a:noFill/>
                  <a:ln w="28575" cap="flat" cmpd="sng" algn="ctr">
                    <a:solidFill>
                      <a:sysClr val="windowText" lastClr="000000"/>
                    </a:solidFill>
                    <a:prstDash val="solid"/>
                    <a:miter lim="800000"/>
                  </a:ln>
                  <a:effectLst/>
                </p:spPr>
              </p:cxnSp>
              <p:cxnSp>
                <p:nvCxnSpPr>
                  <p:cNvPr id="32" name="Straight Connector 31"/>
                  <p:cNvCxnSpPr>
                    <a:endCxn id="26" idx="0"/>
                  </p:cNvCxnSpPr>
                  <p:nvPr/>
                </p:nvCxnSpPr>
                <p:spPr>
                  <a:xfrm>
                    <a:off x="3554636" y="2798074"/>
                    <a:ext cx="3" cy="437090"/>
                  </a:xfrm>
                  <a:prstGeom prst="line">
                    <a:avLst/>
                  </a:prstGeom>
                  <a:noFill/>
                  <a:ln w="28575" cap="flat" cmpd="sng" algn="ctr">
                    <a:solidFill>
                      <a:sysClr val="windowText" lastClr="000000"/>
                    </a:solidFill>
                    <a:prstDash val="solid"/>
                    <a:miter lim="800000"/>
                  </a:ln>
                  <a:effectLst/>
                </p:spPr>
              </p:cxnSp>
            </p:grpSp>
            <p:cxnSp>
              <p:nvCxnSpPr>
                <p:cNvPr id="30" name="Connector: Elbow 72"/>
                <p:cNvCxnSpPr>
                  <a:endCxn id="25" idx="0"/>
                </p:cNvCxnSpPr>
                <p:nvPr/>
              </p:nvCxnSpPr>
              <p:spPr>
                <a:xfrm rot="10800000" flipV="1">
                  <a:off x="7323403" y="2389541"/>
                  <a:ext cx="1315871" cy="169402"/>
                </a:xfrm>
                <a:prstGeom prst="bentConnector2">
                  <a:avLst/>
                </a:prstGeom>
                <a:noFill/>
                <a:ln w="28575" cap="flat" cmpd="sng" algn="ctr">
                  <a:solidFill>
                    <a:sysClr val="windowText" lastClr="000000"/>
                  </a:solidFill>
                  <a:prstDash val="solid"/>
                  <a:miter lim="800000"/>
                </a:ln>
                <a:effectLst/>
              </p:spPr>
            </p:cxnSp>
          </p:grpSp>
        </p:grpSp>
        <p:grpSp>
          <p:nvGrpSpPr>
            <p:cNvPr id="33" name="Group 32"/>
            <p:cNvGrpSpPr/>
            <p:nvPr/>
          </p:nvGrpSpPr>
          <p:grpSpPr>
            <a:xfrm>
              <a:off x="8307674" y="5150293"/>
              <a:ext cx="2691554" cy="1443510"/>
              <a:chOff x="7296624" y="5336847"/>
              <a:chExt cx="2639392" cy="1415534"/>
            </a:xfrm>
          </p:grpSpPr>
          <p:grpSp>
            <p:nvGrpSpPr>
              <p:cNvPr id="34" name="Group 33"/>
              <p:cNvGrpSpPr/>
              <p:nvPr/>
            </p:nvGrpSpPr>
            <p:grpSpPr>
              <a:xfrm>
                <a:off x="7797800" y="5336847"/>
                <a:ext cx="1659622" cy="349141"/>
                <a:chOff x="7303061" y="5319390"/>
                <a:chExt cx="2635990" cy="349141"/>
              </a:xfrm>
            </p:grpSpPr>
            <p:cxnSp>
              <p:nvCxnSpPr>
                <p:cNvPr id="40" name="Connector: Elbow 76"/>
                <p:cNvCxnSpPr/>
                <p:nvPr/>
              </p:nvCxnSpPr>
              <p:spPr>
                <a:xfrm rot="16200000" flipV="1">
                  <a:off x="9194291" y="4923771"/>
                  <a:ext cx="169402" cy="1320118"/>
                </a:xfrm>
                <a:prstGeom prst="bentConnector2">
                  <a:avLst/>
                </a:prstGeom>
                <a:noFill/>
                <a:ln w="28575" cap="flat" cmpd="sng" algn="ctr">
                  <a:solidFill>
                    <a:sysClr val="windowText" lastClr="000000"/>
                  </a:solidFill>
                  <a:prstDash val="solid"/>
                  <a:miter lim="800000"/>
                </a:ln>
                <a:effectLst/>
              </p:spPr>
            </p:cxnSp>
            <p:cxnSp>
              <p:nvCxnSpPr>
                <p:cNvPr id="41" name="Straight Connector 40"/>
                <p:cNvCxnSpPr/>
                <p:nvPr/>
              </p:nvCxnSpPr>
              <p:spPr>
                <a:xfrm>
                  <a:off x="8618933" y="5319390"/>
                  <a:ext cx="0" cy="179739"/>
                </a:xfrm>
                <a:prstGeom prst="line">
                  <a:avLst/>
                </a:prstGeom>
                <a:noFill/>
                <a:ln w="28575" cap="flat" cmpd="sng" algn="ctr">
                  <a:solidFill>
                    <a:sysClr val="window" lastClr="FFFFFF"/>
                  </a:solidFill>
                  <a:prstDash val="solid"/>
                  <a:miter lim="800000"/>
                </a:ln>
                <a:effectLst/>
              </p:spPr>
            </p:cxnSp>
            <p:cxnSp>
              <p:nvCxnSpPr>
                <p:cNvPr id="42" name="Connector: Elbow 78"/>
                <p:cNvCxnSpPr/>
                <p:nvPr/>
              </p:nvCxnSpPr>
              <p:spPr>
                <a:xfrm rot="10800000" flipV="1">
                  <a:off x="7303061" y="5499129"/>
                  <a:ext cx="1315872" cy="169401"/>
                </a:xfrm>
                <a:prstGeom prst="bentConnector2">
                  <a:avLst/>
                </a:prstGeom>
                <a:noFill/>
                <a:ln w="28575" cap="flat" cmpd="sng" algn="ctr">
                  <a:solidFill>
                    <a:sysClr val="windowText" lastClr="000000"/>
                  </a:solidFill>
                  <a:prstDash val="solid"/>
                  <a:miter lim="800000"/>
                </a:ln>
                <a:effectLst/>
              </p:spPr>
            </p:cxnSp>
          </p:grpSp>
          <p:grpSp>
            <p:nvGrpSpPr>
              <p:cNvPr id="35" name="Group 34"/>
              <p:cNvGrpSpPr/>
              <p:nvPr/>
            </p:nvGrpSpPr>
            <p:grpSpPr>
              <a:xfrm>
                <a:off x="7296624" y="5777388"/>
                <a:ext cx="2639392" cy="974993"/>
                <a:chOff x="7296624" y="5777388"/>
                <a:chExt cx="2639392" cy="974993"/>
              </a:xfrm>
            </p:grpSpPr>
            <p:pic>
              <p:nvPicPr>
                <p:cNvPr id="36" name="Picture 35"/>
                <p:cNvPicPr>
                  <a:picLocks noChangeAspect="1"/>
                </p:cNvPicPr>
                <p:nvPr/>
              </p:nvPicPr>
              <p:blipFill>
                <a:blip r:embed="rId7">
                  <a:lum bright="-100000"/>
                </a:blip>
                <a:stretch>
                  <a:fillRect/>
                </a:stretch>
              </p:blipFill>
              <p:spPr>
                <a:xfrm>
                  <a:off x="7632024" y="5801417"/>
                  <a:ext cx="349314" cy="453132"/>
                </a:xfrm>
                <a:prstGeom prst="rect">
                  <a:avLst/>
                </a:prstGeom>
              </p:spPr>
            </p:pic>
            <p:pic>
              <p:nvPicPr>
                <p:cNvPr id="37" name="Picture 36"/>
                <p:cNvPicPr>
                  <a:picLocks noChangeAspect="1"/>
                </p:cNvPicPr>
                <p:nvPr/>
              </p:nvPicPr>
              <p:blipFill>
                <a:blip r:embed="rId8">
                  <a:lum bright="-100000"/>
                </a:blip>
                <a:stretch>
                  <a:fillRect/>
                </a:stretch>
              </p:blipFill>
              <p:spPr>
                <a:xfrm>
                  <a:off x="9232722" y="5777388"/>
                  <a:ext cx="449399" cy="501189"/>
                </a:xfrm>
                <a:prstGeom prst="rect">
                  <a:avLst/>
                </a:prstGeom>
              </p:spPr>
            </p:pic>
            <p:sp>
              <p:nvSpPr>
                <p:cNvPr id="38" name="TextBox 37"/>
                <p:cNvSpPr txBox="1"/>
                <p:nvPr/>
              </p:nvSpPr>
              <p:spPr>
                <a:xfrm>
                  <a:off x="7296624" y="6283279"/>
                  <a:ext cx="1020120" cy="461796"/>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Common </a:t>
                  </a:r>
                  <a:br>
                    <a:rPr lang="en-US" sz="1200" kern="0">
                      <a:solidFill>
                        <a:prstClr val="black"/>
                      </a:solidFill>
                      <a:latin typeface="Segoe UI" panose="020B0502040204020203" pitchFamily="34" charset="0"/>
                      <a:cs typeface="Segoe UI" panose="020B0502040204020203" pitchFamily="34" charset="0"/>
                    </a:rPr>
                  </a:br>
                  <a:r>
                    <a:rPr lang="en-US" sz="1200" kern="0">
                      <a:solidFill>
                        <a:prstClr val="black"/>
                      </a:solidFill>
                      <a:latin typeface="Segoe UI" panose="020B0502040204020203" pitchFamily="34" charset="0"/>
                      <a:cs typeface="Segoe UI" panose="020B0502040204020203" pitchFamily="34" charset="0"/>
                    </a:rPr>
                    <a:t>Data Service</a:t>
                  </a:r>
                </a:p>
              </p:txBody>
            </p:sp>
            <p:sp>
              <p:nvSpPr>
                <p:cNvPr id="39" name="TextBox 38"/>
                <p:cNvSpPr txBox="1"/>
                <p:nvPr/>
              </p:nvSpPr>
              <p:spPr>
                <a:xfrm>
                  <a:off x="8922725" y="6283278"/>
                  <a:ext cx="1013291" cy="469103"/>
                </a:xfrm>
                <a:prstGeom prst="rect">
                  <a:avLst/>
                </a:prstGeom>
                <a:noFill/>
              </p:spPr>
              <p:txBody>
                <a:bodyPr wrap="none" rtlCol="0">
                  <a:spAutoFit/>
                </a:bodyPr>
                <a:lstStyle/>
                <a:p>
                  <a:pPr algn="ctr" defTabSz="896386">
                    <a:defRPr/>
                  </a:pPr>
                  <a:r>
                    <a:rPr lang="en-US" sz="1200" kern="0">
                      <a:solidFill>
                        <a:prstClr val="black"/>
                      </a:solidFill>
                      <a:latin typeface="Segoe UI" panose="020B0502040204020203" pitchFamily="34" charset="0"/>
                      <a:cs typeface="Segoe UI" panose="020B0502040204020203" pitchFamily="34" charset="0"/>
                    </a:rPr>
                    <a:t>Connectors </a:t>
                  </a:r>
                  <a:br>
                    <a:rPr lang="en-US" sz="1200" kern="0">
                      <a:solidFill>
                        <a:prstClr val="black"/>
                      </a:solidFill>
                      <a:latin typeface="Segoe UI" panose="020B0502040204020203" pitchFamily="34" charset="0"/>
                      <a:cs typeface="Segoe UI" panose="020B0502040204020203" pitchFamily="34" charset="0"/>
                    </a:rPr>
                  </a:br>
                  <a:r>
                    <a:rPr lang="en-US" sz="1200" kern="0">
                      <a:solidFill>
                        <a:prstClr val="black"/>
                      </a:solidFill>
                      <a:latin typeface="Segoe UI" panose="020B0502040204020203" pitchFamily="34" charset="0"/>
                      <a:cs typeface="Segoe UI" panose="020B0502040204020203" pitchFamily="34" charset="0"/>
                    </a:rPr>
                    <a:t>+ gateways</a:t>
                  </a:r>
                </a:p>
              </p:txBody>
            </p:sp>
          </p:grpSp>
        </p:grpSp>
      </p:grpSp>
      <p:sp>
        <p:nvSpPr>
          <p:cNvPr id="46" name="Freeform 45"/>
          <p:cNvSpPr/>
          <p:nvPr/>
        </p:nvSpPr>
        <p:spPr>
          <a:xfrm>
            <a:off x="6917723" y="487"/>
            <a:ext cx="5274278" cy="6857027"/>
          </a:xfrm>
          <a:custGeom>
            <a:avLst/>
            <a:gdLst>
              <a:gd name="connsiteX0" fmla="*/ 1053063 w 5380038"/>
              <a:gd name="connsiteY0" fmla="*/ 5594282 h 6994525"/>
              <a:gd name="connsiteX1" fmla="*/ 1053063 w 5380038"/>
              <a:gd name="connsiteY1" fmla="*/ 6593311 h 6994525"/>
              <a:gd name="connsiteX2" fmla="*/ 2471564 w 5380038"/>
              <a:gd name="connsiteY2" fmla="*/ 6593311 h 6994525"/>
              <a:gd name="connsiteX3" fmla="*/ 2471564 w 5380038"/>
              <a:gd name="connsiteY3" fmla="*/ 5594282 h 6994525"/>
              <a:gd name="connsiteX4" fmla="*/ 0 w 5380038"/>
              <a:gd name="connsiteY4" fmla="*/ 0 h 6994525"/>
              <a:gd name="connsiteX5" fmla="*/ 5380038 w 5380038"/>
              <a:gd name="connsiteY5" fmla="*/ 0 h 6994525"/>
              <a:gd name="connsiteX6" fmla="*/ 5380038 w 5380038"/>
              <a:gd name="connsiteY6" fmla="*/ 6994525 h 6994525"/>
              <a:gd name="connsiteX7" fmla="*/ 0 w 5380038"/>
              <a:gd name="connsiteY7"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0038" h="6994525">
                <a:moveTo>
                  <a:pt x="1053063" y="5594282"/>
                </a:moveTo>
                <a:lnTo>
                  <a:pt x="1053063" y="6593311"/>
                </a:lnTo>
                <a:lnTo>
                  <a:pt x="2471564" y="6593311"/>
                </a:lnTo>
                <a:lnTo>
                  <a:pt x="2471564" y="5594282"/>
                </a:lnTo>
                <a:close/>
                <a:moveTo>
                  <a:pt x="0" y="0"/>
                </a:moveTo>
                <a:lnTo>
                  <a:pt x="5380038" y="0"/>
                </a:lnTo>
                <a:lnTo>
                  <a:pt x="5380038" y="6994525"/>
                </a:lnTo>
                <a:lnTo>
                  <a:pt x="0" y="6994525"/>
                </a:lnTo>
                <a:close/>
              </a:path>
            </a:pathLst>
          </a:custGeom>
          <a:solidFill>
            <a:srgbClr val="F2F2F2">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8" name="Rectangle 47"/>
          <p:cNvSpPr/>
          <p:nvPr/>
        </p:nvSpPr>
        <p:spPr bwMode="auto">
          <a:xfrm>
            <a:off x="7958963" y="5465032"/>
            <a:ext cx="1390616" cy="979390"/>
          </a:xfrm>
          <a:prstGeom prst="rect">
            <a:avLst/>
          </a:prstGeom>
          <a:noFill/>
          <a:ln w="5715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9113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6" grpId="0" animBg="1"/>
      <p:bldP spid="4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50000"/>
            <a:lumOff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B4DFC-065D-4829-8072-D779393E441F}"/>
              </a:ext>
            </a:extLst>
          </p:cNvPr>
          <p:cNvSpPr>
            <a:spLocks noGrp="1"/>
          </p:cNvSpPr>
          <p:nvPr>
            <p:ph type="title"/>
          </p:nvPr>
        </p:nvSpPr>
        <p:spPr>
          <a:xfrm>
            <a:off x="1531088" y="2084172"/>
            <a:ext cx="10391674" cy="1015663"/>
          </a:xfrm>
        </p:spPr>
        <p:txBody>
          <a:bodyPr/>
          <a:lstStyle/>
          <a:p>
            <a:pPr algn="ctr"/>
            <a:r>
              <a:rPr lang="en-US" sz="6000"/>
              <a:t>Common Data Service for Apps</a:t>
            </a:r>
          </a:p>
        </p:txBody>
      </p:sp>
      <p:sp>
        <p:nvSpPr>
          <p:cNvPr id="3" name="TextBox 2">
            <a:extLst>
              <a:ext uri="{FF2B5EF4-FFF2-40B4-BE49-F238E27FC236}">
                <a16:creationId xmlns:a16="http://schemas.microsoft.com/office/drawing/2014/main" id="{97B19E58-20E8-4C18-B136-CED562BB2508}"/>
              </a:ext>
            </a:extLst>
          </p:cNvPr>
          <p:cNvSpPr txBox="1"/>
          <p:nvPr/>
        </p:nvSpPr>
        <p:spPr>
          <a:xfrm>
            <a:off x="0" y="3802511"/>
            <a:ext cx="12192000" cy="573154"/>
          </a:xfrm>
          <a:prstGeom prst="rect">
            <a:avLst/>
          </a:prstGeom>
          <a:noFill/>
        </p:spPr>
        <p:txBody>
          <a:bodyPr wrap="square"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3136"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 service for connecting data sources and powering apps</a:t>
            </a:r>
          </a:p>
        </p:txBody>
      </p:sp>
      <p:pic>
        <p:nvPicPr>
          <p:cNvPr id="4" name="Picture 3">
            <a:extLst>
              <a:ext uri="{FF2B5EF4-FFF2-40B4-BE49-F238E27FC236}">
                <a16:creationId xmlns:a16="http://schemas.microsoft.com/office/drawing/2014/main" id="{D496608A-3B10-44B6-850D-35347D4D782C}"/>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artisticPhotocopy/>
                    </a14:imgEffect>
                  </a14:imgLayer>
                </a14:imgProps>
              </a:ext>
            </a:extLst>
          </a:blip>
          <a:srcRect l="14049" r="10781" b="16228"/>
          <a:stretch/>
        </p:blipFill>
        <p:spPr>
          <a:xfrm>
            <a:off x="812473" y="2084172"/>
            <a:ext cx="813127" cy="1012258"/>
          </a:xfrm>
          <a:prstGeom prst="rect">
            <a:avLst/>
          </a:prstGeom>
        </p:spPr>
      </p:pic>
    </p:spTree>
    <p:extLst>
      <p:ext uri="{BB962C8B-B14F-4D97-AF65-F5344CB8AC3E}">
        <p14:creationId xmlns:p14="http://schemas.microsoft.com/office/powerpoint/2010/main" val="207876129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036" y="487"/>
            <a:ext cx="12188542" cy="6574720"/>
          </a:xfrm>
          <a:prstGeom prst="rect">
            <a:avLst/>
          </a:prstGeom>
          <a:solidFill>
            <a:schemeClr val="bg2">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fontAlgn="base">
              <a:spcBef>
                <a:spcPct val="0"/>
              </a:spcBef>
              <a:spcAft>
                <a:spcPct val="0"/>
              </a:spcAft>
              <a:defRPr/>
            </a:pPr>
            <a:endParaRPr lang="en-US" sz="2000">
              <a:gradFill>
                <a:gsLst>
                  <a:gs pos="0">
                    <a:srgbClr val="FFFFFF"/>
                  </a:gs>
                  <a:gs pos="100000">
                    <a:srgbClr val="FFFFFF"/>
                  </a:gs>
                </a:gsLst>
                <a:lin ang="5400000" scaled="0"/>
              </a:gradFill>
              <a:latin typeface="Calibri" panose="020F0502020204030204"/>
            </a:endParaRPr>
          </a:p>
        </p:txBody>
      </p:sp>
      <p:sp>
        <p:nvSpPr>
          <p:cNvPr id="5" name="Rectangle 4"/>
          <p:cNvSpPr/>
          <p:nvPr/>
        </p:nvSpPr>
        <p:spPr bwMode="auto">
          <a:xfrm>
            <a:off x="8036" y="3849121"/>
            <a:ext cx="12188542" cy="2985317"/>
          </a:xfrm>
          <a:prstGeom prst="rect">
            <a:avLst/>
          </a:prstGeom>
          <a:solidFill>
            <a:schemeClr val="accent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 name="TextBox 5"/>
          <p:cNvSpPr txBox="1"/>
          <p:nvPr/>
        </p:nvSpPr>
        <p:spPr>
          <a:xfrm>
            <a:off x="2204535" y="5042593"/>
            <a:ext cx="2444101" cy="1136994"/>
          </a:xfrm>
          <a:prstGeom prst="rect">
            <a:avLst/>
          </a:prstGeom>
          <a:noFill/>
        </p:spPr>
        <p:txBody>
          <a:bodyPr wrap="square" lIns="179234" tIns="143387" rIns="179234" bIns="143387"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algn="ctr" defTabSz="914016">
              <a:lnSpc>
                <a:spcPct val="100000"/>
              </a:lnSpc>
              <a:defRPr/>
            </a:pPr>
            <a:r>
              <a:rPr lang="en-US" sz="1800" i="1">
                <a:latin typeface="Calibri" panose="020F0502020204030204"/>
                <a:cs typeface="Segoe UI Semilight" panose="020B0402040204020203" pitchFamily="34" charset="0"/>
              </a:rPr>
              <a:t>CDS for Apps does the heavy lifting to bring together all your data</a:t>
            </a:r>
          </a:p>
        </p:txBody>
      </p:sp>
      <p:sp>
        <p:nvSpPr>
          <p:cNvPr id="30" name="TextBox 29"/>
          <p:cNvSpPr txBox="1">
            <a:spLocks noChangeAspect="1"/>
          </p:cNvSpPr>
          <p:nvPr/>
        </p:nvSpPr>
        <p:spPr>
          <a:xfrm>
            <a:off x="2159865" y="1900323"/>
            <a:ext cx="2471190" cy="775597"/>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algn="ctr" defTabSz="914016">
              <a:defRPr/>
            </a:pPr>
            <a:r>
              <a:rPr lang="en-US" sz="2800">
                <a:solidFill>
                  <a:srgbClr val="000000"/>
                </a:solidFill>
                <a:latin typeface="Segoe UI Light"/>
                <a:cs typeface="Segoe UI Semilight" panose="020B0402040204020203" pitchFamily="34" charset="0"/>
              </a:rPr>
              <a:t>The Focal Point for your data</a:t>
            </a:r>
          </a:p>
        </p:txBody>
      </p:sp>
      <p:sp>
        <p:nvSpPr>
          <p:cNvPr id="32" name="Oval 31"/>
          <p:cNvSpPr/>
          <p:nvPr/>
        </p:nvSpPr>
        <p:spPr bwMode="auto">
          <a:xfrm>
            <a:off x="2589054" y="3086741"/>
            <a:ext cx="1675065" cy="1675062"/>
          </a:xfrm>
          <a:prstGeom prst="ellipse">
            <a:avLst/>
          </a:prstGeom>
          <a:solidFill>
            <a:schemeClr val="bg1"/>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76" tIns="146221" rIns="182776" bIns="146221" numCol="1" spcCol="0" rtlCol="0" fromWordArt="0" anchor="ctr"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198"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8" name="TextBox 57">
            <a:extLst>
              <a:ext uri="{FF2B5EF4-FFF2-40B4-BE49-F238E27FC236}">
                <a16:creationId xmlns:a16="http://schemas.microsoft.com/office/drawing/2014/main" id="{D7096C17-1C91-4D32-A0BD-2F23E1CAEBAD}"/>
              </a:ext>
            </a:extLst>
          </p:cNvPr>
          <p:cNvSpPr txBox="1"/>
          <p:nvPr/>
        </p:nvSpPr>
        <p:spPr>
          <a:xfrm>
            <a:off x="8363913" y="1711470"/>
            <a:ext cx="2097151" cy="1163395"/>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algn="ctr" defTabSz="914016">
              <a:defRPr/>
            </a:pPr>
            <a:r>
              <a:rPr lang="en-US" sz="2800">
                <a:solidFill>
                  <a:srgbClr val="000000"/>
                </a:solidFill>
                <a:latin typeface="Segoe UI Light"/>
                <a:cs typeface="Segoe UI Semilight" panose="020B0402040204020203" pitchFamily="34" charset="0"/>
              </a:rPr>
              <a:t>A g</a:t>
            </a:r>
            <a:r>
              <a:rPr lang="en-US" sz="2800" err="1">
                <a:solidFill>
                  <a:srgbClr val="000000"/>
                </a:solidFill>
                <a:latin typeface="Segoe UI Light"/>
                <a:cs typeface="Segoe UI Semilight" panose="020B0402040204020203" pitchFamily="34" charset="0"/>
              </a:rPr>
              <a:t>reat</a:t>
            </a:r>
            <a:r>
              <a:rPr lang="en-US" sz="2800">
                <a:solidFill>
                  <a:srgbClr val="000000"/>
                </a:solidFill>
                <a:latin typeface="Segoe UI Light"/>
                <a:cs typeface="Segoe UI Semilight" panose="020B0402040204020203" pitchFamily="34" charset="0"/>
              </a:rPr>
              <a:t> place to build and manage apps</a:t>
            </a:r>
          </a:p>
        </p:txBody>
      </p:sp>
      <p:sp>
        <p:nvSpPr>
          <p:cNvPr id="59" name="Oval 58">
            <a:extLst>
              <a:ext uri="{FF2B5EF4-FFF2-40B4-BE49-F238E27FC236}">
                <a16:creationId xmlns:a16="http://schemas.microsoft.com/office/drawing/2014/main" id="{F09F4507-E7FB-4E93-8E04-02828596A60F}"/>
              </a:ext>
            </a:extLst>
          </p:cNvPr>
          <p:cNvSpPr>
            <a:spLocks noChangeAspect="1"/>
          </p:cNvSpPr>
          <p:nvPr/>
        </p:nvSpPr>
        <p:spPr bwMode="auto">
          <a:xfrm>
            <a:off x="8619390" y="3086741"/>
            <a:ext cx="1675065" cy="1675065"/>
          </a:xfrm>
          <a:prstGeom prst="ellipse">
            <a:avLst/>
          </a:prstGeom>
          <a:solidFill>
            <a:schemeClr val="bg1"/>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76" tIns="146221" rIns="182776" bIns="146221" numCol="1" spcCol="0" rtlCol="0" fromWordArt="0" anchor="ctr"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198"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0" name="TextBox 59">
            <a:extLst>
              <a:ext uri="{FF2B5EF4-FFF2-40B4-BE49-F238E27FC236}">
                <a16:creationId xmlns:a16="http://schemas.microsoft.com/office/drawing/2014/main" id="{A91BA5F1-5390-4447-8C67-9B1BD2878430}"/>
              </a:ext>
            </a:extLst>
          </p:cNvPr>
          <p:cNvSpPr txBox="1"/>
          <p:nvPr/>
        </p:nvSpPr>
        <p:spPr>
          <a:xfrm>
            <a:off x="7972784" y="5065111"/>
            <a:ext cx="2879407" cy="1136994"/>
          </a:xfrm>
          <a:prstGeom prst="rect">
            <a:avLst/>
          </a:prstGeom>
          <a:noFill/>
        </p:spPr>
        <p:txBody>
          <a:bodyPr wrap="square" lIns="179234" tIns="143387" rIns="179234" bIns="143387"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algn="ctr" defTabSz="914016">
              <a:lnSpc>
                <a:spcPct val="100000"/>
              </a:lnSpc>
              <a:defRPr/>
            </a:pPr>
            <a:r>
              <a:rPr lang="en-US" sz="1800" i="1">
                <a:latin typeface="Calibri" panose="020F0502020204030204"/>
                <a:cs typeface="Segoe UI Semilight" panose="020B0402040204020203" pitchFamily="34" charset="0"/>
              </a:rPr>
              <a:t>We have the tools to let all users build apps and intelligence on their data</a:t>
            </a:r>
          </a:p>
        </p:txBody>
      </p:sp>
      <p:grpSp>
        <p:nvGrpSpPr>
          <p:cNvPr id="13" name="Group 12"/>
          <p:cNvGrpSpPr/>
          <p:nvPr/>
        </p:nvGrpSpPr>
        <p:grpSpPr>
          <a:xfrm>
            <a:off x="2677915" y="3287847"/>
            <a:ext cx="1435089" cy="1125658"/>
            <a:chOff x="7862545" y="2557387"/>
            <a:chExt cx="3551745" cy="2785928"/>
          </a:xfrm>
        </p:grpSpPr>
        <p:grpSp>
          <p:nvGrpSpPr>
            <p:cNvPr id="51" name="Group 50"/>
            <p:cNvGrpSpPr/>
            <p:nvPr/>
          </p:nvGrpSpPr>
          <p:grpSpPr>
            <a:xfrm>
              <a:off x="7862545" y="3799702"/>
              <a:ext cx="533400" cy="533400"/>
              <a:chOff x="579437" y="3694111"/>
              <a:chExt cx="533400" cy="533400"/>
            </a:xfrm>
          </p:grpSpPr>
          <p:sp>
            <p:nvSpPr>
              <p:cNvPr id="52" name="Oval 51"/>
              <p:cNvSpPr/>
              <p:nvPr/>
            </p:nvSpPr>
            <p:spPr bwMode="auto">
              <a:xfrm>
                <a:off x="579437" y="3694111"/>
                <a:ext cx="533400" cy="533400"/>
              </a:xfrm>
              <a:prstGeom prst="ellipse">
                <a:avLst/>
              </a:prstGeom>
              <a:solidFill>
                <a:schemeClr val="bg1"/>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latin typeface="Arial"/>
                </a:endParaRPr>
              </a:p>
            </p:txBody>
          </p:sp>
          <p:pic>
            <p:nvPicPr>
              <p:cNvPr id="53" name="Picture 52" descr="&lt;strong&gt;Power BI&lt;/strong&gt; Integration | MailChimp Integrations Directory"/>
              <p:cNvPicPr>
                <a:picLocks noChangeAspect="1"/>
              </p:cNvPicPr>
              <p:nvPr/>
            </p:nvPicPr>
            <p:blipFill>
              <a:blip r:embed="rId3"/>
              <a:stretch>
                <a:fillRect/>
              </a:stretch>
            </p:blipFill>
            <p:spPr>
              <a:xfrm>
                <a:off x="710019" y="3849797"/>
                <a:ext cx="272235" cy="272235"/>
              </a:xfrm>
              <a:prstGeom prst="rect">
                <a:avLst/>
              </a:prstGeom>
              <a:ln w="3175">
                <a:noFill/>
              </a:ln>
            </p:spPr>
          </p:pic>
        </p:grpSp>
        <p:grpSp>
          <p:nvGrpSpPr>
            <p:cNvPr id="54" name="Group 53"/>
            <p:cNvGrpSpPr/>
            <p:nvPr/>
          </p:nvGrpSpPr>
          <p:grpSpPr>
            <a:xfrm>
              <a:off x="9396639" y="2557387"/>
              <a:ext cx="533400" cy="533400"/>
              <a:chOff x="2484437" y="2541586"/>
              <a:chExt cx="533400" cy="533400"/>
            </a:xfrm>
          </p:grpSpPr>
          <p:sp>
            <p:nvSpPr>
              <p:cNvPr id="55" name="Oval 54"/>
              <p:cNvSpPr/>
              <p:nvPr/>
            </p:nvSpPr>
            <p:spPr bwMode="auto">
              <a:xfrm>
                <a:off x="2484437" y="2541586"/>
                <a:ext cx="533400" cy="533400"/>
              </a:xfrm>
              <a:prstGeom prst="ellipse">
                <a:avLst/>
              </a:prstGeom>
              <a:solidFill>
                <a:schemeClr val="bg1"/>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latin typeface="Arial"/>
                </a:endParaRPr>
              </a:p>
            </p:txBody>
          </p:sp>
          <p:pic>
            <p:nvPicPr>
              <p:cNvPr id="56" name="Picture 55"/>
              <p:cNvPicPr>
                <a:picLocks noChangeAspect="1"/>
              </p:cNvPicPr>
              <p:nvPr/>
            </p:nvPicPr>
            <p:blipFill>
              <a:blip r:embed="rId4">
                <a:duotone>
                  <a:prstClr val="black"/>
                  <a:schemeClr val="accent6">
                    <a:tint val="45000"/>
                    <a:satMod val="400000"/>
                  </a:schemeClr>
                </a:duotone>
                <a:lum bright="-40000" contrast="-40000"/>
              </a:blip>
              <a:stretch>
                <a:fillRect/>
              </a:stretch>
            </p:blipFill>
            <p:spPr>
              <a:xfrm>
                <a:off x="2623424" y="2710638"/>
                <a:ext cx="255425" cy="195295"/>
              </a:xfrm>
              <a:prstGeom prst="rect">
                <a:avLst/>
              </a:prstGeom>
              <a:ln w="3175">
                <a:noFill/>
              </a:ln>
            </p:spPr>
          </p:pic>
        </p:grpSp>
        <p:grpSp>
          <p:nvGrpSpPr>
            <p:cNvPr id="66" name="Group 65"/>
            <p:cNvGrpSpPr/>
            <p:nvPr/>
          </p:nvGrpSpPr>
          <p:grpSpPr>
            <a:xfrm>
              <a:off x="8579246" y="3132952"/>
              <a:ext cx="533400" cy="533400"/>
              <a:chOff x="1036637" y="2278062"/>
              <a:chExt cx="533400" cy="533400"/>
            </a:xfrm>
          </p:grpSpPr>
          <p:sp>
            <p:nvSpPr>
              <p:cNvPr id="67" name="Oval 66"/>
              <p:cNvSpPr/>
              <p:nvPr/>
            </p:nvSpPr>
            <p:spPr bwMode="auto">
              <a:xfrm>
                <a:off x="1036637" y="2278062"/>
                <a:ext cx="533400" cy="533400"/>
              </a:xfrm>
              <a:prstGeom prst="ellipse">
                <a:avLst/>
              </a:prstGeom>
              <a:solidFill>
                <a:schemeClr val="bg1"/>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latin typeface="Arial"/>
                </a:endParaRPr>
              </a:p>
            </p:txBody>
          </p:sp>
          <p:pic>
            <p:nvPicPr>
              <p:cNvPr id="68" name="Picture 67"/>
              <p:cNvPicPr>
                <a:picLocks noChangeAspect="1"/>
              </p:cNvPicPr>
              <p:nvPr/>
            </p:nvPicPr>
            <p:blipFill>
              <a:blip r:embed="rId5">
                <a:duotone>
                  <a:prstClr val="black"/>
                  <a:srgbClr val="000000">
                    <a:tint val="45000"/>
                    <a:satMod val="400000"/>
                  </a:srgbClr>
                </a:duotone>
                <a:lum bright="-40000" contrast="-40000"/>
              </a:blip>
              <a:stretch>
                <a:fillRect/>
              </a:stretch>
            </p:blipFill>
            <p:spPr>
              <a:xfrm>
                <a:off x="1180305" y="2480021"/>
                <a:ext cx="246063" cy="207268"/>
              </a:xfrm>
              <a:prstGeom prst="rect">
                <a:avLst/>
              </a:prstGeom>
              <a:ln w="3175">
                <a:noFill/>
              </a:ln>
            </p:spPr>
          </p:pic>
        </p:grpSp>
        <p:grpSp>
          <p:nvGrpSpPr>
            <p:cNvPr id="69" name="Group 68"/>
            <p:cNvGrpSpPr/>
            <p:nvPr/>
          </p:nvGrpSpPr>
          <p:grpSpPr>
            <a:xfrm>
              <a:off x="10692399" y="4809915"/>
              <a:ext cx="533400" cy="533400"/>
              <a:chOff x="3544886" y="2963862"/>
              <a:chExt cx="533400" cy="533400"/>
            </a:xfrm>
          </p:grpSpPr>
          <p:sp>
            <p:nvSpPr>
              <p:cNvPr id="70" name="Oval 69"/>
              <p:cNvSpPr/>
              <p:nvPr/>
            </p:nvSpPr>
            <p:spPr bwMode="auto">
              <a:xfrm>
                <a:off x="3544886" y="2963862"/>
                <a:ext cx="533400" cy="533400"/>
              </a:xfrm>
              <a:prstGeom prst="ellipse">
                <a:avLst/>
              </a:prstGeom>
              <a:solidFill>
                <a:schemeClr val="bg1"/>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latin typeface="Arial"/>
                </a:endParaRPr>
              </a:p>
            </p:txBody>
          </p:sp>
          <p:sp>
            <p:nvSpPr>
              <p:cNvPr id="71" name="Freeform 2"/>
              <p:cNvSpPr/>
              <p:nvPr/>
            </p:nvSpPr>
            <p:spPr>
              <a:xfrm>
                <a:off x="3703637" y="3104355"/>
                <a:ext cx="209938" cy="252413"/>
              </a:xfrm>
              <a:custGeom>
                <a:avLst/>
                <a:gdLst>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312199 w 2047881"/>
                  <a:gd name="connsiteY12" fmla="*/ 401896 h 2462211"/>
                  <a:gd name="connsiteX13" fmla="*/ 442916 w 2047881"/>
                  <a:gd name="connsiteY13" fmla="*/ 610902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442916 w 2047881"/>
                  <a:gd name="connsiteY13" fmla="*/ 610902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338492 w 2047881"/>
                  <a:gd name="connsiteY13" fmla="*/ 517471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431923 w 2047881"/>
                  <a:gd name="connsiteY13" fmla="*/ 588918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323191 w 2047881"/>
                  <a:gd name="connsiteY12" fmla="*/ 374419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28689 w 2047881"/>
                  <a:gd name="connsiteY11" fmla="*/ 2157103 h 2462211"/>
                  <a:gd name="connsiteX12" fmla="*/ 1323191 w 2047881"/>
                  <a:gd name="connsiteY12" fmla="*/ 374419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28689 w 2047881"/>
                  <a:gd name="connsiteY11" fmla="*/ 2157103 h 2462211"/>
                  <a:gd name="connsiteX12" fmla="*/ 1323191 w 2047881"/>
                  <a:gd name="connsiteY12" fmla="*/ 379914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28689 w 2047881"/>
                  <a:gd name="connsiteY11" fmla="*/ 2179087 h 2462211"/>
                  <a:gd name="connsiteX12" fmla="*/ 1323191 w 2047881"/>
                  <a:gd name="connsiteY12" fmla="*/ 379914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47881" h="2462211">
                    <a:moveTo>
                      <a:pt x="1321723" y="0"/>
                    </a:moveTo>
                    <a:lnTo>
                      <a:pt x="2045623" y="225555"/>
                    </a:lnTo>
                    <a:lnTo>
                      <a:pt x="2038608" y="227242"/>
                    </a:lnTo>
                    <a:lnTo>
                      <a:pt x="2047879" y="230039"/>
                    </a:lnTo>
                    <a:cubicBezTo>
                      <a:pt x="2047880" y="905834"/>
                      <a:pt x="2047880" y="1581628"/>
                      <a:pt x="2047881" y="2257423"/>
                    </a:cubicBezTo>
                    <a:lnTo>
                      <a:pt x="2047881" y="2257423"/>
                    </a:lnTo>
                    <a:lnTo>
                      <a:pt x="2047881" y="2257423"/>
                    </a:lnTo>
                    <a:lnTo>
                      <a:pt x="2047881" y="2273528"/>
                    </a:lnTo>
                    <a:lnTo>
                      <a:pt x="1529155" y="2403209"/>
                    </a:lnTo>
                    <a:lnTo>
                      <a:pt x="1319219" y="2462211"/>
                    </a:lnTo>
                    <a:lnTo>
                      <a:pt x="4769" y="1978818"/>
                    </a:lnTo>
                    <a:lnTo>
                      <a:pt x="1328689" y="2179087"/>
                    </a:lnTo>
                    <a:cubicBezTo>
                      <a:pt x="1326856" y="1584859"/>
                      <a:pt x="1325024" y="974142"/>
                      <a:pt x="1323191" y="379914"/>
                    </a:cubicBezTo>
                    <a:lnTo>
                      <a:pt x="431923" y="588918"/>
                    </a:lnTo>
                    <a:cubicBezTo>
                      <a:pt x="435587" y="992536"/>
                      <a:pt x="422764" y="1396155"/>
                      <a:pt x="426428" y="1799773"/>
                    </a:cubicBezTo>
                    <a:lnTo>
                      <a:pt x="0" y="1971676"/>
                    </a:lnTo>
                    <a:lnTo>
                      <a:pt x="0" y="509590"/>
                    </a:lnTo>
                    <a:lnTo>
                      <a:pt x="11240" y="510238"/>
                    </a:lnTo>
                    <a:lnTo>
                      <a:pt x="2387" y="507206"/>
                    </a:lnTo>
                    <a:lnTo>
                      <a:pt x="1321723" y="0"/>
                    </a:lnTo>
                    <a:close/>
                  </a:path>
                </a:pathLst>
              </a:cu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Arial"/>
                </a:endParaRPr>
              </a:p>
            </p:txBody>
          </p:sp>
        </p:grpSp>
        <p:grpSp>
          <p:nvGrpSpPr>
            <p:cNvPr id="72" name="Group 71"/>
            <p:cNvGrpSpPr/>
            <p:nvPr/>
          </p:nvGrpSpPr>
          <p:grpSpPr>
            <a:xfrm>
              <a:off x="9697702" y="4792846"/>
              <a:ext cx="533400" cy="533400"/>
              <a:chOff x="3017837" y="4083049"/>
              <a:chExt cx="533400" cy="533400"/>
            </a:xfrm>
          </p:grpSpPr>
          <p:sp>
            <p:nvSpPr>
              <p:cNvPr id="73" name="Oval 72"/>
              <p:cNvSpPr/>
              <p:nvPr/>
            </p:nvSpPr>
            <p:spPr bwMode="auto">
              <a:xfrm>
                <a:off x="3017837" y="4083049"/>
                <a:ext cx="533400" cy="533400"/>
              </a:xfrm>
              <a:prstGeom prst="ellipse">
                <a:avLst/>
              </a:prstGeom>
              <a:solidFill>
                <a:schemeClr val="bg1"/>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latin typeface="Arial"/>
                </a:endParaRPr>
              </a:p>
            </p:txBody>
          </p:sp>
          <p:sp>
            <p:nvSpPr>
              <p:cNvPr id="74" name="Freeform 3"/>
              <p:cNvSpPr/>
              <p:nvPr/>
            </p:nvSpPr>
            <p:spPr>
              <a:xfrm rot="16200000">
                <a:off x="3185339" y="4260816"/>
                <a:ext cx="198397" cy="191320"/>
              </a:xfrm>
              <a:custGeom>
                <a:avLst/>
                <a:gdLst>
                  <a:gd name="connsiteX0" fmla="*/ 769620 w 1607820"/>
                  <a:gd name="connsiteY0" fmla="*/ 686879 h 1550464"/>
                  <a:gd name="connsiteX1" fmla="*/ 769620 w 1607820"/>
                  <a:gd name="connsiteY1" fmla="*/ 1550464 h 1550464"/>
                  <a:gd name="connsiteX2" fmla="*/ 0 w 1607820"/>
                  <a:gd name="connsiteY2" fmla="*/ 1550464 h 1550464"/>
                  <a:gd name="connsiteX3" fmla="*/ 135255 w 1607820"/>
                  <a:gd name="connsiteY3" fmla="*/ 686879 h 1550464"/>
                  <a:gd name="connsiteX4" fmla="*/ 769620 w 1607820"/>
                  <a:gd name="connsiteY4" fmla="*/ 0 h 1550464"/>
                  <a:gd name="connsiteX5" fmla="*/ 769620 w 1607820"/>
                  <a:gd name="connsiteY5" fmla="*/ 641160 h 1550464"/>
                  <a:gd name="connsiteX6" fmla="*/ 142416 w 1607820"/>
                  <a:gd name="connsiteY6" fmla="*/ 641160 h 1550464"/>
                  <a:gd name="connsiteX7" fmla="*/ 242834 w 1607820"/>
                  <a:gd name="connsiteY7" fmla="*/ 0 h 1550464"/>
                  <a:gd name="connsiteX8" fmla="*/ 1465405 w 1607820"/>
                  <a:gd name="connsiteY8" fmla="*/ 641160 h 1550464"/>
                  <a:gd name="connsiteX9" fmla="*/ 815339 w 1607820"/>
                  <a:gd name="connsiteY9" fmla="*/ 641160 h 1550464"/>
                  <a:gd name="connsiteX10" fmla="*/ 815339 w 1607820"/>
                  <a:gd name="connsiteY10" fmla="*/ 0 h 1550464"/>
                  <a:gd name="connsiteX11" fmla="*/ 1364986 w 1607820"/>
                  <a:gd name="connsiteY11" fmla="*/ 0 h 1550464"/>
                  <a:gd name="connsiteX12" fmla="*/ 1607820 w 1607820"/>
                  <a:gd name="connsiteY12" fmla="*/ 1550464 h 1550464"/>
                  <a:gd name="connsiteX13" fmla="*/ 815339 w 1607820"/>
                  <a:gd name="connsiteY13" fmla="*/ 1550464 h 1550464"/>
                  <a:gd name="connsiteX14" fmla="*/ 815339 w 1607820"/>
                  <a:gd name="connsiteY14" fmla="*/ 686879 h 1550464"/>
                  <a:gd name="connsiteX15" fmla="*/ 1472565 w 1607820"/>
                  <a:gd name="connsiteY15" fmla="*/ 686879 h 155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7820" h="1550464">
                    <a:moveTo>
                      <a:pt x="769620" y="686879"/>
                    </a:moveTo>
                    <a:lnTo>
                      <a:pt x="769620" y="1550464"/>
                    </a:lnTo>
                    <a:lnTo>
                      <a:pt x="0" y="1550464"/>
                    </a:lnTo>
                    <a:lnTo>
                      <a:pt x="135255" y="686879"/>
                    </a:lnTo>
                    <a:close/>
                    <a:moveTo>
                      <a:pt x="769620" y="0"/>
                    </a:moveTo>
                    <a:lnTo>
                      <a:pt x="769620" y="641160"/>
                    </a:lnTo>
                    <a:lnTo>
                      <a:pt x="142416" y="641160"/>
                    </a:lnTo>
                    <a:lnTo>
                      <a:pt x="242834" y="0"/>
                    </a:lnTo>
                    <a:close/>
                    <a:moveTo>
                      <a:pt x="1465405" y="641160"/>
                    </a:moveTo>
                    <a:lnTo>
                      <a:pt x="815339" y="641160"/>
                    </a:lnTo>
                    <a:lnTo>
                      <a:pt x="815339" y="0"/>
                    </a:lnTo>
                    <a:lnTo>
                      <a:pt x="1364986" y="0"/>
                    </a:lnTo>
                    <a:close/>
                    <a:moveTo>
                      <a:pt x="1607820" y="1550464"/>
                    </a:moveTo>
                    <a:lnTo>
                      <a:pt x="815339" y="1550464"/>
                    </a:lnTo>
                    <a:lnTo>
                      <a:pt x="815339" y="686879"/>
                    </a:lnTo>
                    <a:lnTo>
                      <a:pt x="1472565" y="686879"/>
                    </a:lnTo>
                    <a:close/>
                  </a:path>
                </a:pathLst>
              </a:cu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Arial"/>
                </a:endParaRPr>
              </a:p>
            </p:txBody>
          </p:sp>
        </p:grpSp>
        <p:grpSp>
          <p:nvGrpSpPr>
            <p:cNvPr id="75" name="Group 74"/>
            <p:cNvGrpSpPr/>
            <p:nvPr/>
          </p:nvGrpSpPr>
          <p:grpSpPr>
            <a:xfrm>
              <a:off x="8655355" y="4792846"/>
              <a:ext cx="533400" cy="533400"/>
              <a:chOff x="1111249" y="5173662"/>
              <a:chExt cx="533400" cy="533400"/>
            </a:xfrm>
          </p:grpSpPr>
          <p:sp>
            <p:nvSpPr>
              <p:cNvPr id="76" name="Oval 75"/>
              <p:cNvSpPr/>
              <p:nvPr/>
            </p:nvSpPr>
            <p:spPr bwMode="auto">
              <a:xfrm>
                <a:off x="1111249" y="5173662"/>
                <a:ext cx="533400" cy="533400"/>
              </a:xfrm>
              <a:prstGeom prst="ellipse">
                <a:avLst/>
              </a:prstGeom>
              <a:solidFill>
                <a:schemeClr val="bg1"/>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latin typeface="Arial"/>
                </a:endParaRPr>
              </a:p>
            </p:txBody>
          </p:sp>
          <p:pic>
            <p:nvPicPr>
              <p:cNvPr id="77" name="Picture 76"/>
              <p:cNvPicPr>
                <a:picLocks noChangeAspect="1"/>
              </p:cNvPicPr>
              <p:nvPr/>
            </p:nvPicPr>
            <p:blipFill>
              <a:blip r:embed="rId6"/>
              <a:stretch>
                <a:fillRect/>
              </a:stretch>
            </p:blipFill>
            <p:spPr>
              <a:xfrm>
                <a:off x="1270645" y="5281611"/>
                <a:ext cx="214607" cy="317501"/>
              </a:xfrm>
              <a:prstGeom prst="rect">
                <a:avLst/>
              </a:prstGeom>
              <a:ln w="3175">
                <a:noFill/>
              </a:ln>
            </p:spPr>
          </p:pic>
        </p:grpSp>
        <p:grpSp>
          <p:nvGrpSpPr>
            <p:cNvPr id="78" name="Group 77"/>
            <p:cNvGrpSpPr/>
            <p:nvPr/>
          </p:nvGrpSpPr>
          <p:grpSpPr>
            <a:xfrm>
              <a:off x="10880890" y="3936270"/>
              <a:ext cx="533400" cy="533400"/>
              <a:chOff x="3603602" y="4003223"/>
              <a:chExt cx="533400" cy="533400"/>
            </a:xfrm>
          </p:grpSpPr>
          <p:sp>
            <p:nvSpPr>
              <p:cNvPr id="79" name="Oval 78"/>
              <p:cNvSpPr/>
              <p:nvPr/>
            </p:nvSpPr>
            <p:spPr bwMode="auto">
              <a:xfrm>
                <a:off x="3603602" y="4003223"/>
                <a:ext cx="533400" cy="533400"/>
              </a:xfrm>
              <a:prstGeom prst="ellipse">
                <a:avLst/>
              </a:prstGeom>
              <a:solidFill>
                <a:schemeClr val="bg1"/>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latin typeface="Arial"/>
                </a:endParaRPr>
              </a:p>
            </p:txBody>
          </p:sp>
          <p:grpSp>
            <p:nvGrpSpPr>
              <p:cNvPr id="80" name="Group 79"/>
              <p:cNvGrpSpPr/>
              <p:nvPr/>
            </p:nvGrpSpPr>
            <p:grpSpPr bwMode="black">
              <a:xfrm>
                <a:off x="3716785" y="4131810"/>
                <a:ext cx="354703" cy="288567"/>
                <a:chOff x="5184775" y="225425"/>
                <a:chExt cx="1500188" cy="1220788"/>
              </a:xfrm>
              <a:solidFill>
                <a:schemeClr val="tx1"/>
              </a:solidFill>
            </p:grpSpPr>
            <p:sp>
              <p:nvSpPr>
                <p:cNvPr id="8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noFill/>
                  <a:round/>
                  <a:headEnd/>
                  <a:tailEnd/>
                </a:ln>
              </p:spPr>
              <p:txBody>
                <a:bodyPr vert="horz" wrap="square" lIns="121903" tIns="60952" rIns="121903" bIns="60952" numCol="1" anchor="t" anchorCtr="0" compatLnSpc="1">
                  <a:prstTxWarp prst="textNoShape">
                    <a:avLst/>
                  </a:prstTxWarp>
                </a:bodyPr>
                <a:lstStyle/>
                <a:p>
                  <a:pPr defTabSz="914367"/>
                  <a:endParaRPr lang="en-US" sz="1400">
                    <a:solidFill>
                      <a:srgbClr val="595959"/>
                    </a:solidFill>
                    <a:latin typeface="Arial"/>
                  </a:endParaRPr>
                </a:p>
              </p:txBody>
            </p:sp>
            <p:sp>
              <p:nvSpPr>
                <p:cNvPr id="82" name="Oval 87"/>
                <p:cNvSpPr>
                  <a:spLocks noChangeArrowheads="1"/>
                </p:cNvSpPr>
                <p:nvPr/>
              </p:nvSpPr>
              <p:spPr bwMode="black">
                <a:xfrm>
                  <a:off x="5630863" y="812800"/>
                  <a:ext cx="203200" cy="203200"/>
                </a:xfrm>
                <a:prstGeom prst="ellipse">
                  <a:avLst/>
                </a:prstGeom>
                <a:grpFill/>
                <a:ln w="9525">
                  <a:solidFill>
                    <a:srgbClr val="000000"/>
                  </a:solidFill>
                  <a:round/>
                  <a:headEnd/>
                  <a:tailEnd/>
                </a:ln>
              </p:spPr>
              <p:txBody>
                <a:bodyPr vert="horz" wrap="square" lIns="121903" tIns="60952" rIns="121903" bIns="60952" numCol="1" anchor="t" anchorCtr="0" compatLnSpc="1">
                  <a:prstTxWarp prst="textNoShape">
                    <a:avLst/>
                  </a:prstTxWarp>
                </a:bodyPr>
                <a:lstStyle/>
                <a:p>
                  <a:pPr defTabSz="914367"/>
                  <a:endParaRPr lang="en-US" sz="1400">
                    <a:solidFill>
                      <a:srgbClr val="595959"/>
                    </a:solidFill>
                    <a:latin typeface="Arial"/>
                  </a:endParaRPr>
                </a:p>
              </p:txBody>
            </p:sp>
            <p:sp>
              <p:nvSpPr>
                <p:cNvPr id="8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w="9525">
                  <a:noFill/>
                  <a:round/>
                  <a:headEnd/>
                  <a:tailEnd/>
                </a:ln>
              </p:spPr>
              <p:txBody>
                <a:bodyPr vert="horz" wrap="square" lIns="121903" tIns="60952" rIns="121903" bIns="60952" numCol="1" anchor="t" anchorCtr="0" compatLnSpc="1">
                  <a:prstTxWarp prst="textNoShape">
                    <a:avLst/>
                  </a:prstTxWarp>
                </a:bodyPr>
                <a:lstStyle/>
                <a:p>
                  <a:pPr defTabSz="914367"/>
                  <a:endParaRPr lang="en-US" sz="1400">
                    <a:solidFill>
                      <a:srgbClr val="595959"/>
                    </a:solidFill>
                    <a:latin typeface="Arial"/>
                  </a:endParaRPr>
                </a:p>
              </p:txBody>
            </p:sp>
          </p:grpSp>
        </p:grpSp>
        <p:cxnSp>
          <p:nvCxnSpPr>
            <p:cNvPr id="84" name="Straight Connector 83"/>
            <p:cNvCxnSpPr>
              <a:stCxn id="52" idx="6"/>
              <a:endCxn id="92" idx="2"/>
            </p:cNvCxnSpPr>
            <p:nvPr/>
          </p:nvCxnSpPr>
          <p:spPr>
            <a:xfrm>
              <a:off x="8395945" y="4066402"/>
              <a:ext cx="1312605" cy="147818"/>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67" idx="5"/>
              <a:endCxn id="92" idx="1"/>
            </p:cNvCxnSpPr>
            <p:nvPr/>
          </p:nvCxnSpPr>
          <p:spPr>
            <a:xfrm>
              <a:off x="9034531" y="3588237"/>
              <a:ext cx="752134" cy="437398"/>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55" idx="4"/>
              <a:endCxn id="92" idx="0"/>
            </p:cNvCxnSpPr>
            <p:nvPr/>
          </p:nvCxnSpPr>
          <p:spPr>
            <a:xfrm>
              <a:off x="9663339" y="3090787"/>
              <a:ext cx="311911" cy="856733"/>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79" idx="2"/>
            </p:cNvCxnSpPr>
            <p:nvPr/>
          </p:nvCxnSpPr>
          <p:spPr>
            <a:xfrm flipH="1">
              <a:off x="10231102" y="4202970"/>
              <a:ext cx="649788" cy="0"/>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0" idx="1"/>
            </p:cNvCxnSpPr>
            <p:nvPr/>
          </p:nvCxnSpPr>
          <p:spPr>
            <a:xfrm flipH="1" flipV="1">
              <a:off x="10152987" y="4391555"/>
              <a:ext cx="617527" cy="496475"/>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73" idx="0"/>
            </p:cNvCxnSpPr>
            <p:nvPr/>
          </p:nvCxnSpPr>
          <p:spPr>
            <a:xfrm flipV="1">
              <a:off x="9964402" y="4469670"/>
              <a:ext cx="0" cy="323176"/>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76" idx="7"/>
            </p:cNvCxnSpPr>
            <p:nvPr/>
          </p:nvCxnSpPr>
          <p:spPr>
            <a:xfrm flipV="1">
              <a:off x="9110640" y="4391555"/>
              <a:ext cx="665177" cy="479406"/>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9708550" y="3947520"/>
              <a:ext cx="533400" cy="533400"/>
              <a:chOff x="5456237" y="2117267"/>
              <a:chExt cx="533400" cy="533400"/>
            </a:xfrm>
          </p:grpSpPr>
          <p:sp>
            <p:nvSpPr>
              <p:cNvPr id="92" name="Oval 91"/>
              <p:cNvSpPr/>
              <p:nvPr/>
            </p:nvSpPr>
            <p:spPr bwMode="auto">
              <a:xfrm>
                <a:off x="5456237" y="2117267"/>
                <a:ext cx="533400" cy="533400"/>
              </a:xfrm>
              <a:prstGeom prst="ellipse">
                <a:avLst/>
              </a:prstGeom>
              <a:solidFill>
                <a:srgbClr val="722472"/>
              </a:solidFill>
              <a:ln w="31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latin typeface="Arial"/>
                </a:endParaRPr>
              </a:p>
            </p:txBody>
          </p:sp>
          <p:pic>
            <p:nvPicPr>
              <p:cNvPr id="93" name="Picture 92"/>
              <p:cNvPicPr>
                <a:picLocks noChangeAspect="1"/>
              </p:cNvPicPr>
              <p:nvPr/>
            </p:nvPicPr>
            <p:blipFill>
              <a:blip r:embed="rId7"/>
              <a:stretch>
                <a:fillRect/>
              </a:stretch>
            </p:blipFill>
            <p:spPr>
              <a:xfrm>
                <a:off x="5565832" y="2201793"/>
                <a:ext cx="314209" cy="364348"/>
              </a:xfrm>
              <a:prstGeom prst="rect">
                <a:avLst/>
              </a:prstGeom>
              <a:ln w="3175">
                <a:noFill/>
              </a:ln>
            </p:spPr>
          </p:pic>
        </p:grpSp>
        <p:grpSp>
          <p:nvGrpSpPr>
            <p:cNvPr id="94" name="Group 93"/>
            <p:cNvGrpSpPr/>
            <p:nvPr/>
          </p:nvGrpSpPr>
          <p:grpSpPr>
            <a:xfrm>
              <a:off x="10566146" y="2921360"/>
              <a:ext cx="533400" cy="533400"/>
              <a:chOff x="1951037" y="3954462"/>
              <a:chExt cx="533400" cy="533400"/>
            </a:xfrm>
          </p:grpSpPr>
          <p:sp>
            <p:nvSpPr>
              <p:cNvPr id="95" name="Oval 94"/>
              <p:cNvSpPr/>
              <p:nvPr/>
            </p:nvSpPr>
            <p:spPr bwMode="auto">
              <a:xfrm>
                <a:off x="1951037" y="3954462"/>
                <a:ext cx="533400" cy="533400"/>
              </a:xfrm>
              <a:prstGeom prst="ellipse">
                <a:avLst/>
              </a:prstGeom>
              <a:solidFill>
                <a:schemeClr val="bg1"/>
              </a:solidFill>
              <a:ln w="190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latin typeface="Arial"/>
                </a:endParaRPr>
              </a:p>
            </p:txBody>
          </p:sp>
          <p:grpSp>
            <p:nvGrpSpPr>
              <p:cNvPr id="96" name="Group 95"/>
              <p:cNvGrpSpPr/>
              <p:nvPr/>
            </p:nvGrpSpPr>
            <p:grpSpPr bwMode="black">
              <a:xfrm>
                <a:off x="2040383" y="4083049"/>
                <a:ext cx="354706" cy="288567"/>
                <a:chOff x="5184764" y="225425"/>
                <a:chExt cx="1500199" cy="1220788"/>
              </a:xfrm>
              <a:solidFill>
                <a:srgbClr val="00B0F0"/>
              </a:solidFill>
            </p:grpSpPr>
            <p:sp>
              <p:nvSpPr>
                <p:cNvPr id="97" name="Freeform 86"/>
                <p:cNvSpPr>
                  <a:spLocks noEditPoints="1"/>
                </p:cNvSpPr>
                <p:nvPr/>
              </p:nvSpPr>
              <p:spPr bwMode="black">
                <a:xfrm>
                  <a:off x="5184764" y="344486"/>
                  <a:ext cx="1095373" cy="11017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w="9525">
                  <a:noFill/>
                  <a:round/>
                  <a:headEnd/>
                  <a:tailEnd/>
                </a:ln>
              </p:spPr>
              <p:txBody>
                <a:bodyPr vert="horz" wrap="square" lIns="121903" tIns="60952" rIns="121903" bIns="60952" numCol="1" anchor="t" anchorCtr="0" compatLnSpc="1">
                  <a:prstTxWarp prst="textNoShape">
                    <a:avLst/>
                  </a:prstTxWarp>
                </a:bodyPr>
                <a:lstStyle/>
                <a:p>
                  <a:pPr defTabSz="914367"/>
                  <a:endParaRPr lang="en-US" sz="1400">
                    <a:solidFill>
                      <a:srgbClr val="595959"/>
                    </a:solidFill>
                    <a:latin typeface="Arial"/>
                  </a:endParaRPr>
                </a:p>
              </p:txBody>
            </p:sp>
            <p:sp>
              <p:nvSpPr>
                <p:cNvPr id="98" name="Oval 87"/>
                <p:cNvSpPr>
                  <a:spLocks noChangeArrowheads="1"/>
                </p:cNvSpPr>
                <p:nvPr/>
              </p:nvSpPr>
              <p:spPr bwMode="black">
                <a:xfrm>
                  <a:off x="5630863" y="812800"/>
                  <a:ext cx="203200" cy="203200"/>
                </a:xfrm>
                <a:prstGeom prst="ellipse">
                  <a:avLst/>
                </a:prstGeom>
                <a:grpFill/>
                <a:ln w="9525">
                  <a:solidFill>
                    <a:srgbClr val="000000"/>
                  </a:solidFill>
                  <a:round/>
                  <a:headEnd/>
                  <a:tailEnd/>
                </a:ln>
              </p:spPr>
              <p:txBody>
                <a:bodyPr vert="horz" wrap="square" lIns="121903" tIns="60952" rIns="121903" bIns="60952" numCol="1" anchor="t" anchorCtr="0" compatLnSpc="1">
                  <a:prstTxWarp prst="textNoShape">
                    <a:avLst/>
                  </a:prstTxWarp>
                </a:bodyPr>
                <a:lstStyle/>
                <a:p>
                  <a:pPr defTabSz="914367"/>
                  <a:endParaRPr lang="en-US" sz="1400">
                    <a:solidFill>
                      <a:srgbClr val="595959"/>
                    </a:solidFill>
                    <a:latin typeface="Arial"/>
                  </a:endParaRPr>
                </a:p>
              </p:txBody>
            </p:sp>
            <p:sp>
              <p:nvSpPr>
                <p:cNvPr id="9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w="9525">
                  <a:noFill/>
                  <a:round/>
                  <a:headEnd/>
                  <a:tailEnd/>
                </a:ln>
              </p:spPr>
              <p:txBody>
                <a:bodyPr vert="horz" wrap="square" lIns="121903" tIns="60952" rIns="121903" bIns="60952" numCol="1" anchor="t" anchorCtr="0" compatLnSpc="1">
                  <a:prstTxWarp prst="textNoShape">
                    <a:avLst/>
                  </a:prstTxWarp>
                </a:bodyPr>
                <a:lstStyle/>
                <a:p>
                  <a:pPr defTabSz="914367"/>
                  <a:endParaRPr lang="en-US" sz="1400">
                    <a:solidFill>
                      <a:srgbClr val="595959"/>
                    </a:solidFill>
                    <a:latin typeface="Arial"/>
                  </a:endParaRPr>
                </a:p>
              </p:txBody>
            </p:sp>
          </p:grpSp>
        </p:grpSp>
        <p:cxnSp>
          <p:nvCxnSpPr>
            <p:cNvPr id="100" name="Straight Connector 99"/>
            <p:cNvCxnSpPr>
              <a:stCxn id="95" idx="3"/>
              <a:endCxn id="92" idx="7"/>
            </p:cNvCxnSpPr>
            <p:nvPr/>
          </p:nvCxnSpPr>
          <p:spPr>
            <a:xfrm flipH="1">
              <a:off x="10163835" y="3376645"/>
              <a:ext cx="480426" cy="648990"/>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9" name="Picture 18" descr="&lt;strong&gt;Hammer&lt;/strong&gt; Free Stock Photo - Public Domain Pictures"/>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738284" y="3580290"/>
            <a:ext cx="733175" cy="654441"/>
          </a:xfrm>
          <a:prstGeom prst="rect">
            <a:avLst/>
          </a:prstGeom>
        </p:spPr>
      </p:pic>
      <p:pic>
        <p:nvPicPr>
          <p:cNvPr id="101" name="Picture 100" descr="&lt;strong&gt;Key&lt;/strong&gt; | Free Stock Photo | Illustration of a gold &lt;strong&gt;key&lt;/strong&gt; | # 16163"/>
          <p:cNvPicPr>
            <a:picLocks noChangeAspect="1"/>
          </p:cNvPicPr>
          <p:nvPr/>
        </p:nvPicPr>
        <p:blipFill>
          <a:blip r:embed="rId9">
            <a:duotone>
              <a:prstClr val="black"/>
              <a:schemeClr val="accent1">
                <a:tint val="45000"/>
                <a:satMod val="400000"/>
              </a:schemeClr>
            </a:duotone>
          </a:blip>
          <a:stretch>
            <a:fillRect/>
          </a:stretch>
        </p:blipFill>
        <p:spPr>
          <a:xfrm flipH="1">
            <a:off x="9572170" y="3645968"/>
            <a:ext cx="534590" cy="538497"/>
          </a:xfrm>
          <a:prstGeom prst="rect">
            <a:avLst/>
          </a:prstGeom>
        </p:spPr>
      </p:pic>
      <p:sp>
        <p:nvSpPr>
          <p:cNvPr id="102" name="TextBox 101"/>
          <p:cNvSpPr txBox="1">
            <a:spLocks noChangeAspect="1"/>
          </p:cNvSpPr>
          <p:nvPr/>
        </p:nvSpPr>
        <p:spPr>
          <a:xfrm>
            <a:off x="238491" y="417064"/>
            <a:ext cx="8125422" cy="553998"/>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defTabSz="914016">
              <a:defRPr/>
            </a:pPr>
            <a:r>
              <a:rPr lang="en-US" sz="4000">
                <a:solidFill>
                  <a:srgbClr val="000000"/>
                </a:solidFill>
                <a:latin typeface="Segoe UI Light"/>
                <a:cs typeface="Segoe UI Semilight" panose="020B0402040204020203" pitchFamily="34" charset="0"/>
              </a:rPr>
              <a:t>The Common Data Service for Apps</a:t>
            </a:r>
          </a:p>
        </p:txBody>
      </p:sp>
    </p:spTree>
    <p:extLst>
      <p:ext uri="{BB962C8B-B14F-4D97-AF65-F5344CB8AC3E}">
        <p14:creationId xmlns:p14="http://schemas.microsoft.com/office/powerpoint/2010/main" val="229043255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p:nvPr/>
        </p:nvSpPr>
        <p:spPr bwMode="auto">
          <a:xfrm>
            <a:off x="8036" y="487"/>
            <a:ext cx="12188542" cy="2486819"/>
          </a:xfrm>
          <a:prstGeom prst="rect">
            <a:avLst/>
          </a:prstGeom>
          <a:solidFill>
            <a:schemeClr val="accent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 name="Title 1"/>
          <p:cNvSpPr>
            <a:spLocks noGrp="1"/>
          </p:cNvSpPr>
          <p:nvPr>
            <p:ph type="title"/>
          </p:nvPr>
        </p:nvSpPr>
        <p:spPr/>
        <p:txBody>
          <a:bodyPr/>
          <a:lstStyle/>
          <a:p>
            <a:r>
              <a:rPr lang="en-US">
                <a:solidFill>
                  <a:schemeClr val="bg1"/>
                </a:solidFill>
              </a:rPr>
              <a:t>Theme 1: Focal point for data</a:t>
            </a:r>
          </a:p>
        </p:txBody>
      </p:sp>
      <p:sp>
        <p:nvSpPr>
          <p:cNvPr id="169" name="Text Placeholder 168"/>
          <p:cNvSpPr>
            <a:spLocks noGrp="1"/>
          </p:cNvSpPr>
          <p:nvPr>
            <p:ph type="body" sz="quarter" idx="10"/>
          </p:nvPr>
        </p:nvSpPr>
        <p:spPr>
          <a:xfrm>
            <a:off x="269239" y="1189495"/>
            <a:ext cx="11653523" cy="1146560"/>
          </a:xfrm>
        </p:spPr>
        <p:txBody>
          <a:bodyPr/>
          <a:lstStyle/>
          <a:p>
            <a:r>
              <a:rPr lang="en-US" sz="3137">
                <a:solidFill>
                  <a:schemeClr val="bg1"/>
                </a:solidFill>
              </a:rPr>
              <a:t>CDS for Apps brings a customer’s data together.  </a:t>
            </a:r>
          </a:p>
          <a:p>
            <a:r>
              <a:rPr lang="en-US" sz="3137">
                <a:solidFill>
                  <a:schemeClr val="bg1"/>
                </a:solidFill>
              </a:rPr>
              <a:t>Build your app here, benefit from everyone else’s data.</a:t>
            </a:r>
          </a:p>
        </p:txBody>
      </p:sp>
      <p:grpSp>
        <p:nvGrpSpPr>
          <p:cNvPr id="178" name="Group 177"/>
          <p:cNvGrpSpPr/>
          <p:nvPr/>
        </p:nvGrpSpPr>
        <p:grpSpPr>
          <a:xfrm>
            <a:off x="3140870" y="4201302"/>
            <a:ext cx="1710692" cy="900840"/>
            <a:chOff x="3203850" y="4261051"/>
            <a:chExt cx="1744995" cy="918904"/>
          </a:xfrm>
        </p:grpSpPr>
        <p:grpSp>
          <p:nvGrpSpPr>
            <p:cNvPr id="68" name="Group 67"/>
            <p:cNvGrpSpPr/>
            <p:nvPr/>
          </p:nvGrpSpPr>
          <p:grpSpPr>
            <a:xfrm>
              <a:off x="3853638" y="4646555"/>
              <a:ext cx="533400" cy="533400"/>
              <a:chOff x="3603602" y="4003223"/>
              <a:chExt cx="533400" cy="533400"/>
            </a:xfrm>
          </p:grpSpPr>
          <p:sp>
            <p:nvSpPr>
              <p:cNvPr id="63" name="Oval 62"/>
              <p:cNvSpPr/>
              <p:nvPr/>
            </p:nvSpPr>
            <p:spPr bwMode="auto">
              <a:xfrm>
                <a:off x="3603602" y="4003223"/>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Arial"/>
                </a:endParaRPr>
              </a:p>
            </p:txBody>
          </p:sp>
          <p:grpSp>
            <p:nvGrpSpPr>
              <p:cNvPr id="64" name="Group 63"/>
              <p:cNvGrpSpPr/>
              <p:nvPr/>
            </p:nvGrpSpPr>
            <p:grpSpPr bwMode="black">
              <a:xfrm>
                <a:off x="3716785" y="4131810"/>
                <a:ext cx="354703" cy="288567"/>
                <a:chOff x="5184775" y="225425"/>
                <a:chExt cx="1500188" cy="1220788"/>
              </a:xfrm>
              <a:solidFill>
                <a:schemeClr val="tx1"/>
              </a:solidFill>
            </p:grpSpPr>
            <p:sp>
              <p:nvSpPr>
                <p:cNvPr id="6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2" rIns="119523" bIns="59762" numCol="1" anchor="t" anchorCtr="0" compatLnSpc="1">
                  <a:prstTxWarp prst="textNoShape">
                    <a:avLst/>
                  </a:prstTxWarp>
                </a:bodyPr>
                <a:lstStyle/>
                <a:p>
                  <a:pPr defTabSz="914367"/>
                  <a:endParaRPr lang="en-US" sz="1372">
                    <a:solidFill>
                      <a:srgbClr val="595959"/>
                    </a:solidFill>
                    <a:latin typeface="Arial"/>
                  </a:endParaRPr>
                </a:p>
              </p:txBody>
            </p:sp>
            <p:sp>
              <p:nvSpPr>
                <p:cNvPr id="6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2" rIns="119523" bIns="59762" numCol="1" anchor="t" anchorCtr="0" compatLnSpc="1">
                  <a:prstTxWarp prst="textNoShape">
                    <a:avLst/>
                  </a:prstTxWarp>
                </a:bodyPr>
                <a:lstStyle/>
                <a:p>
                  <a:pPr defTabSz="914367"/>
                  <a:endParaRPr lang="en-US" sz="1372">
                    <a:solidFill>
                      <a:srgbClr val="595959"/>
                    </a:solidFill>
                    <a:latin typeface="Arial"/>
                  </a:endParaRPr>
                </a:p>
              </p:txBody>
            </p:sp>
            <p:sp>
              <p:nvSpPr>
                <p:cNvPr id="6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2" rIns="119523" bIns="59762" numCol="1" anchor="t" anchorCtr="0" compatLnSpc="1">
                  <a:prstTxWarp prst="textNoShape">
                    <a:avLst/>
                  </a:prstTxWarp>
                </a:bodyPr>
                <a:lstStyle/>
                <a:p>
                  <a:pPr defTabSz="914367"/>
                  <a:endParaRPr lang="en-US" sz="1372">
                    <a:solidFill>
                      <a:srgbClr val="595959"/>
                    </a:solidFill>
                    <a:latin typeface="Arial"/>
                  </a:endParaRPr>
                </a:p>
              </p:txBody>
            </p:sp>
          </p:grpSp>
        </p:grpSp>
        <p:cxnSp>
          <p:nvCxnSpPr>
            <p:cNvPr id="77" name="Straight Connector 76"/>
            <p:cNvCxnSpPr>
              <a:stCxn id="63" idx="2"/>
              <a:endCxn id="7" idx="6"/>
            </p:cNvCxnSpPr>
            <p:nvPr/>
          </p:nvCxnSpPr>
          <p:spPr>
            <a:xfrm flipH="1">
              <a:off x="3203850" y="4913255"/>
              <a:ext cx="649788" cy="0"/>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3253829" y="4261051"/>
              <a:ext cx="1695016" cy="457048"/>
            </a:xfrm>
            <a:prstGeom prst="rect">
              <a:avLst/>
            </a:prstGeom>
            <a:noFill/>
          </p:spPr>
          <p:txBody>
            <a:bodyPr wrap="none" lIns="179285" tIns="143428" rIns="179285" bIns="143428" rtlCol="0">
              <a:spAutoFit/>
            </a:bodyPr>
            <a:lstStyle/>
            <a:p>
              <a:pPr algn="ctr" defTabSz="914367"/>
              <a:r>
                <a:rPr lang="en-US" sz="1029" b="1">
                  <a:gradFill>
                    <a:gsLst>
                      <a:gs pos="2917">
                        <a:srgbClr val="000000"/>
                      </a:gs>
                      <a:gs pos="30000">
                        <a:srgbClr val="000000"/>
                      </a:gs>
                    </a:gsLst>
                    <a:lin ang="5400000" scaled="0"/>
                  </a:gradFill>
                  <a:latin typeface="Arial"/>
                </a:rPr>
                <a:t>Other Apps/Services</a:t>
              </a:r>
            </a:p>
          </p:txBody>
        </p:sp>
      </p:grpSp>
      <p:grpSp>
        <p:nvGrpSpPr>
          <p:cNvPr id="179" name="Group 178"/>
          <p:cNvGrpSpPr/>
          <p:nvPr/>
        </p:nvGrpSpPr>
        <p:grpSpPr>
          <a:xfrm>
            <a:off x="3064291" y="5025562"/>
            <a:ext cx="1477286" cy="1756746"/>
            <a:chOff x="3125735" y="5101840"/>
            <a:chExt cx="1506909" cy="1791972"/>
          </a:xfrm>
        </p:grpSpPr>
        <p:grpSp>
          <p:nvGrpSpPr>
            <p:cNvPr id="58" name="Group 57"/>
            <p:cNvGrpSpPr/>
            <p:nvPr/>
          </p:nvGrpSpPr>
          <p:grpSpPr>
            <a:xfrm>
              <a:off x="3853638" y="5960331"/>
              <a:ext cx="533400" cy="533400"/>
              <a:chOff x="3544886" y="2963862"/>
              <a:chExt cx="533400" cy="533400"/>
            </a:xfrm>
          </p:grpSpPr>
          <p:sp>
            <p:nvSpPr>
              <p:cNvPr id="10" name="Oval 9"/>
              <p:cNvSpPr/>
              <p:nvPr/>
            </p:nvSpPr>
            <p:spPr bwMode="auto">
              <a:xfrm>
                <a:off x="3544886" y="2963862"/>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Arial"/>
                </a:endParaRPr>
              </a:p>
            </p:txBody>
          </p:sp>
          <p:sp>
            <p:nvSpPr>
              <p:cNvPr id="49" name="Freeform 2"/>
              <p:cNvSpPr/>
              <p:nvPr/>
            </p:nvSpPr>
            <p:spPr>
              <a:xfrm>
                <a:off x="3703637" y="3104355"/>
                <a:ext cx="209938" cy="252413"/>
              </a:xfrm>
              <a:custGeom>
                <a:avLst/>
                <a:gdLst>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312199 w 2047881"/>
                  <a:gd name="connsiteY12" fmla="*/ 401896 h 2462211"/>
                  <a:gd name="connsiteX13" fmla="*/ 442916 w 2047881"/>
                  <a:gd name="connsiteY13" fmla="*/ 610902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442916 w 2047881"/>
                  <a:gd name="connsiteY13" fmla="*/ 610902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338492 w 2047881"/>
                  <a:gd name="connsiteY13" fmla="*/ 517471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431923 w 2047881"/>
                  <a:gd name="connsiteY13" fmla="*/ 588918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323191 w 2047881"/>
                  <a:gd name="connsiteY12" fmla="*/ 374419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28689 w 2047881"/>
                  <a:gd name="connsiteY11" fmla="*/ 2157103 h 2462211"/>
                  <a:gd name="connsiteX12" fmla="*/ 1323191 w 2047881"/>
                  <a:gd name="connsiteY12" fmla="*/ 374419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28689 w 2047881"/>
                  <a:gd name="connsiteY11" fmla="*/ 2157103 h 2462211"/>
                  <a:gd name="connsiteX12" fmla="*/ 1323191 w 2047881"/>
                  <a:gd name="connsiteY12" fmla="*/ 379914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28689 w 2047881"/>
                  <a:gd name="connsiteY11" fmla="*/ 2179087 h 2462211"/>
                  <a:gd name="connsiteX12" fmla="*/ 1323191 w 2047881"/>
                  <a:gd name="connsiteY12" fmla="*/ 379914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47881" h="2462211">
                    <a:moveTo>
                      <a:pt x="1321723" y="0"/>
                    </a:moveTo>
                    <a:lnTo>
                      <a:pt x="2045623" y="225555"/>
                    </a:lnTo>
                    <a:lnTo>
                      <a:pt x="2038608" y="227242"/>
                    </a:lnTo>
                    <a:lnTo>
                      <a:pt x="2047879" y="230039"/>
                    </a:lnTo>
                    <a:cubicBezTo>
                      <a:pt x="2047880" y="905834"/>
                      <a:pt x="2047880" y="1581628"/>
                      <a:pt x="2047881" y="2257423"/>
                    </a:cubicBezTo>
                    <a:lnTo>
                      <a:pt x="2047881" y="2257423"/>
                    </a:lnTo>
                    <a:lnTo>
                      <a:pt x="2047881" y="2257423"/>
                    </a:lnTo>
                    <a:lnTo>
                      <a:pt x="2047881" y="2273528"/>
                    </a:lnTo>
                    <a:lnTo>
                      <a:pt x="1529155" y="2403209"/>
                    </a:lnTo>
                    <a:lnTo>
                      <a:pt x="1319219" y="2462211"/>
                    </a:lnTo>
                    <a:lnTo>
                      <a:pt x="4769" y="1978818"/>
                    </a:lnTo>
                    <a:lnTo>
                      <a:pt x="1328689" y="2179087"/>
                    </a:lnTo>
                    <a:cubicBezTo>
                      <a:pt x="1326856" y="1584859"/>
                      <a:pt x="1325024" y="974142"/>
                      <a:pt x="1323191" y="379914"/>
                    </a:cubicBezTo>
                    <a:lnTo>
                      <a:pt x="431923" y="588918"/>
                    </a:lnTo>
                    <a:cubicBezTo>
                      <a:pt x="435587" y="992536"/>
                      <a:pt x="422764" y="1396155"/>
                      <a:pt x="426428" y="1799773"/>
                    </a:cubicBezTo>
                    <a:lnTo>
                      <a:pt x="0" y="1971676"/>
                    </a:lnTo>
                    <a:lnTo>
                      <a:pt x="0" y="509590"/>
                    </a:lnTo>
                    <a:lnTo>
                      <a:pt x="11240" y="510238"/>
                    </a:lnTo>
                    <a:lnTo>
                      <a:pt x="2387" y="507206"/>
                    </a:lnTo>
                    <a:lnTo>
                      <a:pt x="1321723"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Arial"/>
                </a:endParaRPr>
              </a:p>
            </p:txBody>
          </p:sp>
        </p:grpSp>
        <p:cxnSp>
          <p:nvCxnSpPr>
            <p:cNvPr id="80" name="Straight Connector 79"/>
            <p:cNvCxnSpPr>
              <a:stCxn id="10" idx="1"/>
              <a:endCxn id="7" idx="5"/>
            </p:cNvCxnSpPr>
            <p:nvPr/>
          </p:nvCxnSpPr>
          <p:spPr>
            <a:xfrm flipH="1" flipV="1">
              <a:off x="3125735" y="5101840"/>
              <a:ext cx="806018" cy="936606"/>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TextBox 156"/>
            <p:cNvSpPr txBox="1"/>
            <p:nvPr/>
          </p:nvSpPr>
          <p:spPr>
            <a:xfrm>
              <a:off x="3618904" y="6436764"/>
              <a:ext cx="1013740" cy="457048"/>
            </a:xfrm>
            <a:prstGeom prst="rect">
              <a:avLst/>
            </a:prstGeom>
            <a:noFill/>
          </p:spPr>
          <p:txBody>
            <a:bodyPr wrap="none" lIns="179285" tIns="143428" rIns="179285" bIns="143428" rtlCol="0">
              <a:spAutoFit/>
            </a:bodyPr>
            <a:lstStyle/>
            <a:p>
              <a:pPr algn="ctr" defTabSz="914367"/>
              <a:r>
                <a:rPr lang="en-US" sz="1029" b="1">
                  <a:gradFill>
                    <a:gsLst>
                      <a:gs pos="2917">
                        <a:srgbClr val="000000"/>
                      </a:gs>
                      <a:gs pos="30000">
                        <a:srgbClr val="000000"/>
                      </a:gs>
                    </a:gsLst>
                    <a:lin ang="5400000" scaled="0"/>
                  </a:gradFill>
                  <a:latin typeface="Arial"/>
                </a:rPr>
                <a:t>Office 365</a:t>
              </a:r>
            </a:p>
          </p:txBody>
        </p:sp>
      </p:grpSp>
      <p:grpSp>
        <p:nvGrpSpPr>
          <p:cNvPr id="180" name="Group 179"/>
          <p:cNvGrpSpPr/>
          <p:nvPr/>
        </p:nvGrpSpPr>
        <p:grpSpPr>
          <a:xfrm>
            <a:off x="2529005" y="5102143"/>
            <a:ext cx="957667" cy="1603862"/>
            <a:chOff x="2579716" y="5179955"/>
            <a:chExt cx="976870" cy="1636023"/>
          </a:xfrm>
        </p:grpSpPr>
        <p:grpSp>
          <p:nvGrpSpPr>
            <p:cNvPr id="57" name="Group 56"/>
            <p:cNvGrpSpPr/>
            <p:nvPr/>
          </p:nvGrpSpPr>
          <p:grpSpPr>
            <a:xfrm>
              <a:off x="2763001" y="5879372"/>
              <a:ext cx="533400" cy="533400"/>
              <a:chOff x="3017837" y="4083049"/>
              <a:chExt cx="533400" cy="533400"/>
            </a:xfrm>
          </p:grpSpPr>
          <p:sp>
            <p:nvSpPr>
              <p:cNvPr id="9" name="Oval 8"/>
              <p:cNvSpPr/>
              <p:nvPr/>
            </p:nvSpPr>
            <p:spPr bwMode="auto">
              <a:xfrm>
                <a:off x="3017837" y="4083049"/>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Arial"/>
                </a:endParaRPr>
              </a:p>
            </p:txBody>
          </p:sp>
          <p:sp>
            <p:nvSpPr>
              <p:cNvPr id="50" name="Freeform 3"/>
              <p:cNvSpPr/>
              <p:nvPr/>
            </p:nvSpPr>
            <p:spPr>
              <a:xfrm rot="16200000">
                <a:off x="3185339" y="4260816"/>
                <a:ext cx="198397" cy="191320"/>
              </a:xfrm>
              <a:custGeom>
                <a:avLst/>
                <a:gdLst>
                  <a:gd name="connsiteX0" fmla="*/ 769620 w 1607820"/>
                  <a:gd name="connsiteY0" fmla="*/ 686879 h 1550464"/>
                  <a:gd name="connsiteX1" fmla="*/ 769620 w 1607820"/>
                  <a:gd name="connsiteY1" fmla="*/ 1550464 h 1550464"/>
                  <a:gd name="connsiteX2" fmla="*/ 0 w 1607820"/>
                  <a:gd name="connsiteY2" fmla="*/ 1550464 h 1550464"/>
                  <a:gd name="connsiteX3" fmla="*/ 135255 w 1607820"/>
                  <a:gd name="connsiteY3" fmla="*/ 686879 h 1550464"/>
                  <a:gd name="connsiteX4" fmla="*/ 769620 w 1607820"/>
                  <a:gd name="connsiteY4" fmla="*/ 0 h 1550464"/>
                  <a:gd name="connsiteX5" fmla="*/ 769620 w 1607820"/>
                  <a:gd name="connsiteY5" fmla="*/ 641160 h 1550464"/>
                  <a:gd name="connsiteX6" fmla="*/ 142416 w 1607820"/>
                  <a:gd name="connsiteY6" fmla="*/ 641160 h 1550464"/>
                  <a:gd name="connsiteX7" fmla="*/ 242834 w 1607820"/>
                  <a:gd name="connsiteY7" fmla="*/ 0 h 1550464"/>
                  <a:gd name="connsiteX8" fmla="*/ 1465405 w 1607820"/>
                  <a:gd name="connsiteY8" fmla="*/ 641160 h 1550464"/>
                  <a:gd name="connsiteX9" fmla="*/ 815339 w 1607820"/>
                  <a:gd name="connsiteY9" fmla="*/ 641160 h 1550464"/>
                  <a:gd name="connsiteX10" fmla="*/ 815339 w 1607820"/>
                  <a:gd name="connsiteY10" fmla="*/ 0 h 1550464"/>
                  <a:gd name="connsiteX11" fmla="*/ 1364986 w 1607820"/>
                  <a:gd name="connsiteY11" fmla="*/ 0 h 1550464"/>
                  <a:gd name="connsiteX12" fmla="*/ 1607820 w 1607820"/>
                  <a:gd name="connsiteY12" fmla="*/ 1550464 h 1550464"/>
                  <a:gd name="connsiteX13" fmla="*/ 815339 w 1607820"/>
                  <a:gd name="connsiteY13" fmla="*/ 1550464 h 1550464"/>
                  <a:gd name="connsiteX14" fmla="*/ 815339 w 1607820"/>
                  <a:gd name="connsiteY14" fmla="*/ 686879 h 1550464"/>
                  <a:gd name="connsiteX15" fmla="*/ 1472565 w 1607820"/>
                  <a:gd name="connsiteY15" fmla="*/ 686879 h 155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7820" h="1550464">
                    <a:moveTo>
                      <a:pt x="769620" y="686879"/>
                    </a:moveTo>
                    <a:lnTo>
                      <a:pt x="769620" y="1550464"/>
                    </a:lnTo>
                    <a:lnTo>
                      <a:pt x="0" y="1550464"/>
                    </a:lnTo>
                    <a:lnTo>
                      <a:pt x="135255" y="686879"/>
                    </a:lnTo>
                    <a:close/>
                    <a:moveTo>
                      <a:pt x="769620" y="0"/>
                    </a:moveTo>
                    <a:lnTo>
                      <a:pt x="769620" y="641160"/>
                    </a:lnTo>
                    <a:lnTo>
                      <a:pt x="142416" y="641160"/>
                    </a:lnTo>
                    <a:lnTo>
                      <a:pt x="242834" y="0"/>
                    </a:lnTo>
                    <a:close/>
                    <a:moveTo>
                      <a:pt x="1465405" y="641160"/>
                    </a:moveTo>
                    <a:lnTo>
                      <a:pt x="815339" y="641160"/>
                    </a:lnTo>
                    <a:lnTo>
                      <a:pt x="815339" y="0"/>
                    </a:lnTo>
                    <a:lnTo>
                      <a:pt x="1364986" y="0"/>
                    </a:lnTo>
                    <a:close/>
                    <a:moveTo>
                      <a:pt x="1607820" y="1550464"/>
                    </a:moveTo>
                    <a:lnTo>
                      <a:pt x="815339" y="1550464"/>
                    </a:lnTo>
                    <a:lnTo>
                      <a:pt x="815339" y="686879"/>
                    </a:lnTo>
                    <a:lnTo>
                      <a:pt x="1472565" y="6868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Arial"/>
                </a:endParaRPr>
              </a:p>
            </p:txBody>
          </p:sp>
        </p:grpSp>
        <p:cxnSp>
          <p:nvCxnSpPr>
            <p:cNvPr id="84" name="Straight Connector 83"/>
            <p:cNvCxnSpPr>
              <a:stCxn id="9" idx="0"/>
              <a:endCxn id="7" idx="4"/>
            </p:cNvCxnSpPr>
            <p:nvPr/>
          </p:nvCxnSpPr>
          <p:spPr>
            <a:xfrm flipH="1" flipV="1">
              <a:off x="2937150" y="5179955"/>
              <a:ext cx="92551" cy="699417"/>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a:off x="2579716" y="6358930"/>
              <a:ext cx="976870" cy="457048"/>
            </a:xfrm>
            <a:prstGeom prst="rect">
              <a:avLst/>
            </a:prstGeom>
            <a:noFill/>
          </p:spPr>
          <p:txBody>
            <a:bodyPr wrap="none" lIns="179285" tIns="143428" rIns="179285" bIns="143428" rtlCol="0">
              <a:spAutoFit/>
            </a:bodyPr>
            <a:lstStyle/>
            <a:p>
              <a:pPr algn="ctr" defTabSz="914367"/>
              <a:r>
                <a:rPr lang="en-US" sz="1029" b="1">
                  <a:gradFill>
                    <a:gsLst>
                      <a:gs pos="2917">
                        <a:srgbClr val="000000"/>
                      </a:gs>
                      <a:gs pos="30000">
                        <a:srgbClr val="000000"/>
                      </a:gs>
                    </a:gsLst>
                    <a:lin ang="5400000" scaled="0"/>
                  </a:gradFill>
                  <a:latin typeface="Arial"/>
                </a:rPr>
                <a:t>Azure AD</a:t>
              </a:r>
            </a:p>
          </p:txBody>
        </p:sp>
      </p:grpSp>
      <p:grpSp>
        <p:nvGrpSpPr>
          <p:cNvPr id="181" name="Group 180"/>
          <p:cNvGrpSpPr/>
          <p:nvPr/>
        </p:nvGrpSpPr>
        <p:grpSpPr>
          <a:xfrm>
            <a:off x="789677" y="5025563"/>
            <a:ext cx="1904858" cy="1624945"/>
            <a:chOff x="1277808" y="5416795"/>
            <a:chExt cx="1943054" cy="1657529"/>
          </a:xfrm>
        </p:grpSpPr>
        <p:grpSp>
          <p:nvGrpSpPr>
            <p:cNvPr id="54" name="Group 53"/>
            <p:cNvGrpSpPr/>
            <p:nvPr/>
          </p:nvGrpSpPr>
          <p:grpSpPr>
            <a:xfrm>
              <a:off x="1646218" y="6131888"/>
              <a:ext cx="533400" cy="533400"/>
              <a:chOff x="1111249" y="5173662"/>
              <a:chExt cx="533400" cy="533400"/>
            </a:xfrm>
          </p:grpSpPr>
          <p:sp>
            <p:nvSpPr>
              <p:cNvPr id="8" name="Oval 7"/>
              <p:cNvSpPr/>
              <p:nvPr/>
            </p:nvSpPr>
            <p:spPr bwMode="auto">
              <a:xfrm>
                <a:off x="1111249" y="5173662"/>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Arial"/>
                </a:endParaRPr>
              </a:p>
            </p:txBody>
          </p:sp>
          <p:pic>
            <p:nvPicPr>
              <p:cNvPr id="53" name="Picture 52"/>
              <p:cNvPicPr>
                <a:picLocks noChangeAspect="1"/>
              </p:cNvPicPr>
              <p:nvPr/>
            </p:nvPicPr>
            <p:blipFill>
              <a:blip r:embed="rId3"/>
              <a:stretch>
                <a:fillRect/>
              </a:stretch>
            </p:blipFill>
            <p:spPr>
              <a:xfrm>
                <a:off x="1270645" y="5281611"/>
                <a:ext cx="214607" cy="317501"/>
              </a:xfrm>
              <a:prstGeom prst="rect">
                <a:avLst/>
              </a:prstGeom>
            </p:spPr>
          </p:pic>
        </p:grpSp>
        <p:cxnSp>
          <p:nvCxnSpPr>
            <p:cNvPr id="87" name="Straight Connector 86"/>
            <p:cNvCxnSpPr>
              <a:stCxn id="8" idx="7"/>
              <a:endCxn id="7" idx="3"/>
            </p:cNvCxnSpPr>
            <p:nvPr/>
          </p:nvCxnSpPr>
          <p:spPr>
            <a:xfrm flipV="1">
              <a:off x="2101503" y="5416795"/>
              <a:ext cx="1119359" cy="793208"/>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9" name="TextBox 158"/>
            <p:cNvSpPr txBox="1"/>
            <p:nvPr/>
          </p:nvSpPr>
          <p:spPr>
            <a:xfrm>
              <a:off x="1277808" y="6617276"/>
              <a:ext cx="1270220" cy="457048"/>
            </a:xfrm>
            <a:prstGeom prst="rect">
              <a:avLst/>
            </a:prstGeom>
            <a:noFill/>
          </p:spPr>
          <p:txBody>
            <a:bodyPr wrap="none" lIns="179285" tIns="143428" rIns="179285" bIns="143428" rtlCol="0">
              <a:spAutoFit/>
            </a:bodyPr>
            <a:lstStyle/>
            <a:p>
              <a:pPr algn="ctr" defTabSz="914367"/>
              <a:r>
                <a:rPr lang="en-US" sz="1029" b="1">
                  <a:gradFill>
                    <a:gsLst>
                      <a:gs pos="2917">
                        <a:srgbClr val="000000"/>
                      </a:gs>
                      <a:gs pos="30000">
                        <a:srgbClr val="000000"/>
                      </a:gs>
                    </a:gsLst>
                    <a:lin ang="5400000" scaled="0"/>
                  </a:gradFill>
                  <a:latin typeface="Arial"/>
                </a:rPr>
                <a:t>Dynamics 365</a:t>
              </a:r>
            </a:p>
          </p:txBody>
        </p:sp>
      </p:grpSp>
      <p:grpSp>
        <p:nvGrpSpPr>
          <p:cNvPr id="182" name="Group 181"/>
          <p:cNvGrpSpPr/>
          <p:nvPr/>
        </p:nvGrpSpPr>
        <p:grpSpPr>
          <a:xfrm>
            <a:off x="1751378" y="4560603"/>
            <a:ext cx="1389492" cy="541540"/>
            <a:chOff x="1786496" y="4627556"/>
            <a:chExt cx="1417354" cy="552399"/>
          </a:xfrm>
        </p:grpSpPr>
        <p:grpSp>
          <p:nvGrpSpPr>
            <p:cNvPr id="56" name="Group 55"/>
            <p:cNvGrpSpPr/>
            <p:nvPr/>
          </p:nvGrpSpPr>
          <p:grpSpPr>
            <a:xfrm>
              <a:off x="2670450" y="4646555"/>
              <a:ext cx="533400" cy="533400"/>
              <a:chOff x="1951037" y="3954462"/>
              <a:chExt cx="533400" cy="533400"/>
            </a:xfrm>
          </p:grpSpPr>
          <p:sp>
            <p:nvSpPr>
              <p:cNvPr id="7" name="Oval 6"/>
              <p:cNvSpPr/>
              <p:nvPr/>
            </p:nvSpPr>
            <p:spPr bwMode="auto">
              <a:xfrm>
                <a:off x="1951037" y="3954462"/>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Arial"/>
                </a:endParaRPr>
              </a:p>
            </p:txBody>
          </p:sp>
          <p:grpSp>
            <p:nvGrpSpPr>
              <p:cNvPr id="45" name="Group 44"/>
              <p:cNvGrpSpPr/>
              <p:nvPr/>
            </p:nvGrpSpPr>
            <p:grpSpPr bwMode="black">
              <a:xfrm>
                <a:off x="2040385" y="4083049"/>
                <a:ext cx="354703" cy="288567"/>
                <a:chOff x="5184775" y="225425"/>
                <a:chExt cx="1500188" cy="1220788"/>
              </a:xfrm>
              <a:solidFill>
                <a:srgbClr val="00B0F0"/>
              </a:solidFill>
            </p:grpSpPr>
            <p:sp>
              <p:nvSpPr>
                <p:cNvPr id="4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2" rIns="119523" bIns="59762" numCol="1" anchor="t" anchorCtr="0" compatLnSpc="1">
                  <a:prstTxWarp prst="textNoShape">
                    <a:avLst/>
                  </a:prstTxWarp>
                </a:bodyPr>
                <a:lstStyle/>
                <a:p>
                  <a:pPr defTabSz="914367"/>
                  <a:endParaRPr lang="en-US" sz="1372">
                    <a:solidFill>
                      <a:srgbClr val="595959"/>
                    </a:solidFill>
                    <a:latin typeface="Arial"/>
                  </a:endParaRPr>
                </a:p>
              </p:txBody>
            </p:sp>
            <p:sp>
              <p:nvSpPr>
                <p:cNvPr id="4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2" rIns="119523" bIns="59762" numCol="1" anchor="t" anchorCtr="0" compatLnSpc="1">
                  <a:prstTxWarp prst="textNoShape">
                    <a:avLst/>
                  </a:prstTxWarp>
                </a:bodyPr>
                <a:lstStyle/>
                <a:p>
                  <a:pPr defTabSz="914367"/>
                  <a:endParaRPr lang="en-US" sz="1372">
                    <a:solidFill>
                      <a:srgbClr val="595959"/>
                    </a:solidFill>
                    <a:latin typeface="Arial"/>
                  </a:endParaRPr>
                </a:p>
              </p:txBody>
            </p:sp>
            <p:sp>
              <p:nvSpPr>
                <p:cNvPr id="4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2" rIns="119523" bIns="59762" numCol="1" anchor="t" anchorCtr="0" compatLnSpc="1">
                  <a:prstTxWarp prst="textNoShape">
                    <a:avLst/>
                  </a:prstTxWarp>
                </a:bodyPr>
                <a:lstStyle/>
                <a:p>
                  <a:pPr defTabSz="914367"/>
                  <a:endParaRPr lang="en-US" sz="1372">
                    <a:solidFill>
                      <a:srgbClr val="595959"/>
                    </a:solidFill>
                    <a:latin typeface="Arial"/>
                  </a:endParaRPr>
                </a:p>
              </p:txBody>
            </p:sp>
          </p:grpSp>
        </p:grpSp>
        <p:sp>
          <p:nvSpPr>
            <p:cNvPr id="90" name="TextBox 89"/>
            <p:cNvSpPr txBox="1"/>
            <p:nvPr/>
          </p:nvSpPr>
          <p:spPr>
            <a:xfrm>
              <a:off x="1786496" y="4627556"/>
              <a:ext cx="951221" cy="457048"/>
            </a:xfrm>
            <a:prstGeom prst="rect">
              <a:avLst/>
            </a:prstGeom>
            <a:noFill/>
          </p:spPr>
          <p:txBody>
            <a:bodyPr wrap="none" lIns="179285" tIns="143428" rIns="179285" bIns="143428" rtlCol="0">
              <a:spAutoFit/>
            </a:bodyPr>
            <a:lstStyle/>
            <a:p>
              <a:pPr algn="r" defTabSz="914367"/>
              <a:r>
                <a:rPr lang="en-US" sz="1029" b="1">
                  <a:gradFill>
                    <a:gsLst>
                      <a:gs pos="2917">
                        <a:srgbClr val="000000"/>
                      </a:gs>
                      <a:gs pos="30000">
                        <a:srgbClr val="000000"/>
                      </a:gs>
                    </a:gsLst>
                    <a:lin ang="5400000" scaled="0"/>
                  </a:gradFill>
                  <a:latin typeface="Arial"/>
                </a:rPr>
                <a:t>Your app</a:t>
              </a:r>
            </a:p>
          </p:txBody>
        </p:sp>
      </p:grpSp>
      <p:sp>
        <p:nvSpPr>
          <p:cNvPr id="170" name="TextBox 169"/>
          <p:cNvSpPr txBox="1"/>
          <p:nvPr/>
        </p:nvSpPr>
        <p:spPr>
          <a:xfrm>
            <a:off x="558780" y="2541464"/>
            <a:ext cx="5589080" cy="534083"/>
          </a:xfrm>
          <a:prstGeom prst="rect">
            <a:avLst/>
          </a:prstGeom>
          <a:noFill/>
        </p:spPr>
        <p:txBody>
          <a:bodyPr wrap="none" lIns="179285" tIns="143428" rIns="179285" bIns="143428" rtlCol="0">
            <a:spAutoFit/>
          </a:bodyPr>
          <a:lstStyle/>
          <a:p>
            <a:pPr defTabSz="914367">
              <a:lnSpc>
                <a:spcPct val="90000"/>
              </a:lnSpc>
              <a:spcAft>
                <a:spcPts val="588"/>
              </a:spcAft>
            </a:pPr>
            <a:r>
              <a:rPr lang="en-US" sz="1765" b="1">
                <a:gradFill>
                  <a:gsLst>
                    <a:gs pos="2917">
                      <a:srgbClr val="000000"/>
                    </a:gs>
                    <a:gs pos="30000">
                      <a:srgbClr val="000000"/>
                    </a:gs>
                  </a:gsLst>
                  <a:lin ang="5400000" scaled="0"/>
                </a:gradFill>
                <a:latin typeface="Arial"/>
              </a:rPr>
              <a:t>Point-to-point integrations without CDS for Apps</a:t>
            </a:r>
          </a:p>
        </p:txBody>
      </p:sp>
      <p:grpSp>
        <p:nvGrpSpPr>
          <p:cNvPr id="184" name="Group 183"/>
          <p:cNvGrpSpPr/>
          <p:nvPr/>
        </p:nvGrpSpPr>
        <p:grpSpPr>
          <a:xfrm>
            <a:off x="9441122" y="3442167"/>
            <a:ext cx="2165710" cy="1486126"/>
            <a:chOff x="9630435" y="3510693"/>
            <a:chExt cx="2209137" cy="1515926"/>
          </a:xfrm>
        </p:grpSpPr>
        <p:grpSp>
          <p:nvGrpSpPr>
            <p:cNvPr id="135" name="Group 134"/>
            <p:cNvGrpSpPr/>
            <p:nvPr/>
          </p:nvGrpSpPr>
          <p:grpSpPr>
            <a:xfrm>
              <a:off x="10032746" y="3922344"/>
              <a:ext cx="533400" cy="533400"/>
              <a:chOff x="1951037" y="3954462"/>
              <a:chExt cx="533400" cy="533400"/>
            </a:xfrm>
          </p:grpSpPr>
          <p:sp>
            <p:nvSpPr>
              <p:cNvPr id="136" name="Oval 135"/>
              <p:cNvSpPr/>
              <p:nvPr/>
            </p:nvSpPr>
            <p:spPr bwMode="auto">
              <a:xfrm>
                <a:off x="1951037" y="3954462"/>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Arial"/>
                </a:endParaRPr>
              </a:p>
            </p:txBody>
          </p:sp>
          <p:grpSp>
            <p:nvGrpSpPr>
              <p:cNvPr id="137" name="Group 136"/>
              <p:cNvGrpSpPr/>
              <p:nvPr/>
            </p:nvGrpSpPr>
            <p:grpSpPr bwMode="black">
              <a:xfrm>
                <a:off x="2040385" y="4083049"/>
                <a:ext cx="354703" cy="288567"/>
                <a:chOff x="5184775" y="225425"/>
                <a:chExt cx="1500188" cy="1220788"/>
              </a:xfrm>
              <a:solidFill>
                <a:srgbClr val="00B0F0"/>
              </a:solidFill>
            </p:grpSpPr>
            <p:sp>
              <p:nvSpPr>
                <p:cNvPr id="13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2" rIns="119523" bIns="59762" numCol="1" anchor="t" anchorCtr="0" compatLnSpc="1">
                  <a:prstTxWarp prst="textNoShape">
                    <a:avLst/>
                  </a:prstTxWarp>
                </a:bodyPr>
                <a:lstStyle/>
                <a:p>
                  <a:pPr defTabSz="914367"/>
                  <a:endParaRPr lang="en-US" sz="1372">
                    <a:solidFill>
                      <a:srgbClr val="595959"/>
                    </a:solidFill>
                    <a:latin typeface="Arial"/>
                  </a:endParaRPr>
                </a:p>
              </p:txBody>
            </p:sp>
            <p:sp>
              <p:nvSpPr>
                <p:cNvPr id="13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2" rIns="119523" bIns="59762" numCol="1" anchor="t" anchorCtr="0" compatLnSpc="1">
                  <a:prstTxWarp prst="textNoShape">
                    <a:avLst/>
                  </a:prstTxWarp>
                </a:bodyPr>
                <a:lstStyle/>
                <a:p>
                  <a:pPr defTabSz="914367"/>
                  <a:endParaRPr lang="en-US" sz="1372">
                    <a:solidFill>
                      <a:srgbClr val="595959"/>
                    </a:solidFill>
                    <a:latin typeface="Arial"/>
                  </a:endParaRPr>
                </a:p>
              </p:txBody>
            </p:sp>
            <p:sp>
              <p:nvSpPr>
                <p:cNvPr id="14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2" rIns="119523" bIns="59762" numCol="1" anchor="t" anchorCtr="0" compatLnSpc="1">
                  <a:prstTxWarp prst="textNoShape">
                    <a:avLst/>
                  </a:prstTxWarp>
                </a:bodyPr>
                <a:lstStyle/>
                <a:p>
                  <a:pPr defTabSz="914367"/>
                  <a:endParaRPr lang="en-US" sz="1372">
                    <a:solidFill>
                      <a:srgbClr val="595959"/>
                    </a:solidFill>
                    <a:latin typeface="Arial"/>
                  </a:endParaRPr>
                </a:p>
              </p:txBody>
            </p:sp>
          </p:grpSp>
        </p:grpSp>
        <p:cxnSp>
          <p:nvCxnSpPr>
            <p:cNvPr id="149" name="Straight Connector 148"/>
            <p:cNvCxnSpPr>
              <a:stCxn id="136" idx="3"/>
              <a:endCxn id="130" idx="7"/>
            </p:cNvCxnSpPr>
            <p:nvPr/>
          </p:nvCxnSpPr>
          <p:spPr>
            <a:xfrm flipH="1">
              <a:off x="9630435" y="4377629"/>
              <a:ext cx="480426" cy="648990"/>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10566146" y="3510693"/>
              <a:ext cx="1273426" cy="457048"/>
            </a:xfrm>
            <a:prstGeom prst="rect">
              <a:avLst/>
            </a:prstGeom>
            <a:noFill/>
          </p:spPr>
          <p:txBody>
            <a:bodyPr wrap="none" lIns="179285" tIns="143428" rIns="179285" bIns="143428" rtlCol="0">
              <a:spAutoFit/>
            </a:bodyPr>
            <a:lstStyle/>
            <a:p>
              <a:pPr algn="r" defTabSz="914367"/>
              <a:r>
                <a:rPr lang="en-US" sz="1029" b="1">
                  <a:gradFill>
                    <a:gsLst>
                      <a:gs pos="2917">
                        <a:srgbClr val="000000"/>
                      </a:gs>
                      <a:gs pos="30000">
                        <a:srgbClr val="000000"/>
                      </a:gs>
                    </a:gsLst>
                    <a:lin ang="5400000" scaled="0"/>
                  </a:gradFill>
                  <a:latin typeface="Arial"/>
                </a:rPr>
                <a:t>Your app here</a:t>
              </a:r>
            </a:p>
          </p:txBody>
        </p:sp>
      </p:grpSp>
      <p:grpSp>
        <p:nvGrpSpPr>
          <p:cNvPr id="185" name="Group 184"/>
          <p:cNvGrpSpPr/>
          <p:nvPr/>
        </p:nvGrpSpPr>
        <p:grpSpPr>
          <a:xfrm>
            <a:off x="6469511" y="3065670"/>
            <a:ext cx="5302756" cy="3566265"/>
            <a:chOff x="6599237" y="3126646"/>
            <a:chExt cx="5409087" cy="3637776"/>
          </a:xfrm>
        </p:grpSpPr>
        <p:grpSp>
          <p:nvGrpSpPr>
            <p:cNvPr id="91" name="Group 90"/>
            <p:cNvGrpSpPr/>
            <p:nvPr/>
          </p:nvGrpSpPr>
          <p:grpSpPr>
            <a:xfrm>
              <a:off x="7329145" y="4800686"/>
              <a:ext cx="533400" cy="533400"/>
              <a:chOff x="579437" y="3694111"/>
              <a:chExt cx="533400" cy="533400"/>
            </a:xfrm>
          </p:grpSpPr>
          <p:sp>
            <p:nvSpPr>
              <p:cNvPr id="92" name="Oval 91"/>
              <p:cNvSpPr/>
              <p:nvPr/>
            </p:nvSpPr>
            <p:spPr bwMode="auto">
              <a:xfrm>
                <a:off x="579437" y="3694111"/>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Arial"/>
                </a:endParaRPr>
              </a:p>
            </p:txBody>
          </p:sp>
          <p:pic>
            <p:nvPicPr>
              <p:cNvPr id="93" name="Picture 92" descr="&lt;strong&gt;Power BI&lt;/strong&gt; Integration | MailChimp Integrations Directory"/>
              <p:cNvPicPr>
                <a:picLocks noChangeAspect="1"/>
              </p:cNvPicPr>
              <p:nvPr/>
            </p:nvPicPr>
            <p:blipFill>
              <a:blip r:embed="rId4"/>
              <a:stretch>
                <a:fillRect/>
              </a:stretch>
            </p:blipFill>
            <p:spPr>
              <a:xfrm>
                <a:off x="710019" y="3849797"/>
                <a:ext cx="272235" cy="272235"/>
              </a:xfrm>
              <a:prstGeom prst="rect">
                <a:avLst/>
              </a:prstGeom>
            </p:spPr>
          </p:pic>
        </p:grpSp>
        <p:grpSp>
          <p:nvGrpSpPr>
            <p:cNvPr id="94" name="Group 93"/>
            <p:cNvGrpSpPr/>
            <p:nvPr/>
          </p:nvGrpSpPr>
          <p:grpSpPr>
            <a:xfrm>
              <a:off x="8863239" y="3558371"/>
              <a:ext cx="533400" cy="533400"/>
              <a:chOff x="2484437" y="2541586"/>
              <a:chExt cx="533400" cy="533400"/>
            </a:xfrm>
          </p:grpSpPr>
          <p:sp>
            <p:nvSpPr>
              <p:cNvPr id="95" name="Oval 94"/>
              <p:cNvSpPr/>
              <p:nvPr/>
            </p:nvSpPr>
            <p:spPr bwMode="auto">
              <a:xfrm>
                <a:off x="2484437" y="2541586"/>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Arial"/>
                </a:endParaRPr>
              </a:p>
            </p:txBody>
          </p:sp>
          <p:pic>
            <p:nvPicPr>
              <p:cNvPr id="96" name="Picture 95"/>
              <p:cNvPicPr>
                <a:picLocks noChangeAspect="1"/>
              </p:cNvPicPr>
              <p:nvPr/>
            </p:nvPicPr>
            <p:blipFill>
              <a:blip r:embed="rId5">
                <a:duotone>
                  <a:prstClr val="black"/>
                  <a:schemeClr val="accent6">
                    <a:tint val="45000"/>
                    <a:satMod val="400000"/>
                  </a:schemeClr>
                </a:duotone>
                <a:lum bright="-40000" contrast="-40000"/>
              </a:blip>
              <a:stretch>
                <a:fillRect/>
              </a:stretch>
            </p:blipFill>
            <p:spPr>
              <a:xfrm>
                <a:off x="2623424" y="2710638"/>
                <a:ext cx="255425" cy="195295"/>
              </a:xfrm>
              <a:prstGeom prst="rect">
                <a:avLst/>
              </a:prstGeom>
            </p:spPr>
          </p:pic>
        </p:grpSp>
        <p:grpSp>
          <p:nvGrpSpPr>
            <p:cNvPr id="97" name="Group 96"/>
            <p:cNvGrpSpPr/>
            <p:nvPr/>
          </p:nvGrpSpPr>
          <p:grpSpPr>
            <a:xfrm>
              <a:off x="8045846" y="4133936"/>
              <a:ext cx="533400" cy="533400"/>
              <a:chOff x="1036637" y="2278062"/>
              <a:chExt cx="533400" cy="533400"/>
            </a:xfrm>
          </p:grpSpPr>
          <p:sp>
            <p:nvSpPr>
              <p:cNvPr id="98" name="Oval 97"/>
              <p:cNvSpPr/>
              <p:nvPr/>
            </p:nvSpPr>
            <p:spPr bwMode="auto">
              <a:xfrm>
                <a:off x="1036637" y="2278062"/>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Arial"/>
                </a:endParaRPr>
              </a:p>
            </p:txBody>
          </p:sp>
          <p:pic>
            <p:nvPicPr>
              <p:cNvPr id="99" name="Picture 98"/>
              <p:cNvPicPr>
                <a:picLocks noChangeAspect="1"/>
              </p:cNvPicPr>
              <p:nvPr/>
            </p:nvPicPr>
            <p:blipFill>
              <a:blip r:embed="rId6">
                <a:duotone>
                  <a:prstClr val="black"/>
                  <a:srgbClr val="000000">
                    <a:tint val="45000"/>
                    <a:satMod val="400000"/>
                  </a:srgbClr>
                </a:duotone>
                <a:lum bright="-40000" contrast="-40000"/>
              </a:blip>
              <a:stretch>
                <a:fillRect/>
              </a:stretch>
            </p:blipFill>
            <p:spPr>
              <a:xfrm>
                <a:off x="1180305" y="2480021"/>
                <a:ext cx="246063" cy="207268"/>
              </a:xfrm>
              <a:prstGeom prst="rect">
                <a:avLst/>
              </a:prstGeom>
            </p:spPr>
          </p:pic>
        </p:grpSp>
        <p:grpSp>
          <p:nvGrpSpPr>
            <p:cNvPr id="106" name="Group 105"/>
            <p:cNvGrpSpPr/>
            <p:nvPr/>
          </p:nvGrpSpPr>
          <p:grpSpPr>
            <a:xfrm>
              <a:off x="10158999" y="5810899"/>
              <a:ext cx="533400" cy="533400"/>
              <a:chOff x="3544886" y="2963862"/>
              <a:chExt cx="533400" cy="533400"/>
            </a:xfrm>
          </p:grpSpPr>
          <p:sp>
            <p:nvSpPr>
              <p:cNvPr id="107" name="Oval 106"/>
              <p:cNvSpPr/>
              <p:nvPr/>
            </p:nvSpPr>
            <p:spPr bwMode="auto">
              <a:xfrm>
                <a:off x="3544886" y="2963862"/>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Arial"/>
                </a:endParaRPr>
              </a:p>
            </p:txBody>
          </p:sp>
          <p:sp>
            <p:nvSpPr>
              <p:cNvPr id="108" name="Freeform 2"/>
              <p:cNvSpPr/>
              <p:nvPr/>
            </p:nvSpPr>
            <p:spPr>
              <a:xfrm>
                <a:off x="3703637" y="3104355"/>
                <a:ext cx="209938" cy="252413"/>
              </a:xfrm>
              <a:custGeom>
                <a:avLst/>
                <a:gdLst>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312199 w 2047881"/>
                  <a:gd name="connsiteY12" fmla="*/ 401896 h 2462211"/>
                  <a:gd name="connsiteX13" fmla="*/ 442916 w 2047881"/>
                  <a:gd name="connsiteY13" fmla="*/ 610902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442916 w 2047881"/>
                  <a:gd name="connsiteY13" fmla="*/ 610902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338492 w 2047881"/>
                  <a:gd name="connsiteY13" fmla="*/ 517471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431923 w 2047881"/>
                  <a:gd name="connsiteY13" fmla="*/ 588918 h 2462211"/>
                  <a:gd name="connsiteX14" fmla="*/ 442916 w 2047881"/>
                  <a:gd name="connsiteY14" fmla="*/ 1799772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433111 w 2047881"/>
                  <a:gd name="connsiteY12" fmla="*/ 324953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12199 w 2047881"/>
                  <a:gd name="connsiteY11" fmla="*/ 2157103 h 2462211"/>
                  <a:gd name="connsiteX12" fmla="*/ 1323191 w 2047881"/>
                  <a:gd name="connsiteY12" fmla="*/ 374419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28689 w 2047881"/>
                  <a:gd name="connsiteY11" fmla="*/ 2157103 h 2462211"/>
                  <a:gd name="connsiteX12" fmla="*/ 1323191 w 2047881"/>
                  <a:gd name="connsiteY12" fmla="*/ 374419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28689 w 2047881"/>
                  <a:gd name="connsiteY11" fmla="*/ 2157103 h 2462211"/>
                  <a:gd name="connsiteX12" fmla="*/ 1323191 w 2047881"/>
                  <a:gd name="connsiteY12" fmla="*/ 379914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 name="connsiteX0" fmla="*/ 1321723 w 2047881"/>
                  <a:gd name="connsiteY0" fmla="*/ 0 h 2462211"/>
                  <a:gd name="connsiteX1" fmla="*/ 2045623 w 2047881"/>
                  <a:gd name="connsiteY1" fmla="*/ 225555 h 2462211"/>
                  <a:gd name="connsiteX2" fmla="*/ 2038608 w 2047881"/>
                  <a:gd name="connsiteY2" fmla="*/ 227242 h 2462211"/>
                  <a:gd name="connsiteX3" fmla="*/ 2047879 w 2047881"/>
                  <a:gd name="connsiteY3" fmla="*/ 230039 h 2462211"/>
                  <a:gd name="connsiteX4" fmla="*/ 2047881 w 2047881"/>
                  <a:gd name="connsiteY4" fmla="*/ 2257423 h 2462211"/>
                  <a:gd name="connsiteX5" fmla="*/ 2047881 w 2047881"/>
                  <a:gd name="connsiteY5" fmla="*/ 2257423 h 2462211"/>
                  <a:gd name="connsiteX6" fmla="*/ 2047881 w 2047881"/>
                  <a:gd name="connsiteY6" fmla="*/ 2257423 h 2462211"/>
                  <a:gd name="connsiteX7" fmla="*/ 2047881 w 2047881"/>
                  <a:gd name="connsiteY7" fmla="*/ 2273528 h 2462211"/>
                  <a:gd name="connsiteX8" fmla="*/ 1529155 w 2047881"/>
                  <a:gd name="connsiteY8" fmla="*/ 2403209 h 2462211"/>
                  <a:gd name="connsiteX9" fmla="*/ 1319219 w 2047881"/>
                  <a:gd name="connsiteY9" fmla="*/ 2462211 h 2462211"/>
                  <a:gd name="connsiteX10" fmla="*/ 4769 w 2047881"/>
                  <a:gd name="connsiteY10" fmla="*/ 1978818 h 2462211"/>
                  <a:gd name="connsiteX11" fmla="*/ 1328689 w 2047881"/>
                  <a:gd name="connsiteY11" fmla="*/ 2179087 h 2462211"/>
                  <a:gd name="connsiteX12" fmla="*/ 1323191 w 2047881"/>
                  <a:gd name="connsiteY12" fmla="*/ 379914 h 2462211"/>
                  <a:gd name="connsiteX13" fmla="*/ 431923 w 2047881"/>
                  <a:gd name="connsiteY13" fmla="*/ 588918 h 2462211"/>
                  <a:gd name="connsiteX14" fmla="*/ 426428 w 2047881"/>
                  <a:gd name="connsiteY14" fmla="*/ 1799773 h 2462211"/>
                  <a:gd name="connsiteX15" fmla="*/ 0 w 2047881"/>
                  <a:gd name="connsiteY15" fmla="*/ 1971676 h 2462211"/>
                  <a:gd name="connsiteX16" fmla="*/ 0 w 2047881"/>
                  <a:gd name="connsiteY16" fmla="*/ 509590 h 2462211"/>
                  <a:gd name="connsiteX17" fmla="*/ 11240 w 2047881"/>
                  <a:gd name="connsiteY17" fmla="*/ 510238 h 2462211"/>
                  <a:gd name="connsiteX18" fmla="*/ 2387 w 2047881"/>
                  <a:gd name="connsiteY18" fmla="*/ 507206 h 2462211"/>
                  <a:gd name="connsiteX19" fmla="*/ 1321723 w 2047881"/>
                  <a:gd name="connsiteY19" fmla="*/ 0 h 246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47881" h="2462211">
                    <a:moveTo>
                      <a:pt x="1321723" y="0"/>
                    </a:moveTo>
                    <a:lnTo>
                      <a:pt x="2045623" y="225555"/>
                    </a:lnTo>
                    <a:lnTo>
                      <a:pt x="2038608" y="227242"/>
                    </a:lnTo>
                    <a:lnTo>
                      <a:pt x="2047879" y="230039"/>
                    </a:lnTo>
                    <a:cubicBezTo>
                      <a:pt x="2047880" y="905834"/>
                      <a:pt x="2047880" y="1581628"/>
                      <a:pt x="2047881" y="2257423"/>
                    </a:cubicBezTo>
                    <a:lnTo>
                      <a:pt x="2047881" y="2257423"/>
                    </a:lnTo>
                    <a:lnTo>
                      <a:pt x="2047881" y="2257423"/>
                    </a:lnTo>
                    <a:lnTo>
                      <a:pt x="2047881" y="2273528"/>
                    </a:lnTo>
                    <a:lnTo>
                      <a:pt x="1529155" y="2403209"/>
                    </a:lnTo>
                    <a:lnTo>
                      <a:pt x="1319219" y="2462211"/>
                    </a:lnTo>
                    <a:lnTo>
                      <a:pt x="4769" y="1978818"/>
                    </a:lnTo>
                    <a:lnTo>
                      <a:pt x="1328689" y="2179087"/>
                    </a:lnTo>
                    <a:cubicBezTo>
                      <a:pt x="1326856" y="1584859"/>
                      <a:pt x="1325024" y="974142"/>
                      <a:pt x="1323191" y="379914"/>
                    </a:cubicBezTo>
                    <a:lnTo>
                      <a:pt x="431923" y="588918"/>
                    </a:lnTo>
                    <a:cubicBezTo>
                      <a:pt x="435587" y="992536"/>
                      <a:pt x="422764" y="1396155"/>
                      <a:pt x="426428" y="1799773"/>
                    </a:cubicBezTo>
                    <a:lnTo>
                      <a:pt x="0" y="1971676"/>
                    </a:lnTo>
                    <a:lnTo>
                      <a:pt x="0" y="509590"/>
                    </a:lnTo>
                    <a:lnTo>
                      <a:pt x="11240" y="510238"/>
                    </a:lnTo>
                    <a:lnTo>
                      <a:pt x="2387" y="507206"/>
                    </a:lnTo>
                    <a:lnTo>
                      <a:pt x="1321723"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Arial"/>
                </a:endParaRPr>
              </a:p>
            </p:txBody>
          </p:sp>
        </p:grpSp>
        <p:grpSp>
          <p:nvGrpSpPr>
            <p:cNvPr id="109" name="Group 108"/>
            <p:cNvGrpSpPr/>
            <p:nvPr/>
          </p:nvGrpSpPr>
          <p:grpSpPr>
            <a:xfrm>
              <a:off x="9164302" y="5793830"/>
              <a:ext cx="533400" cy="533400"/>
              <a:chOff x="3017837" y="4083049"/>
              <a:chExt cx="533400" cy="533400"/>
            </a:xfrm>
          </p:grpSpPr>
          <p:sp>
            <p:nvSpPr>
              <p:cNvPr id="110" name="Oval 109"/>
              <p:cNvSpPr/>
              <p:nvPr/>
            </p:nvSpPr>
            <p:spPr bwMode="auto">
              <a:xfrm>
                <a:off x="3017837" y="4083049"/>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Arial"/>
                </a:endParaRPr>
              </a:p>
            </p:txBody>
          </p:sp>
          <p:sp>
            <p:nvSpPr>
              <p:cNvPr id="111" name="Freeform 3"/>
              <p:cNvSpPr/>
              <p:nvPr/>
            </p:nvSpPr>
            <p:spPr>
              <a:xfrm rot="16200000">
                <a:off x="3185339" y="4260816"/>
                <a:ext cx="198397" cy="191320"/>
              </a:xfrm>
              <a:custGeom>
                <a:avLst/>
                <a:gdLst>
                  <a:gd name="connsiteX0" fmla="*/ 769620 w 1607820"/>
                  <a:gd name="connsiteY0" fmla="*/ 686879 h 1550464"/>
                  <a:gd name="connsiteX1" fmla="*/ 769620 w 1607820"/>
                  <a:gd name="connsiteY1" fmla="*/ 1550464 h 1550464"/>
                  <a:gd name="connsiteX2" fmla="*/ 0 w 1607820"/>
                  <a:gd name="connsiteY2" fmla="*/ 1550464 h 1550464"/>
                  <a:gd name="connsiteX3" fmla="*/ 135255 w 1607820"/>
                  <a:gd name="connsiteY3" fmla="*/ 686879 h 1550464"/>
                  <a:gd name="connsiteX4" fmla="*/ 769620 w 1607820"/>
                  <a:gd name="connsiteY4" fmla="*/ 0 h 1550464"/>
                  <a:gd name="connsiteX5" fmla="*/ 769620 w 1607820"/>
                  <a:gd name="connsiteY5" fmla="*/ 641160 h 1550464"/>
                  <a:gd name="connsiteX6" fmla="*/ 142416 w 1607820"/>
                  <a:gd name="connsiteY6" fmla="*/ 641160 h 1550464"/>
                  <a:gd name="connsiteX7" fmla="*/ 242834 w 1607820"/>
                  <a:gd name="connsiteY7" fmla="*/ 0 h 1550464"/>
                  <a:gd name="connsiteX8" fmla="*/ 1465405 w 1607820"/>
                  <a:gd name="connsiteY8" fmla="*/ 641160 h 1550464"/>
                  <a:gd name="connsiteX9" fmla="*/ 815339 w 1607820"/>
                  <a:gd name="connsiteY9" fmla="*/ 641160 h 1550464"/>
                  <a:gd name="connsiteX10" fmla="*/ 815339 w 1607820"/>
                  <a:gd name="connsiteY10" fmla="*/ 0 h 1550464"/>
                  <a:gd name="connsiteX11" fmla="*/ 1364986 w 1607820"/>
                  <a:gd name="connsiteY11" fmla="*/ 0 h 1550464"/>
                  <a:gd name="connsiteX12" fmla="*/ 1607820 w 1607820"/>
                  <a:gd name="connsiteY12" fmla="*/ 1550464 h 1550464"/>
                  <a:gd name="connsiteX13" fmla="*/ 815339 w 1607820"/>
                  <a:gd name="connsiteY13" fmla="*/ 1550464 h 1550464"/>
                  <a:gd name="connsiteX14" fmla="*/ 815339 w 1607820"/>
                  <a:gd name="connsiteY14" fmla="*/ 686879 h 1550464"/>
                  <a:gd name="connsiteX15" fmla="*/ 1472565 w 1607820"/>
                  <a:gd name="connsiteY15" fmla="*/ 686879 h 155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7820" h="1550464">
                    <a:moveTo>
                      <a:pt x="769620" y="686879"/>
                    </a:moveTo>
                    <a:lnTo>
                      <a:pt x="769620" y="1550464"/>
                    </a:lnTo>
                    <a:lnTo>
                      <a:pt x="0" y="1550464"/>
                    </a:lnTo>
                    <a:lnTo>
                      <a:pt x="135255" y="686879"/>
                    </a:lnTo>
                    <a:close/>
                    <a:moveTo>
                      <a:pt x="769620" y="0"/>
                    </a:moveTo>
                    <a:lnTo>
                      <a:pt x="769620" y="641160"/>
                    </a:lnTo>
                    <a:lnTo>
                      <a:pt x="142416" y="641160"/>
                    </a:lnTo>
                    <a:lnTo>
                      <a:pt x="242834" y="0"/>
                    </a:lnTo>
                    <a:close/>
                    <a:moveTo>
                      <a:pt x="1465405" y="641160"/>
                    </a:moveTo>
                    <a:lnTo>
                      <a:pt x="815339" y="641160"/>
                    </a:lnTo>
                    <a:lnTo>
                      <a:pt x="815339" y="0"/>
                    </a:lnTo>
                    <a:lnTo>
                      <a:pt x="1364986" y="0"/>
                    </a:lnTo>
                    <a:close/>
                    <a:moveTo>
                      <a:pt x="1607820" y="1550464"/>
                    </a:moveTo>
                    <a:lnTo>
                      <a:pt x="815339" y="1550464"/>
                    </a:lnTo>
                    <a:lnTo>
                      <a:pt x="815339" y="686879"/>
                    </a:lnTo>
                    <a:lnTo>
                      <a:pt x="1472565" y="6868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Arial"/>
                </a:endParaRPr>
              </a:p>
            </p:txBody>
          </p:sp>
        </p:grpSp>
        <p:grpSp>
          <p:nvGrpSpPr>
            <p:cNvPr id="112" name="Group 111"/>
            <p:cNvGrpSpPr/>
            <p:nvPr/>
          </p:nvGrpSpPr>
          <p:grpSpPr>
            <a:xfrm>
              <a:off x="8121955" y="5793830"/>
              <a:ext cx="533400" cy="533400"/>
              <a:chOff x="1111249" y="5173662"/>
              <a:chExt cx="533400" cy="533400"/>
            </a:xfrm>
          </p:grpSpPr>
          <p:sp>
            <p:nvSpPr>
              <p:cNvPr id="113" name="Oval 112"/>
              <p:cNvSpPr/>
              <p:nvPr/>
            </p:nvSpPr>
            <p:spPr bwMode="auto">
              <a:xfrm>
                <a:off x="1111249" y="5173662"/>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Arial"/>
                </a:endParaRPr>
              </a:p>
            </p:txBody>
          </p:sp>
          <p:pic>
            <p:nvPicPr>
              <p:cNvPr id="114" name="Picture 113"/>
              <p:cNvPicPr>
                <a:picLocks noChangeAspect="1"/>
              </p:cNvPicPr>
              <p:nvPr/>
            </p:nvPicPr>
            <p:blipFill>
              <a:blip r:embed="rId3"/>
              <a:stretch>
                <a:fillRect/>
              </a:stretch>
            </p:blipFill>
            <p:spPr>
              <a:xfrm>
                <a:off x="1270645" y="5281611"/>
                <a:ext cx="214607" cy="317501"/>
              </a:xfrm>
              <a:prstGeom prst="rect">
                <a:avLst/>
              </a:prstGeom>
            </p:spPr>
          </p:pic>
        </p:grpSp>
        <p:grpSp>
          <p:nvGrpSpPr>
            <p:cNvPr id="115" name="Group 114"/>
            <p:cNvGrpSpPr/>
            <p:nvPr/>
          </p:nvGrpSpPr>
          <p:grpSpPr>
            <a:xfrm>
              <a:off x="10347490" y="4937254"/>
              <a:ext cx="533400" cy="533400"/>
              <a:chOff x="3603602" y="4003223"/>
              <a:chExt cx="533400" cy="533400"/>
            </a:xfrm>
          </p:grpSpPr>
          <p:sp>
            <p:nvSpPr>
              <p:cNvPr id="116" name="Oval 115"/>
              <p:cNvSpPr/>
              <p:nvPr/>
            </p:nvSpPr>
            <p:spPr bwMode="auto">
              <a:xfrm>
                <a:off x="3603602" y="4003223"/>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Arial"/>
                </a:endParaRPr>
              </a:p>
            </p:txBody>
          </p:sp>
          <p:grpSp>
            <p:nvGrpSpPr>
              <p:cNvPr id="117" name="Group 116"/>
              <p:cNvGrpSpPr/>
              <p:nvPr/>
            </p:nvGrpSpPr>
            <p:grpSpPr bwMode="black">
              <a:xfrm>
                <a:off x="3716785" y="4131810"/>
                <a:ext cx="354703" cy="288567"/>
                <a:chOff x="5184775" y="225425"/>
                <a:chExt cx="1500188" cy="1220788"/>
              </a:xfrm>
              <a:solidFill>
                <a:schemeClr val="tx1"/>
              </a:solidFill>
            </p:grpSpPr>
            <p:sp>
              <p:nvSpPr>
                <p:cNvPr id="11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2" rIns="119523" bIns="59762" numCol="1" anchor="t" anchorCtr="0" compatLnSpc="1">
                  <a:prstTxWarp prst="textNoShape">
                    <a:avLst/>
                  </a:prstTxWarp>
                </a:bodyPr>
                <a:lstStyle/>
                <a:p>
                  <a:pPr defTabSz="914367"/>
                  <a:endParaRPr lang="en-US" sz="1372">
                    <a:solidFill>
                      <a:srgbClr val="595959"/>
                    </a:solidFill>
                    <a:latin typeface="Arial"/>
                  </a:endParaRPr>
                </a:p>
              </p:txBody>
            </p:sp>
            <p:sp>
              <p:nvSpPr>
                <p:cNvPr id="11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2" rIns="119523" bIns="59762" numCol="1" anchor="t" anchorCtr="0" compatLnSpc="1">
                  <a:prstTxWarp prst="textNoShape">
                    <a:avLst/>
                  </a:prstTxWarp>
                </a:bodyPr>
                <a:lstStyle/>
                <a:p>
                  <a:pPr defTabSz="914367"/>
                  <a:endParaRPr lang="en-US" sz="1372">
                    <a:solidFill>
                      <a:srgbClr val="595959"/>
                    </a:solidFill>
                    <a:latin typeface="Arial"/>
                  </a:endParaRPr>
                </a:p>
              </p:txBody>
            </p:sp>
            <p:sp>
              <p:nvSpPr>
                <p:cNvPr id="12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23" tIns="59762" rIns="119523" bIns="59762" numCol="1" anchor="t" anchorCtr="0" compatLnSpc="1">
                  <a:prstTxWarp prst="textNoShape">
                    <a:avLst/>
                  </a:prstTxWarp>
                </a:bodyPr>
                <a:lstStyle/>
                <a:p>
                  <a:pPr defTabSz="914367"/>
                  <a:endParaRPr lang="en-US" sz="1372">
                    <a:solidFill>
                      <a:srgbClr val="595959"/>
                    </a:solidFill>
                    <a:latin typeface="Arial"/>
                  </a:endParaRPr>
                </a:p>
              </p:txBody>
            </p:sp>
          </p:grpSp>
        </p:grpSp>
        <p:cxnSp>
          <p:nvCxnSpPr>
            <p:cNvPr id="121" name="Straight Connector 120"/>
            <p:cNvCxnSpPr>
              <a:stCxn id="92" idx="6"/>
              <a:endCxn id="130" idx="2"/>
            </p:cNvCxnSpPr>
            <p:nvPr/>
          </p:nvCxnSpPr>
          <p:spPr>
            <a:xfrm>
              <a:off x="7862545" y="5067386"/>
              <a:ext cx="1312605" cy="147818"/>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98" idx="5"/>
              <a:endCxn id="130" idx="1"/>
            </p:cNvCxnSpPr>
            <p:nvPr/>
          </p:nvCxnSpPr>
          <p:spPr>
            <a:xfrm>
              <a:off x="8501131" y="4589221"/>
              <a:ext cx="752134" cy="437398"/>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95" idx="4"/>
              <a:endCxn id="130" idx="0"/>
            </p:cNvCxnSpPr>
            <p:nvPr/>
          </p:nvCxnSpPr>
          <p:spPr>
            <a:xfrm>
              <a:off x="9129939" y="4091771"/>
              <a:ext cx="311911" cy="856733"/>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16" idx="2"/>
            </p:cNvCxnSpPr>
            <p:nvPr/>
          </p:nvCxnSpPr>
          <p:spPr>
            <a:xfrm flipH="1">
              <a:off x="9697702" y="5203954"/>
              <a:ext cx="649788" cy="0"/>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07" idx="1"/>
            </p:cNvCxnSpPr>
            <p:nvPr/>
          </p:nvCxnSpPr>
          <p:spPr>
            <a:xfrm flipH="1" flipV="1">
              <a:off x="9619587" y="5392539"/>
              <a:ext cx="617527" cy="496475"/>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10" idx="0"/>
            </p:cNvCxnSpPr>
            <p:nvPr/>
          </p:nvCxnSpPr>
          <p:spPr>
            <a:xfrm flipV="1">
              <a:off x="9431002" y="5470654"/>
              <a:ext cx="0" cy="323176"/>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13" idx="7"/>
            </p:cNvCxnSpPr>
            <p:nvPr/>
          </p:nvCxnSpPr>
          <p:spPr>
            <a:xfrm flipV="1">
              <a:off x="8577240" y="5392539"/>
              <a:ext cx="665177" cy="479406"/>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4" name="Group 133"/>
            <p:cNvGrpSpPr/>
            <p:nvPr/>
          </p:nvGrpSpPr>
          <p:grpSpPr>
            <a:xfrm>
              <a:off x="9175150" y="4948504"/>
              <a:ext cx="533400" cy="533400"/>
              <a:chOff x="5456237" y="2117267"/>
              <a:chExt cx="533400" cy="533400"/>
            </a:xfrm>
          </p:grpSpPr>
          <p:sp>
            <p:nvSpPr>
              <p:cNvPr id="130" name="Oval 129"/>
              <p:cNvSpPr/>
              <p:nvPr/>
            </p:nvSpPr>
            <p:spPr bwMode="auto">
              <a:xfrm>
                <a:off x="5456237" y="2117267"/>
                <a:ext cx="533400" cy="533400"/>
              </a:xfrm>
              <a:prstGeom prst="ellipse">
                <a:avLst/>
              </a:prstGeom>
              <a:solidFill>
                <a:srgbClr val="722472"/>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Arial"/>
                </a:endParaRPr>
              </a:p>
            </p:txBody>
          </p:sp>
          <p:pic>
            <p:nvPicPr>
              <p:cNvPr id="133" name="Picture 132"/>
              <p:cNvPicPr>
                <a:picLocks noChangeAspect="1"/>
              </p:cNvPicPr>
              <p:nvPr/>
            </p:nvPicPr>
            <p:blipFill>
              <a:blip r:embed="rId7"/>
              <a:stretch>
                <a:fillRect/>
              </a:stretch>
            </p:blipFill>
            <p:spPr>
              <a:xfrm>
                <a:off x="5565832" y="2201793"/>
                <a:ext cx="314209" cy="364348"/>
              </a:xfrm>
              <a:prstGeom prst="rect">
                <a:avLst/>
              </a:prstGeom>
            </p:spPr>
          </p:pic>
        </p:grpSp>
        <p:sp>
          <p:nvSpPr>
            <p:cNvPr id="160" name="TextBox 159"/>
            <p:cNvSpPr txBox="1"/>
            <p:nvPr/>
          </p:nvSpPr>
          <p:spPr>
            <a:xfrm>
              <a:off x="6599237" y="4454075"/>
              <a:ext cx="944810" cy="457048"/>
            </a:xfrm>
            <a:prstGeom prst="rect">
              <a:avLst/>
            </a:prstGeom>
            <a:noFill/>
          </p:spPr>
          <p:txBody>
            <a:bodyPr wrap="none" lIns="179285" tIns="143428" rIns="179285" bIns="143428" rtlCol="0">
              <a:spAutoFit/>
            </a:bodyPr>
            <a:lstStyle/>
            <a:p>
              <a:pPr algn="ctr" defTabSz="914367"/>
              <a:r>
                <a:rPr lang="en-US" sz="1029" b="1">
                  <a:gradFill>
                    <a:gsLst>
                      <a:gs pos="2917">
                        <a:srgbClr val="000000"/>
                      </a:gs>
                      <a:gs pos="30000">
                        <a:srgbClr val="000000"/>
                      </a:gs>
                    </a:gsLst>
                    <a:lin ang="5400000" scaled="0"/>
                  </a:gradFill>
                  <a:latin typeface="Arial"/>
                </a:rPr>
                <a:t>Power BI</a:t>
              </a:r>
            </a:p>
          </p:txBody>
        </p:sp>
        <p:sp>
          <p:nvSpPr>
            <p:cNvPr id="161" name="TextBox 160"/>
            <p:cNvSpPr txBox="1"/>
            <p:nvPr/>
          </p:nvSpPr>
          <p:spPr>
            <a:xfrm>
              <a:off x="7564734" y="3705662"/>
              <a:ext cx="1109920" cy="457048"/>
            </a:xfrm>
            <a:prstGeom prst="rect">
              <a:avLst/>
            </a:prstGeom>
            <a:noFill/>
          </p:spPr>
          <p:txBody>
            <a:bodyPr wrap="none" lIns="179285" tIns="143428" rIns="179285" bIns="143428" rtlCol="0">
              <a:spAutoFit/>
            </a:bodyPr>
            <a:lstStyle/>
            <a:p>
              <a:pPr algn="ctr" defTabSz="914367"/>
              <a:r>
                <a:rPr lang="en-US" sz="1029" b="1" err="1">
                  <a:gradFill>
                    <a:gsLst>
                      <a:gs pos="2917">
                        <a:srgbClr val="000000"/>
                      </a:gs>
                      <a:gs pos="30000">
                        <a:srgbClr val="000000"/>
                      </a:gs>
                    </a:gsLst>
                    <a:lin ang="5400000" scaled="0"/>
                  </a:gradFill>
                  <a:latin typeface="Arial"/>
                </a:rPr>
                <a:t>PowerApps</a:t>
              </a:r>
              <a:endParaRPr lang="en-US" sz="1029" b="1">
                <a:gradFill>
                  <a:gsLst>
                    <a:gs pos="2917">
                      <a:srgbClr val="000000"/>
                    </a:gs>
                    <a:gs pos="30000">
                      <a:srgbClr val="000000"/>
                    </a:gs>
                  </a:gsLst>
                  <a:lin ang="5400000" scaled="0"/>
                </a:gradFill>
                <a:latin typeface="Arial"/>
              </a:endParaRPr>
            </a:p>
          </p:txBody>
        </p:sp>
        <p:sp>
          <p:nvSpPr>
            <p:cNvPr id="162" name="TextBox 161"/>
            <p:cNvSpPr txBox="1"/>
            <p:nvPr/>
          </p:nvSpPr>
          <p:spPr>
            <a:xfrm>
              <a:off x="8792986" y="3126646"/>
              <a:ext cx="673903" cy="457048"/>
            </a:xfrm>
            <a:prstGeom prst="rect">
              <a:avLst/>
            </a:prstGeom>
            <a:noFill/>
          </p:spPr>
          <p:txBody>
            <a:bodyPr wrap="none" lIns="179285" tIns="143428" rIns="179285" bIns="143428" rtlCol="0">
              <a:spAutoFit/>
            </a:bodyPr>
            <a:lstStyle/>
            <a:p>
              <a:pPr algn="ctr" defTabSz="914367"/>
              <a:r>
                <a:rPr lang="en-US" sz="1029" b="1">
                  <a:gradFill>
                    <a:gsLst>
                      <a:gs pos="2917">
                        <a:srgbClr val="000000"/>
                      </a:gs>
                      <a:gs pos="30000">
                        <a:srgbClr val="000000"/>
                      </a:gs>
                    </a:gsLst>
                    <a:lin ang="5400000" scaled="0"/>
                  </a:gradFill>
                  <a:latin typeface="Arial"/>
                </a:rPr>
                <a:t>Flow</a:t>
              </a:r>
            </a:p>
          </p:txBody>
        </p:sp>
        <p:sp>
          <p:nvSpPr>
            <p:cNvPr id="164" name="TextBox 163"/>
            <p:cNvSpPr txBox="1"/>
            <p:nvPr/>
          </p:nvSpPr>
          <p:spPr>
            <a:xfrm>
              <a:off x="9953803" y="6307374"/>
              <a:ext cx="1013740" cy="457048"/>
            </a:xfrm>
            <a:prstGeom prst="rect">
              <a:avLst/>
            </a:prstGeom>
            <a:noFill/>
          </p:spPr>
          <p:txBody>
            <a:bodyPr wrap="none" lIns="179285" tIns="143428" rIns="179285" bIns="143428" rtlCol="0">
              <a:spAutoFit/>
            </a:bodyPr>
            <a:lstStyle/>
            <a:p>
              <a:pPr algn="ctr" defTabSz="914367"/>
              <a:r>
                <a:rPr lang="en-US" sz="1029" b="1">
                  <a:gradFill>
                    <a:gsLst>
                      <a:gs pos="2917">
                        <a:srgbClr val="000000"/>
                      </a:gs>
                      <a:gs pos="30000">
                        <a:srgbClr val="000000"/>
                      </a:gs>
                    </a:gsLst>
                    <a:lin ang="5400000" scaled="0"/>
                  </a:gradFill>
                  <a:latin typeface="Arial"/>
                </a:rPr>
                <a:t>Office 365</a:t>
              </a:r>
            </a:p>
          </p:txBody>
        </p:sp>
        <p:sp>
          <p:nvSpPr>
            <p:cNvPr id="165" name="TextBox 164"/>
            <p:cNvSpPr txBox="1"/>
            <p:nvPr/>
          </p:nvSpPr>
          <p:spPr>
            <a:xfrm>
              <a:off x="8942567" y="6273577"/>
              <a:ext cx="976870" cy="457048"/>
            </a:xfrm>
            <a:prstGeom prst="rect">
              <a:avLst/>
            </a:prstGeom>
            <a:noFill/>
          </p:spPr>
          <p:txBody>
            <a:bodyPr wrap="none" lIns="179285" tIns="143428" rIns="179285" bIns="143428" rtlCol="0">
              <a:spAutoFit/>
            </a:bodyPr>
            <a:lstStyle/>
            <a:p>
              <a:pPr algn="ctr" defTabSz="914367"/>
              <a:r>
                <a:rPr lang="en-US" sz="1029" b="1">
                  <a:gradFill>
                    <a:gsLst>
                      <a:gs pos="2917">
                        <a:srgbClr val="000000"/>
                      </a:gs>
                      <a:gs pos="30000">
                        <a:srgbClr val="000000"/>
                      </a:gs>
                    </a:gsLst>
                    <a:lin ang="5400000" scaled="0"/>
                  </a:gradFill>
                  <a:latin typeface="Arial"/>
                </a:rPr>
                <a:t>Azure AD</a:t>
              </a:r>
            </a:p>
          </p:txBody>
        </p:sp>
        <p:sp>
          <p:nvSpPr>
            <p:cNvPr id="166" name="TextBox 165"/>
            <p:cNvSpPr txBox="1"/>
            <p:nvPr/>
          </p:nvSpPr>
          <p:spPr>
            <a:xfrm>
              <a:off x="7441699" y="6273236"/>
              <a:ext cx="1270220" cy="457048"/>
            </a:xfrm>
            <a:prstGeom prst="rect">
              <a:avLst/>
            </a:prstGeom>
            <a:noFill/>
          </p:spPr>
          <p:txBody>
            <a:bodyPr wrap="none" lIns="179285" tIns="143428" rIns="179285" bIns="143428" rtlCol="0">
              <a:spAutoFit/>
            </a:bodyPr>
            <a:lstStyle/>
            <a:p>
              <a:pPr algn="ctr" defTabSz="914367"/>
              <a:r>
                <a:rPr lang="en-US" sz="1029" b="1">
                  <a:gradFill>
                    <a:gsLst>
                      <a:gs pos="2917">
                        <a:srgbClr val="000000"/>
                      </a:gs>
                      <a:gs pos="30000">
                        <a:srgbClr val="000000"/>
                      </a:gs>
                    </a:gsLst>
                    <a:lin ang="5400000" scaled="0"/>
                  </a:gradFill>
                  <a:latin typeface="Arial"/>
                </a:rPr>
                <a:t>Dynamics 365</a:t>
              </a:r>
            </a:p>
          </p:txBody>
        </p:sp>
        <p:sp>
          <p:nvSpPr>
            <p:cNvPr id="168" name="TextBox 167"/>
            <p:cNvSpPr txBox="1"/>
            <p:nvPr/>
          </p:nvSpPr>
          <p:spPr>
            <a:xfrm>
              <a:off x="10906419" y="4985186"/>
              <a:ext cx="1101905" cy="457048"/>
            </a:xfrm>
            <a:prstGeom prst="rect">
              <a:avLst/>
            </a:prstGeom>
            <a:noFill/>
          </p:spPr>
          <p:txBody>
            <a:bodyPr wrap="none" lIns="179285" tIns="143428" rIns="179285" bIns="143428" rtlCol="0">
              <a:spAutoFit/>
            </a:bodyPr>
            <a:lstStyle/>
            <a:p>
              <a:pPr algn="ctr" defTabSz="914367"/>
              <a:r>
                <a:rPr lang="en-US" sz="1029" b="1">
                  <a:gradFill>
                    <a:gsLst>
                      <a:gs pos="2917">
                        <a:srgbClr val="000000"/>
                      </a:gs>
                      <a:gs pos="30000">
                        <a:srgbClr val="000000"/>
                      </a:gs>
                    </a:gsLst>
                    <a:lin ang="5400000" scaled="0"/>
                  </a:gradFill>
                  <a:latin typeface="Arial"/>
                </a:rPr>
                <a:t>Other Apps</a:t>
              </a:r>
            </a:p>
          </p:txBody>
        </p:sp>
      </p:grpSp>
      <p:sp>
        <p:nvSpPr>
          <p:cNvPr id="171" name="TextBox 170"/>
          <p:cNvSpPr txBox="1"/>
          <p:nvPr/>
        </p:nvSpPr>
        <p:spPr>
          <a:xfrm>
            <a:off x="6612147" y="2541464"/>
            <a:ext cx="5199551" cy="534083"/>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765" b="1">
                <a:gradFill>
                  <a:gsLst>
                    <a:gs pos="2917">
                      <a:srgbClr val="000000"/>
                    </a:gs>
                    <a:gs pos="30000">
                      <a:srgbClr val="000000"/>
                    </a:gs>
                  </a:gsLst>
                  <a:lin ang="5400000" scaled="0"/>
                </a:gradFill>
                <a:latin typeface="Arial"/>
              </a:rPr>
              <a:t>Single point of integration with CDS for Apps</a:t>
            </a:r>
          </a:p>
        </p:txBody>
      </p:sp>
      <p:grpSp>
        <p:nvGrpSpPr>
          <p:cNvPr id="189" name="Group 188"/>
          <p:cNvGrpSpPr/>
          <p:nvPr/>
        </p:nvGrpSpPr>
        <p:grpSpPr>
          <a:xfrm>
            <a:off x="901180" y="2989952"/>
            <a:ext cx="3549489" cy="1689382"/>
            <a:chOff x="919250" y="3025411"/>
            <a:chExt cx="3620664" cy="1723258"/>
          </a:xfrm>
        </p:grpSpPr>
        <p:grpSp>
          <p:nvGrpSpPr>
            <p:cNvPr id="175" name="Group 174"/>
            <p:cNvGrpSpPr/>
            <p:nvPr/>
          </p:nvGrpSpPr>
          <p:grpSpPr>
            <a:xfrm>
              <a:off x="919250" y="3367712"/>
              <a:ext cx="1829315" cy="1380957"/>
              <a:chOff x="919250" y="3367712"/>
              <a:chExt cx="1829315" cy="1380957"/>
            </a:xfrm>
          </p:grpSpPr>
          <p:grpSp>
            <p:nvGrpSpPr>
              <p:cNvPr id="61" name="Group 60"/>
              <p:cNvGrpSpPr/>
              <p:nvPr/>
            </p:nvGrpSpPr>
            <p:grpSpPr>
              <a:xfrm>
                <a:off x="1112818" y="3730688"/>
                <a:ext cx="533400" cy="533400"/>
                <a:chOff x="579437" y="3694111"/>
                <a:chExt cx="533400" cy="533400"/>
              </a:xfrm>
            </p:grpSpPr>
            <p:sp>
              <p:nvSpPr>
                <p:cNvPr id="6" name="Oval 5"/>
                <p:cNvSpPr/>
                <p:nvPr/>
              </p:nvSpPr>
              <p:spPr bwMode="auto">
                <a:xfrm>
                  <a:off x="579437" y="3694111"/>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Arial"/>
                  </a:endParaRPr>
                </a:p>
              </p:txBody>
            </p:sp>
            <p:pic>
              <p:nvPicPr>
                <p:cNvPr id="13" name="Picture 12" descr="&lt;strong&gt;Power BI&lt;/strong&gt; Integration | MailChimp Integrations Directory"/>
                <p:cNvPicPr>
                  <a:picLocks noChangeAspect="1"/>
                </p:cNvPicPr>
                <p:nvPr/>
              </p:nvPicPr>
              <p:blipFill>
                <a:blip r:embed="rId4"/>
                <a:stretch>
                  <a:fillRect/>
                </a:stretch>
              </p:blipFill>
              <p:spPr>
                <a:xfrm>
                  <a:off x="710019" y="3849797"/>
                  <a:ext cx="272235" cy="272235"/>
                </a:xfrm>
                <a:prstGeom prst="rect">
                  <a:avLst/>
                </a:prstGeom>
              </p:spPr>
            </p:pic>
          </p:grpSp>
          <p:cxnSp>
            <p:nvCxnSpPr>
              <p:cNvPr id="70" name="Straight Connector 69"/>
              <p:cNvCxnSpPr>
                <a:stCxn id="6" idx="5"/>
                <a:endCxn id="7" idx="1"/>
              </p:cNvCxnSpPr>
              <p:nvPr/>
            </p:nvCxnSpPr>
            <p:spPr>
              <a:xfrm>
                <a:off x="1568103" y="4185973"/>
                <a:ext cx="1180462" cy="562696"/>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3" name="TextBox 152"/>
              <p:cNvSpPr txBox="1"/>
              <p:nvPr/>
            </p:nvSpPr>
            <p:spPr>
              <a:xfrm>
                <a:off x="919250" y="3367712"/>
                <a:ext cx="944810" cy="457048"/>
              </a:xfrm>
              <a:prstGeom prst="rect">
                <a:avLst/>
              </a:prstGeom>
              <a:noFill/>
            </p:spPr>
            <p:txBody>
              <a:bodyPr wrap="none" lIns="179285" tIns="143428" rIns="179285" bIns="143428" rtlCol="0">
                <a:spAutoFit/>
              </a:bodyPr>
              <a:lstStyle/>
              <a:p>
                <a:pPr algn="ctr" defTabSz="914367"/>
                <a:r>
                  <a:rPr lang="en-US" sz="1029" b="1">
                    <a:gradFill>
                      <a:gsLst>
                        <a:gs pos="2917">
                          <a:srgbClr val="000000"/>
                        </a:gs>
                        <a:gs pos="30000">
                          <a:srgbClr val="000000"/>
                        </a:gs>
                      </a:gsLst>
                      <a:lin ang="5400000" scaled="0"/>
                    </a:gradFill>
                    <a:latin typeface="Arial"/>
                  </a:rPr>
                  <a:t>Power BI</a:t>
                </a:r>
              </a:p>
            </p:txBody>
          </p:sp>
        </p:grpSp>
        <p:grpSp>
          <p:nvGrpSpPr>
            <p:cNvPr id="176" name="Group 175"/>
            <p:cNvGrpSpPr/>
            <p:nvPr/>
          </p:nvGrpSpPr>
          <p:grpSpPr>
            <a:xfrm>
              <a:off x="2379082" y="3307565"/>
              <a:ext cx="1109920" cy="1362989"/>
              <a:chOff x="2379082" y="3307565"/>
              <a:chExt cx="1109920" cy="1362989"/>
            </a:xfrm>
          </p:grpSpPr>
          <p:grpSp>
            <p:nvGrpSpPr>
              <p:cNvPr id="60" name="Group 59"/>
              <p:cNvGrpSpPr/>
              <p:nvPr/>
            </p:nvGrpSpPr>
            <p:grpSpPr>
              <a:xfrm>
                <a:off x="2639970" y="3691795"/>
                <a:ext cx="533400" cy="533400"/>
                <a:chOff x="1036637" y="2278062"/>
                <a:chExt cx="533400" cy="533400"/>
              </a:xfrm>
            </p:grpSpPr>
            <p:sp>
              <p:nvSpPr>
                <p:cNvPr id="4" name="Oval 3"/>
                <p:cNvSpPr/>
                <p:nvPr/>
              </p:nvSpPr>
              <p:spPr bwMode="auto">
                <a:xfrm>
                  <a:off x="1036637" y="2278062"/>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Arial"/>
                  </a:endParaRPr>
                </a:p>
              </p:txBody>
            </p:sp>
            <p:pic>
              <p:nvPicPr>
                <p:cNvPr id="44" name="Picture 43"/>
                <p:cNvPicPr>
                  <a:picLocks noChangeAspect="1"/>
                </p:cNvPicPr>
                <p:nvPr/>
              </p:nvPicPr>
              <p:blipFill>
                <a:blip r:embed="rId6">
                  <a:duotone>
                    <a:prstClr val="black"/>
                    <a:srgbClr val="000000">
                      <a:tint val="45000"/>
                      <a:satMod val="400000"/>
                    </a:srgbClr>
                  </a:duotone>
                  <a:lum bright="-40000" contrast="-40000"/>
                </a:blip>
                <a:stretch>
                  <a:fillRect/>
                </a:stretch>
              </p:blipFill>
              <p:spPr>
                <a:xfrm>
                  <a:off x="1180305" y="2480021"/>
                  <a:ext cx="246063" cy="207268"/>
                </a:xfrm>
                <a:prstGeom prst="rect">
                  <a:avLst/>
                </a:prstGeom>
              </p:spPr>
            </p:pic>
          </p:grpSp>
          <p:cxnSp>
            <p:nvCxnSpPr>
              <p:cNvPr id="71" name="Straight Connector 70"/>
              <p:cNvCxnSpPr>
                <a:stCxn id="4" idx="4"/>
                <a:endCxn id="7" idx="0"/>
              </p:cNvCxnSpPr>
              <p:nvPr/>
            </p:nvCxnSpPr>
            <p:spPr>
              <a:xfrm>
                <a:off x="2906670" y="4225195"/>
                <a:ext cx="30480" cy="445359"/>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2379082" y="3307565"/>
                <a:ext cx="1109920" cy="457048"/>
              </a:xfrm>
              <a:prstGeom prst="rect">
                <a:avLst/>
              </a:prstGeom>
              <a:noFill/>
            </p:spPr>
            <p:txBody>
              <a:bodyPr wrap="none" lIns="179285" tIns="143428" rIns="179285" bIns="143428" rtlCol="0">
                <a:spAutoFit/>
              </a:bodyPr>
              <a:lstStyle/>
              <a:p>
                <a:pPr algn="ctr" defTabSz="914367"/>
                <a:r>
                  <a:rPr lang="en-US" sz="1029" b="1" err="1">
                    <a:gradFill>
                      <a:gsLst>
                        <a:gs pos="2917">
                          <a:srgbClr val="000000"/>
                        </a:gs>
                        <a:gs pos="30000">
                          <a:srgbClr val="000000"/>
                        </a:gs>
                      </a:gsLst>
                      <a:lin ang="5400000" scaled="0"/>
                    </a:gradFill>
                    <a:latin typeface="Arial"/>
                  </a:rPr>
                  <a:t>PowerApps</a:t>
                </a:r>
                <a:endParaRPr lang="en-US" sz="1029" b="1">
                  <a:gradFill>
                    <a:gsLst>
                      <a:gs pos="2917">
                        <a:srgbClr val="000000"/>
                      </a:gs>
                      <a:gs pos="30000">
                        <a:srgbClr val="000000"/>
                      </a:gs>
                    </a:gsLst>
                    <a:lin ang="5400000" scaled="0"/>
                  </a:gradFill>
                  <a:latin typeface="Arial"/>
                </a:endParaRPr>
              </a:p>
            </p:txBody>
          </p:sp>
        </p:grpSp>
        <p:grpSp>
          <p:nvGrpSpPr>
            <p:cNvPr id="177" name="Group 176"/>
            <p:cNvGrpSpPr/>
            <p:nvPr/>
          </p:nvGrpSpPr>
          <p:grpSpPr>
            <a:xfrm>
              <a:off x="3125735" y="3025411"/>
              <a:ext cx="1414179" cy="1723258"/>
              <a:chOff x="3125735" y="3025411"/>
              <a:chExt cx="1414179" cy="1723258"/>
            </a:xfrm>
          </p:grpSpPr>
          <p:grpSp>
            <p:nvGrpSpPr>
              <p:cNvPr id="59" name="Group 58"/>
              <p:cNvGrpSpPr/>
              <p:nvPr/>
            </p:nvGrpSpPr>
            <p:grpSpPr>
              <a:xfrm>
                <a:off x="3911758" y="3417362"/>
                <a:ext cx="533400" cy="533400"/>
                <a:chOff x="2484437" y="2541586"/>
                <a:chExt cx="533400" cy="533400"/>
              </a:xfrm>
            </p:grpSpPr>
            <p:sp>
              <p:nvSpPr>
                <p:cNvPr id="5" name="Oval 4"/>
                <p:cNvSpPr/>
                <p:nvPr/>
              </p:nvSpPr>
              <p:spPr bwMode="auto">
                <a:xfrm>
                  <a:off x="2484437" y="2541586"/>
                  <a:ext cx="533400" cy="533400"/>
                </a:xfrm>
                <a:prstGeom prst="ellipse">
                  <a:avLst/>
                </a:prstGeom>
                <a:solidFill>
                  <a:schemeClr val="bg1"/>
                </a:solidFill>
                <a:ln w="5715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Arial"/>
                  </a:endParaRPr>
                </a:p>
              </p:txBody>
            </p:sp>
            <p:pic>
              <p:nvPicPr>
                <p:cNvPr id="39" name="Picture 38"/>
                <p:cNvPicPr>
                  <a:picLocks noChangeAspect="1"/>
                </p:cNvPicPr>
                <p:nvPr/>
              </p:nvPicPr>
              <p:blipFill>
                <a:blip r:embed="rId5">
                  <a:duotone>
                    <a:prstClr val="black"/>
                    <a:schemeClr val="accent6">
                      <a:tint val="45000"/>
                      <a:satMod val="400000"/>
                    </a:schemeClr>
                  </a:duotone>
                  <a:lum bright="-40000" contrast="-40000"/>
                </a:blip>
                <a:stretch>
                  <a:fillRect/>
                </a:stretch>
              </p:blipFill>
              <p:spPr>
                <a:xfrm>
                  <a:off x="2623424" y="2710638"/>
                  <a:ext cx="255425" cy="195295"/>
                </a:xfrm>
                <a:prstGeom prst="rect">
                  <a:avLst/>
                </a:prstGeom>
              </p:spPr>
            </p:pic>
          </p:grpSp>
          <p:cxnSp>
            <p:nvCxnSpPr>
              <p:cNvPr id="74" name="Straight Connector 73"/>
              <p:cNvCxnSpPr>
                <a:stCxn id="5" idx="3"/>
                <a:endCxn id="7" idx="7"/>
              </p:cNvCxnSpPr>
              <p:nvPr/>
            </p:nvCxnSpPr>
            <p:spPr>
              <a:xfrm flipH="1">
                <a:off x="3125735" y="3872647"/>
                <a:ext cx="864138" cy="876022"/>
              </a:xfrm>
              <a:prstGeom prst="line">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5" name="TextBox 154"/>
              <p:cNvSpPr txBox="1"/>
              <p:nvPr/>
            </p:nvSpPr>
            <p:spPr>
              <a:xfrm>
                <a:off x="3866011" y="3025411"/>
                <a:ext cx="673903" cy="457048"/>
              </a:xfrm>
              <a:prstGeom prst="rect">
                <a:avLst/>
              </a:prstGeom>
              <a:noFill/>
            </p:spPr>
            <p:txBody>
              <a:bodyPr wrap="none" lIns="179285" tIns="143428" rIns="179285" bIns="143428" rtlCol="0">
                <a:spAutoFit/>
              </a:bodyPr>
              <a:lstStyle/>
              <a:p>
                <a:pPr algn="ctr" defTabSz="914367"/>
                <a:r>
                  <a:rPr lang="en-US" sz="1029" b="1">
                    <a:gradFill>
                      <a:gsLst>
                        <a:gs pos="2917">
                          <a:srgbClr val="000000"/>
                        </a:gs>
                        <a:gs pos="30000">
                          <a:srgbClr val="000000"/>
                        </a:gs>
                      </a:gsLst>
                      <a:lin ang="5400000" scaled="0"/>
                    </a:gradFill>
                    <a:latin typeface="Arial"/>
                  </a:rPr>
                  <a:t>Flow</a:t>
                </a:r>
              </a:p>
            </p:txBody>
          </p:sp>
        </p:grpSp>
        <p:sp>
          <p:nvSpPr>
            <p:cNvPr id="186" name="Oval 185"/>
            <p:cNvSpPr/>
            <p:nvPr/>
          </p:nvSpPr>
          <p:spPr bwMode="auto">
            <a:xfrm>
              <a:off x="1498366" y="4123758"/>
              <a:ext cx="152419" cy="124261"/>
            </a:xfrm>
            <a:prstGeom prst="ellipse">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Arial"/>
              </a:endParaRPr>
            </a:p>
          </p:txBody>
        </p:sp>
        <p:sp>
          <p:nvSpPr>
            <p:cNvPr id="187" name="Oval 186"/>
            <p:cNvSpPr/>
            <p:nvPr/>
          </p:nvSpPr>
          <p:spPr bwMode="auto">
            <a:xfrm>
              <a:off x="2827219" y="4148021"/>
              <a:ext cx="152419" cy="124261"/>
            </a:xfrm>
            <a:prstGeom prst="ellipse">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Arial"/>
              </a:endParaRPr>
            </a:p>
          </p:txBody>
        </p:sp>
        <p:sp>
          <p:nvSpPr>
            <p:cNvPr id="188" name="Oval 187"/>
            <p:cNvSpPr/>
            <p:nvPr/>
          </p:nvSpPr>
          <p:spPr bwMode="auto">
            <a:xfrm>
              <a:off x="3933488" y="3827612"/>
              <a:ext cx="152419" cy="124261"/>
            </a:xfrm>
            <a:prstGeom prst="ellipse">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Arial"/>
              </a:endParaRPr>
            </a:p>
          </p:txBody>
        </p:sp>
      </p:grpSp>
      <p:sp>
        <p:nvSpPr>
          <p:cNvPr id="3" name="Arrow: Right 2"/>
          <p:cNvSpPr/>
          <p:nvPr/>
        </p:nvSpPr>
        <p:spPr bwMode="auto">
          <a:xfrm rot="8082417">
            <a:off x="10321110" y="3718266"/>
            <a:ext cx="224106" cy="224106"/>
          </a:xfrm>
          <a:prstGeom prst="rightArrow">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24302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P spid="171" grpId="0"/>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8036" y="487"/>
            <a:ext cx="12188542" cy="2486819"/>
          </a:xfrm>
          <a:prstGeom prst="rect">
            <a:avLst/>
          </a:prstGeom>
          <a:solidFill>
            <a:schemeClr val="accent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 name="Title 1"/>
          <p:cNvSpPr>
            <a:spLocks noGrp="1"/>
          </p:cNvSpPr>
          <p:nvPr>
            <p:ph type="title"/>
          </p:nvPr>
        </p:nvSpPr>
        <p:spPr>
          <a:xfrm>
            <a:off x="269241" y="289957"/>
            <a:ext cx="10308883" cy="899537"/>
          </a:xfrm>
        </p:spPr>
        <p:txBody>
          <a:bodyPr/>
          <a:lstStyle/>
          <a:p>
            <a:r>
              <a:rPr lang="en-US">
                <a:solidFill>
                  <a:schemeClr val="bg1"/>
                </a:solidFill>
              </a:rPr>
              <a:t>Theme 2: Build and Manage Apps</a:t>
            </a:r>
          </a:p>
        </p:txBody>
      </p:sp>
      <p:sp>
        <p:nvSpPr>
          <p:cNvPr id="3" name="Text Placeholder 2"/>
          <p:cNvSpPr>
            <a:spLocks noGrp="1"/>
          </p:cNvSpPr>
          <p:nvPr>
            <p:ph type="body" sz="quarter" idx="10"/>
          </p:nvPr>
        </p:nvSpPr>
        <p:spPr>
          <a:xfrm>
            <a:off x="3257323" y="2607277"/>
            <a:ext cx="7544908" cy="4481227"/>
          </a:xfrm>
        </p:spPr>
        <p:txBody>
          <a:bodyPr/>
          <a:lstStyle/>
          <a:p>
            <a:r>
              <a:rPr lang="en-US" sz="3137"/>
              <a:t>Build </a:t>
            </a:r>
            <a:r>
              <a:rPr lang="en-US" sz="3137" b="1"/>
              <a:t>low-code apps </a:t>
            </a:r>
            <a:r>
              <a:rPr lang="en-US" sz="3137"/>
              <a:t>with PowerApps on CDS for Apps</a:t>
            </a:r>
          </a:p>
          <a:p>
            <a:endParaRPr lang="en-US" sz="3137"/>
          </a:p>
          <a:p>
            <a:r>
              <a:rPr lang="en-US" sz="3137"/>
              <a:t>Build </a:t>
            </a:r>
            <a:r>
              <a:rPr lang="en-US" sz="3137" b="1"/>
              <a:t>complex/pro-dev apps </a:t>
            </a:r>
            <a:r>
              <a:rPr lang="en-US" sz="3137"/>
              <a:t>on CDS for Apps with the robust SDK</a:t>
            </a:r>
          </a:p>
          <a:p>
            <a:endParaRPr lang="en-US" sz="3137"/>
          </a:p>
          <a:p>
            <a:r>
              <a:rPr lang="en-US" sz="3137"/>
              <a:t>CDS for Apps provides a security substrate to manage apps and protect data</a:t>
            </a:r>
          </a:p>
        </p:txBody>
      </p:sp>
      <p:grpSp>
        <p:nvGrpSpPr>
          <p:cNvPr id="15" name="Group 14"/>
          <p:cNvGrpSpPr/>
          <p:nvPr/>
        </p:nvGrpSpPr>
        <p:grpSpPr>
          <a:xfrm>
            <a:off x="1016261" y="5489429"/>
            <a:ext cx="1163926" cy="1163623"/>
            <a:chOff x="7132637" y="1853483"/>
            <a:chExt cx="2635065" cy="2634379"/>
          </a:xfrm>
        </p:grpSpPr>
        <p:pic>
          <p:nvPicPr>
            <p:cNvPr id="10" name="Picture 3" descr="\\MAGNUM\Projects\Microsoft\Cloud Power FY12\Design\ICONS_PNG\Saas.png"/>
            <p:cNvPicPr>
              <a:picLocks noChangeAspect="1" noChangeArrowheads="1"/>
            </p:cNvPicPr>
            <p:nvPr/>
          </p:nvPicPr>
          <p:blipFill>
            <a:blip r:embed="rId3" cstate="print">
              <a:duotone>
                <a:prstClr val="black"/>
                <a:schemeClr val="accent1">
                  <a:tint val="45000"/>
                  <a:satMod val="400000"/>
                </a:schemeClr>
              </a:duotone>
            </a:blip>
            <a:stretch>
              <a:fillRect/>
            </a:stretch>
          </p:blipFill>
          <p:spPr bwMode="auto">
            <a:xfrm>
              <a:off x="7132637" y="1853483"/>
              <a:ext cx="2635065" cy="2634379"/>
            </a:xfrm>
            <a:prstGeom prst="rect">
              <a:avLst/>
            </a:prstGeom>
            <a:noFill/>
          </p:spPr>
        </p:pic>
        <p:pic>
          <p:nvPicPr>
            <p:cNvPr id="14" name="Picture 13" descr="&lt;strong&gt;Key&lt;/strong&gt; | Free Stock Photo | Illustration of a gold &lt;strong&gt;key&lt;/strong&gt; | # 16163"/>
            <p:cNvPicPr>
              <a:picLocks noChangeAspect="1"/>
            </p:cNvPicPr>
            <p:nvPr/>
          </p:nvPicPr>
          <p:blipFill>
            <a:blip r:embed="rId4"/>
            <a:stretch>
              <a:fillRect/>
            </a:stretch>
          </p:blipFill>
          <p:spPr>
            <a:xfrm flipH="1">
              <a:off x="8396066" y="3187391"/>
              <a:ext cx="1187315" cy="1195991"/>
            </a:xfrm>
            <a:prstGeom prst="rect">
              <a:avLst/>
            </a:prstGeom>
          </p:spPr>
        </p:pic>
      </p:grpSp>
      <p:pic>
        <p:nvPicPr>
          <p:cNvPr id="17" name="Picture 16"/>
          <p:cNvPicPr>
            <a:picLocks noChangeAspect="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166808" y="4232822"/>
            <a:ext cx="941590" cy="741065"/>
          </a:xfrm>
          <a:prstGeom prst="rect">
            <a:avLst/>
          </a:prstGeom>
        </p:spPr>
      </p:pic>
      <p:pic>
        <p:nvPicPr>
          <p:cNvPr id="18" name="Picture 17"/>
          <p:cNvPicPr>
            <a:picLocks noChangeAspect="1"/>
          </p:cNvPicPr>
          <p:nvPr/>
        </p:nvPicPr>
        <p:blipFill>
          <a:blip r:embed="rId6">
            <a:duotone>
              <a:prstClr val="black"/>
              <a:schemeClr val="accent6">
                <a:tint val="45000"/>
                <a:satMod val="400000"/>
              </a:schemeClr>
            </a:duotone>
          </a:blip>
          <a:stretch>
            <a:fillRect/>
          </a:stretch>
        </p:blipFill>
        <p:spPr>
          <a:xfrm>
            <a:off x="1128841" y="2739441"/>
            <a:ext cx="1007950" cy="840557"/>
          </a:xfrm>
          <a:prstGeom prst="rect">
            <a:avLst/>
          </a:prstGeom>
        </p:spPr>
      </p:pic>
      <p:sp>
        <p:nvSpPr>
          <p:cNvPr id="4" name="Rectangle 3"/>
          <p:cNvSpPr/>
          <p:nvPr/>
        </p:nvSpPr>
        <p:spPr>
          <a:xfrm>
            <a:off x="354454" y="1131757"/>
            <a:ext cx="9274718" cy="1057854"/>
          </a:xfrm>
          <a:prstGeom prst="rect">
            <a:avLst/>
          </a:prstGeom>
        </p:spPr>
        <p:txBody>
          <a:bodyPr wrap="none">
            <a:spAutoFit/>
          </a:bodyPr>
          <a:lstStyle/>
          <a:p>
            <a:pPr defTabSz="914367"/>
            <a:r>
              <a:rPr lang="en-US" sz="3137">
                <a:solidFill>
                  <a:srgbClr val="FFFFFF"/>
                </a:solidFill>
                <a:latin typeface="Arial"/>
              </a:rPr>
              <a:t>It’s easy to build apps on data in the CDS for Apps.</a:t>
            </a:r>
          </a:p>
          <a:p>
            <a:pPr defTabSz="914367"/>
            <a:r>
              <a:rPr lang="en-US" sz="3137">
                <a:solidFill>
                  <a:srgbClr val="FFFFFF"/>
                </a:solidFill>
                <a:latin typeface="Arial"/>
              </a:rPr>
              <a:t>Manage data security in one, central place.</a:t>
            </a:r>
          </a:p>
        </p:txBody>
      </p:sp>
    </p:spTree>
    <p:extLst>
      <p:ext uri="{BB962C8B-B14F-4D97-AF65-F5344CB8AC3E}">
        <p14:creationId xmlns:p14="http://schemas.microsoft.com/office/powerpoint/2010/main" val="331388308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B5AA3-B607-49A4-8322-863D68039353}"/>
              </a:ext>
            </a:extLst>
          </p:cNvPr>
          <p:cNvSpPr>
            <a:spLocks noGrp="1"/>
          </p:cNvSpPr>
          <p:nvPr>
            <p:ph type="title"/>
          </p:nvPr>
        </p:nvSpPr>
        <p:spPr/>
        <p:txBody>
          <a:bodyPr/>
          <a:lstStyle/>
          <a:p>
            <a:r>
              <a:rPr lang="en-US"/>
              <a:t>Realizing the Vision, Bringing it together</a:t>
            </a:r>
          </a:p>
        </p:txBody>
      </p:sp>
      <p:sp>
        <p:nvSpPr>
          <p:cNvPr id="4" name="Rectangle 3">
            <a:extLst>
              <a:ext uri="{FF2B5EF4-FFF2-40B4-BE49-F238E27FC236}">
                <a16:creationId xmlns:a16="http://schemas.microsoft.com/office/drawing/2014/main" id="{A8B9F3F4-E345-4DF6-8877-5E8A463ECF4E}"/>
              </a:ext>
            </a:extLst>
          </p:cNvPr>
          <p:cNvSpPr/>
          <p:nvPr/>
        </p:nvSpPr>
        <p:spPr bwMode="auto">
          <a:xfrm>
            <a:off x="676028" y="2308470"/>
            <a:ext cx="7076040" cy="4320735"/>
          </a:xfrm>
          <a:prstGeom prst="rect">
            <a:avLst/>
          </a:prstGeom>
          <a:solidFill>
            <a:srgbClr val="00743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73" fontAlgn="base">
              <a:spcBef>
                <a:spcPct val="0"/>
              </a:spcBef>
              <a:spcAft>
                <a:spcPct val="0"/>
              </a:spcAft>
            </a:pPr>
            <a:r>
              <a:rPr lang="en-US" sz="2353" b="1">
                <a:solidFill>
                  <a:srgbClr val="FFFFFF"/>
                </a:solidFill>
                <a:latin typeface="Segoe UI Semilight"/>
                <a:cs typeface="Segoe UI" pitchFamily="34" charset="0"/>
              </a:rPr>
              <a:t>PowerApps Platform</a:t>
            </a:r>
          </a:p>
        </p:txBody>
      </p:sp>
      <p:sp>
        <p:nvSpPr>
          <p:cNvPr id="5" name="Rectangle 4">
            <a:extLst>
              <a:ext uri="{FF2B5EF4-FFF2-40B4-BE49-F238E27FC236}">
                <a16:creationId xmlns:a16="http://schemas.microsoft.com/office/drawing/2014/main" id="{186DC5C2-56B1-4A5F-BD11-C87A3C0C33EE}"/>
              </a:ext>
            </a:extLst>
          </p:cNvPr>
          <p:cNvSpPr/>
          <p:nvPr/>
        </p:nvSpPr>
        <p:spPr bwMode="auto">
          <a:xfrm>
            <a:off x="2387510" y="5940641"/>
            <a:ext cx="4364197" cy="58497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fontAlgn="base">
              <a:lnSpc>
                <a:spcPct val="90000"/>
              </a:lnSpc>
              <a:spcBef>
                <a:spcPct val="0"/>
              </a:spcBef>
              <a:spcAft>
                <a:spcPct val="0"/>
              </a:spcAft>
            </a:pPr>
            <a:r>
              <a:rPr lang="en-US" sz="1765">
                <a:solidFill>
                  <a:srgbClr val="FFFFFF"/>
                </a:solidFill>
                <a:latin typeface="Segoe UI Semilight"/>
                <a:cs typeface="Segoe UI" pitchFamily="34" charset="0"/>
              </a:rPr>
              <a:t>Entity Storage Platform</a:t>
            </a:r>
          </a:p>
        </p:txBody>
      </p:sp>
      <p:sp>
        <p:nvSpPr>
          <p:cNvPr id="6" name="Rectangle 5">
            <a:extLst>
              <a:ext uri="{FF2B5EF4-FFF2-40B4-BE49-F238E27FC236}">
                <a16:creationId xmlns:a16="http://schemas.microsoft.com/office/drawing/2014/main" id="{D2E467CB-F2CA-4010-A63A-FC5843472512}"/>
              </a:ext>
            </a:extLst>
          </p:cNvPr>
          <p:cNvSpPr/>
          <p:nvPr/>
        </p:nvSpPr>
        <p:spPr bwMode="auto">
          <a:xfrm>
            <a:off x="2387510" y="5472905"/>
            <a:ext cx="4364197" cy="44992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fontAlgn="base">
              <a:lnSpc>
                <a:spcPct val="90000"/>
              </a:lnSpc>
              <a:spcBef>
                <a:spcPct val="0"/>
              </a:spcBef>
              <a:spcAft>
                <a:spcPct val="0"/>
              </a:spcAft>
            </a:pPr>
            <a:r>
              <a:rPr lang="en-US" sz="1765">
                <a:solidFill>
                  <a:srgbClr val="FFFFFF"/>
                </a:solidFill>
                <a:latin typeface="Segoe UI Semilight"/>
                <a:cs typeface="Segoe UI" pitchFamily="34" charset="0"/>
              </a:rPr>
              <a:t>Application Runtimes</a:t>
            </a:r>
          </a:p>
        </p:txBody>
      </p:sp>
      <p:sp>
        <p:nvSpPr>
          <p:cNvPr id="7" name="Rectangle 6">
            <a:extLst>
              <a:ext uri="{FF2B5EF4-FFF2-40B4-BE49-F238E27FC236}">
                <a16:creationId xmlns:a16="http://schemas.microsoft.com/office/drawing/2014/main" id="{095F4FD6-7E70-4BF0-AD8A-8B5113E6F30C}"/>
              </a:ext>
            </a:extLst>
          </p:cNvPr>
          <p:cNvSpPr/>
          <p:nvPr/>
        </p:nvSpPr>
        <p:spPr bwMode="auto">
          <a:xfrm>
            <a:off x="2387512" y="4870124"/>
            <a:ext cx="3757817" cy="58497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fontAlgn="base">
              <a:lnSpc>
                <a:spcPct val="90000"/>
              </a:lnSpc>
              <a:spcBef>
                <a:spcPct val="0"/>
              </a:spcBef>
              <a:spcAft>
                <a:spcPct val="0"/>
              </a:spcAft>
            </a:pPr>
            <a:r>
              <a:rPr lang="en-US" sz="1765">
                <a:solidFill>
                  <a:srgbClr val="FFFFFF"/>
                </a:solidFill>
                <a:latin typeface="Segoe UI Semilight"/>
                <a:cs typeface="Segoe UI" pitchFamily="34" charset="0"/>
              </a:rPr>
              <a:t>Platform Extensibility Engine</a:t>
            </a:r>
          </a:p>
          <a:p>
            <a:pPr defTabSz="914173" fontAlgn="base">
              <a:lnSpc>
                <a:spcPct val="90000"/>
              </a:lnSpc>
              <a:spcBef>
                <a:spcPct val="0"/>
              </a:spcBef>
              <a:spcAft>
                <a:spcPct val="0"/>
              </a:spcAft>
            </a:pPr>
            <a:r>
              <a:rPr lang="en-US" sz="1372">
                <a:solidFill>
                  <a:srgbClr val="FFFFFF"/>
                </a:solidFill>
                <a:latin typeface="Segoe UI Semilight"/>
                <a:cs typeface="Segoe UI" pitchFamily="34" charset="0"/>
              </a:rPr>
              <a:t>(Plugin, Workflow, Rules, *)</a:t>
            </a:r>
          </a:p>
        </p:txBody>
      </p:sp>
      <p:sp>
        <p:nvSpPr>
          <p:cNvPr id="8" name="Rectangle 7">
            <a:extLst>
              <a:ext uri="{FF2B5EF4-FFF2-40B4-BE49-F238E27FC236}">
                <a16:creationId xmlns:a16="http://schemas.microsoft.com/office/drawing/2014/main" id="{6E04D7DA-3EF8-4368-9C07-E984E18CE345}"/>
              </a:ext>
            </a:extLst>
          </p:cNvPr>
          <p:cNvSpPr/>
          <p:nvPr/>
        </p:nvSpPr>
        <p:spPr bwMode="auto">
          <a:xfrm>
            <a:off x="2387512" y="4265769"/>
            <a:ext cx="3757817" cy="5826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fontAlgn="base">
              <a:lnSpc>
                <a:spcPct val="90000"/>
              </a:lnSpc>
              <a:spcBef>
                <a:spcPct val="0"/>
              </a:spcBef>
              <a:spcAft>
                <a:spcPct val="0"/>
              </a:spcAft>
            </a:pPr>
            <a:r>
              <a:rPr lang="en-US" sz="1765">
                <a:solidFill>
                  <a:srgbClr val="FFFFFF"/>
                </a:solidFill>
                <a:latin typeface="Segoe UI Semilight"/>
                <a:cs typeface="Segoe UI" pitchFamily="34" charset="0"/>
              </a:rPr>
              <a:t>Data and Metadata API’s </a:t>
            </a:r>
            <a:br>
              <a:rPr lang="en-US" sz="1765">
                <a:solidFill>
                  <a:srgbClr val="FFFFFF"/>
                </a:solidFill>
                <a:latin typeface="Segoe UI Semilight"/>
                <a:cs typeface="Segoe UI" pitchFamily="34" charset="0"/>
              </a:rPr>
            </a:br>
            <a:r>
              <a:rPr lang="en-US" sz="1372">
                <a:solidFill>
                  <a:srgbClr val="FFFFFF"/>
                </a:solidFill>
                <a:latin typeface="Segoe UI Semilight"/>
                <a:cs typeface="Segoe UI" pitchFamily="34" charset="0"/>
              </a:rPr>
              <a:t>(</a:t>
            </a:r>
            <a:r>
              <a:rPr lang="en-US" sz="1372" err="1">
                <a:solidFill>
                  <a:srgbClr val="FFFFFF"/>
                </a:solidFill>
                <a:latin typeface="Segoe UI Semilight"/>
                <a:cs typeface="Segoe UI" pitchFamily="34" charset="0"/>
              </a:rPr>
              <a:t>oData</a:t>
            </a:r>
            <a:r>
              <a:rPr lang="en-US" sz="1372">
                <a:solidFill>
                  <a:srgbClr val="FFFFFF"/>
                </a:solidFill>
                <a:latin typeface="Segoe UI Semilight"/>
                <a:cs typeface="Segoe UI" pitchFamily="34" charset="0"/>
              </a:rPr>
              <a:t> and SOAP)</a:t>
            </a:r>
          </a:p>
        </p:txBody>
      </p:sp>
      <p:sp>
        <p:nvSpPr>
          <p:cNvPr id="9" name="Rectangle 8">
            <a:extLst>
              <a:ext uri="{FF2B5EF4-FFF2-40B4-BE49-F238E27FC236}">
                <a16:creationId xmlns:a16="http://schemas.microsoft.com/office/drawing/2014/main" id="{210D9563-BBD7-4422-A075-987D697EF508}"/>
              </a:ext>
            </a:extLst>
          </p:cNvPr>
          <p:cNvSpPr/>
          <p:nvPr/>
        </p:nvSpPr>
        <p:spPr bwMode="auto">
          <a:xfrm>
            <a:off x="2397913" y="3016674"/>
            <a:ext cx="3728024" cy="5826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fontAlgn="base">
              <a:lnSpc>
                <a:spcPct val="90000"/>
              </a:lnSpc>
              <a:spcBef>
                <a:spcPct val="0"/>
              </a:spcBef>
              <a:spcAft>
                <a:spcPct val="0"/>
              </a:spcAft>
            </a:pPr>
            <a:r>
              <a:rPr lang="en-US" sz="1600">
                <a:solidFill>
                  <a:srgbClr val="FFFFFF"/>
                </a:solidFill>
                <a:latin typeface="Segoe UI Semilight"/>
                <a:cs typeface="Segoe UI" pitchFamily="34" charset="0"/>
              </a:rPr>
              <a:t>App Creation ( Model and Canvas )</a:t>
            </a:r>
          </a:p>
        </p:txBody>
      </p:sp>
      <p:sp>
        <p:nvSpPr>
          <p:cNvPr id="10" name="Rectangle 9">
            <a:extLst>
              <a:ext uri="{FF2B5EF4-FFF2-40B4-BE49-F238E27FC236}">
                <a16:creationId xmlns:a16="http://schemas.microsoft.com/office/drawing/2014/main" id="{7551ACAA-B3DD-429E-8DE9-6002D779C699}"/>
              </a:ext>
            </a:extLst>
          </p:cNvPr>
          <p:cNvSpPr/>
          <p:nvPr/>
        </p:nvSpPr>
        <p:spPr bwMode="auto">
          <a:xfrm rot="16200000">
            <a:off x="317794" y="4476141"/>
            <a:ext cx="3507047" cy="58497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fontAlgn="base">
              <a:lnSpc>
                <a:spcPct val="90000"/>
              </a:lnSpc>
              <a:spcBef>
                <a:spcPct val="0"/>
              </a:spcBef>
              <a:spcAft>
                <a:spcPct val="0"/>
              </a:spcAft>
            </a:pPr>
            <a:r>
              <a:rPr lang="en-US" sz="1765">
                <a:solidFill>
                  <a:srgbClr val="FFFFFF"/>
                </a:solidFill>
                <a:latin typeface="Segoe UI Semilight"/>
                <a:cs typeface="Segoe UI" pitchFamily="34" charset="0"/>
              </a:rPr>
              <a:t>Security</a:t>
            </a:r>
          </a:p>
        </p:txBody>
      </p:sp>
      <p:sp>
        <p:nvSpPr>
          <p:cNvPr id="17" name="Rectangle 16">
            <a:extLst>
              <a:ext uri="{FF2B5EF4-FFF2-40B4-BE49-F238E27FC236}">
                <a16:creationId xmlns:a16="http://schemas.microsoft.com/office/drawing/2014/main" id="{61758CEB-DB7A-45AE-8538-8B38FF9C425F}"/>
              </a:ext>
            </a:extLst>
          </p:cNvPr>
          <p:cNvSpPr/>
          <p:nvPr/>
        </p:nvSpPr>
        <p:spPr bwMode="auto">
          <a:xfrm>
            <a:off x="2392711" y="3641135"/>
            <a:ext cx="3738428" cy="5826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fontAlgn="base">
              <a:lnSpc>
                <a:spcPct val="90000"/>
              </a:lnSpc>
              <a:spcBef>
                <a:spcPct val="0"/>
              </a:spcBef>
              <a:spcAft>
                <a:spcPct val="0"/>
              </a:spcAft>
            </a:pPr>
            <a:r>
              <a:rPr lang="en-US" sz="1765">
                <a:solidFill>
                  <a:srgbClr val="FFFFFF"/>
                </a:solidFill>
                <a:latin typeface="Segoe UI Semilight"/>
                <a:cs typeface="Segoe UI" pitchFamily="34" charset="0"/>
              </a:rPr>
              <a:t>Flow</a:t>
            </a:r>
          </a:p>
        </p:txBody>
      </p:sp>
      <p:sp>
        <p:nvSpPr>
          <p:cNvPr id="18" name="Rectangle 17">
            <a:extLst>
              <a:ext uri="{FF2B5EF4-FFF2-40B4-BE49-F238E27FC236}">
                <a16:creationId xmlns:a16="http://schemas.microsoft.com/office/drawing/2014/main" id="{3D3E5033-BF9B-4F16-823E-5E4CFC1AE14F}"/>
              </a:ext>
            </a:extLst>
          </p:cNvPr>
          <p:cNvSpPr/>
          <p:nvPr/>
        </p:nvSpPr>
        <p:spPr bwMode="auto">
          <a:xfrm rot="5400000">
            <a:off x="5240372" y="3943766"/>
            <a:ext cx="2439995" cy="5826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fontAlgn="base">
              <a:lnSpc>
                <a:spcPct val="90000"/>
              </a:lnSpc>
              <a:spcBef>
                <a:spcPct val="0"/>
              </a:spcBef>
              <a:spcAft>
                <a:spcPct val="0"/>
              </a:spcAft>
            </a:pPr>
            <a:r>
              <a:rPr lang="en-US" sz="1765">
                <a:solidFill>
                  <a:srgbClr val="FFFFFF"/>
                </a:solidFill>
                <a:latin typeface="Segoe UI Semilight"/>
                <a:cs typeface="Segoe UI" pitchFamily="34" charset="0"/>
              </a:rPr>
              <a:t>Gateways and Connectors</a:t>
            </a:r>
          </a:p>
        </p:txBody>
      </p:sp>
      <p:sp>
        <p:nvSpPr>
          <p:cNvPr id="23" name="Rectangle 22">
            <a:extLst>
              <a:ext uri="{FF2B5EF4-FFF2-40B4-BE49-F238E27FC236}">
                <a16:creationId xmlns:a16="http://schemas.microsoft.com/office/drawing/2014/main" id="{F767C8D7-1CA5-41BD-9871-7CBC6312124F}"/>
              </a:ext>
            </a:extLst>
          </p:cNvPr>
          <p:cNvSpPr>
            <a:spLocks noChangeAspect="1"/>
          </p:cNvSpPr>
          <p:nvPr/>
        </p:nvSpPr>
        <p:spPr bwMode="auto">
          <a:xfrm>
            <a:off x="676029" y="1204216"/>
            <a:ext cx="5718780" cy="105041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73" fontAlgn="base">
              <a:spcBef>
                <a:spcPct val="0"/>
              </a:spcBef>
              <a:spcAft>
                <a:spcPct val="0"/>
              </a:spcAft>
            </a:pPr>
            <a:endParaRPr lang="en-US" sz="1765">
              <a:gradFill>
                <a:gsLst>
                  <a:gs pos="0">
                    <a:srgbClr val="FFFFFF"/>
                  </a:gs>
                  <a:gs pos="100000">
                    <a:srgbClr val="FFFFFF"/>
                  </a:gs>
                </a:gsLst>
                <a:lin ang="5400000" scaled="0"/>
              </a:gradFill>
              <a:latin typeface="Segoe UI Semilight"/>
              <a:cs typeface="Segoe UI" pitchFamily="34" charset="0"/>
            </a:endParaRPr>
          </a:p>
        </p:txBody>
      </p:sp>
      <p:sp>
        <p:nvSpPr>
          <p:cNvPr id="25" name="TextBox 24">
            <a:extLst>
              <a:ext uri="{FF2B5EF4-FFF2-40B4-BE49-F238E27FC236}">
                <a16:creationId xmlns:a16="http://schemas.microsoft.com/office/drawing/2014/main" id="{C8B18551-5D0C-4B40-9F23-CBF9AFC2F4D7}"/>
              </a:ext>
            </a:extLst>
          </p:cNvPr>
          <p:cNvSpPr txBox="1"/>
          <p:nvPr/>
        </p:nvSpPr>
        <p:spPr>
          <a:xfrm>
            <a:off x="732875" y="1710854"/>
            <a:ext cx="739674" cy="470232"/>
          </a:xfrm>
          <a:prstGeom prst="rect">
            <a:avLst/>
          </a:prstGeom>
          <a:noFill/>
        </p:spPr>
        <p:txBody>
          <a:bodyPr wrap="none" lIns="175760" tIns="140608" rIns="175760" bIns="140608" rtlCol="0">
            <a:spAutoFit/>
          </a:bodyPr>
          <a:lstStyle/>
          <a:p>
            <a:pPr algn="ctr" defTabSz="878795">
              <a:lnSpc>
                <a:spcPct val="90000"/>
              </a:lnSpc>
              <a:spcAft>
                <a:spcPts val="576"/>
              </a:spcAft>
              <a:defRPr/>
            </a:pPr>
            <a:r>
              <a:rPr lang="en-US" sz="1345" kern="0">
                <a:solidFill>
                  <a:srgbClr val="0078D7">
                    <a:lumMod val="40000"/>
                    <a:lumOff val="60000"/>
                  </a:srgbClr>
                </a:solidFill>
                <a:latin typeface="Segoe UI"/>
              </a:rPr>
              <a:t>Sales</a:t>
            </a:r>
          </a:p>
        </p:txBody>
      </p:sp>
      <p:pic>
        <p:nvPicPr>
          <p:cNvPr id="26" name="Picture 25">
            <a:extLst>
              <a:ext uri="{FF2B5EF4-FFF2-40B4-BE49-F238E27FC236}">
                <a16:creationId xmlns:a16="http://schemas.microsoft.com/office/drawing/2014/main" id="{7709E9C1-ED1B-400D-A752-8A639577B0D9}"/>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94591" y="1354571"/>
            <a:ext cx="381101" cy="377071"/>
          </a:xfrm>
          <a:prstGeom prst="rect">
            <a:avLst/>
          </a:prstGeom>
        </p:spPr>
      </p:pic>
      <p:sp>
        <p:nvSpPr>
          <p:cNvPr id="29" name="TextBox 28">
            <a:extLst>
              <a:ext uri="{FF2B5EF4-FFF2-40B4-BE49-F238E27FC236}">
                <a16:creationId xmlns:a16="http://schemas.microsoft.com/office/drawing/2014/main" id="{46A78CA6-176E-4D5F-A8D1-23EE54147646}"/>
              </a:ext>
            </a:extLst>
          </p:cNvPr>
          <p:cNvSpPr txBox="1"/>
          <p:nvPr/>
        </p:nvSpPr>
        <p:spPr>
          <a:xfrm>
            <a:off x="2249646" y="1710854"/>
            <a:ext cx="1130806" cy="470232"/>
          </a:xfrm>
          <a:prstGeom prst="rect">
            <a:avLst/>
          </a:prstGeom>
          <a:noFill/>
        </p:spPr>
        <p:txBody>
          <a:bodyPr wrap="none" lIns="175760" tIns="140608" rIns="175760" bIns="140608" rtlCol="0">
            <a:spAutoFit/>
          </a:bodyPr>
          <a:lstStyle/>
          <a:p>
            <a:pPr algn="ctr" defTabSz="878795">
              <a:lnSpc>
                <a:spcPct val="90000"/>
              </a:lnSpc>
              <a:spcAft>
                <a:spcPts val="576"/>
              </a:spcAft>
              <a:defRPr/>
            </a:pPr>
            <a:r>
              <a:rPr lang="en-US" sz="1345" kern="0">
                <a:solidFill>
                  <a:srgbClr val="0078D7">
                    <a:lumMod val="40000"/>
                    <a:lumOff val="60000"/>
                  </a:srgbClr>
                </a:solidFill>
                <a:latin typeface="Segoe UI"/>
              </a:rPr>
              <a:t>Marketing</a:t>
            </a:r>
          </a:p>
        </p:txBody>
      </p:sp>
      <p:pic>
        <p:nvPicPr>
          <p:cNvPr id="30" name="Picture 29">
            <a:extLst>
              <a:ext uri="{FF2B5EF4-FFF2-40B4-BE49-F238E27FC236}">
                <a16:creationId xmlns:a16="http://schemas.microsoft.com/office/drawing/2014/main" id="{96E2AEBD-78C9-4AA4-A79F-4221964F9F1D}"/>
              </a:ext>
            </a:extLst>
          </p:cNvPr>
          <p:cNvPicPr>
            <a:picLocks noChangeAspect="1"/>
          </p:cNvPicPr>
          <p:nvPr/>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2607003" y="1354569"/>
            <a:ext cx="381103" cy="377075"/>
          </a:xfrm>
          <a:prstGeom prst="rect">
            <a:avLst/>
          </a:prstGeom>
        </p:spPr>
      </p:pic>
      <p:sp>
        <p:nvSpPr>
          <p:cNvPr id="33" name="TextBox 32">
            <a:extLst>
              <a:ext uri="{FF2B5EF4-FFF2-40B4-BE49-F238E27FC236}">
                <a16:creationId xmlns:a16="http://schemas.microsoft.com/office/drawing/2014/main" id="{B75B6B47-02D9-420C-9D40-F0FD9C8CA2D7}"/>
              </a:ext>
            </a:extLst>
          </p:cNvPr>
          <p:cNvSpPr txBox="1"/>
          <p:nvPr/>
        </p:nvSpPr>
        <p:spPr>
          <a:xfrm>
            <a:off x="3166024" y="1710854"/>
            <a:ext cx="1295916" cy="470232"/>
          </a:xfrm>
          <a:prstGeom prst="rect">
            <a:avLst/>
          </a:prstGeom>
          <a:noFill/>
        </p:spPr>
        <p:txBody>
          <a:bodyPr wrap="none" lIns="175760" tIns="140608" rIns="175760" bIns="140608" rtlCol="0">
            <a:spAutoFit/>
          </a:bodyPr>
          <a:lstStyle/>
          <a:p>
            <a:pPr defTabSz="878795">
              <a:lnSpc>
                <a:spcPct val="90000"/>
              </a:lnSpc>
              <a:spcAft>
                <a:spcPts val="576"/>
              </a:spcAft>
              <a:defRPr/>
            </a:pPr>
            <a:r>
              <a:rPr lang="en-US" sz="1345" kern="0">
                <a:solidFill>
                  <a:srgbClr val="0078D7">
                    <a:lumMod val="40000"/>
                    <a:lumOff val="60000"/>
                  </a:srgbClr>
                </a:solidFill>
                <a:latin typeface="Segoe UI"/>
              </a:rPr>
              <a:t>Field Service</a:t>
            </a:r>
          </a:p>
        </p:txBody>
      </p:sp>
      <p:pic>
        <p:nvPicPr>
          <p:cNvPr id="34" name="Picture 33">
            <a:extLst>
              <a:ext uri="{FF2B5EF4-FFF2-40B4-BE49-F238E27FC236}">
                <a16:creationId xmlns:a16="http://schemas.microsoft.com/office/drawing/2014/main" id="{24CE3E2C-8385-4F22-86B4-FAE564D4D027}"/>
              </a:ext>
            </a:extLst>
          </p:cNvPr>
          <p:cNvPicPr>
            <a:picLocks noChangeAspect="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3466365" y="1354569"/>
            <a:ext cx="381103" cy="377075"/>
          </a:xfrm>
          <a:prstGeom prst="rect">
            <a:avLst/>
          </a:prstGeom>
        </p:spPr>
      </p:pic>
      <p:sp>
        <p:nvSpPr>
          <p:cNvPr id="37" name="TextBox 36">
            <a:extLst>
              <a:ext uri="{FF2B5EF4-FFF2-40B4-BE49-F238E27FC236}">
                <a16:creationId xmlns:a16="http://schemas.microsoft.com/office/drawing/2014/main" id="{A4C1D7E4-2899-47ED-A7BD-D357A91A39BD}"/>
              </a:ext>
            </a:extLst>
          </p:cNvPr>
          <p:cNvSpPr txBox="1"/>
          <p:nvPr/>
        </p:nvSpPr>
        <p:spPr>
          <a:xfrm>
            <a:off x="4290090" y="1710853"/>
            <a:ext cx="1462628" cy="656500"/>
          </a:xfrm>
          <a:prstGeom prst="rect">
            <a:avLst/>
          </a:prstGeom>
          <a:noFill/>
        </p:spPr>
        <p:txBody>
          <a:bodyPr wrap="none" lIns="175760" tIns="140608" rIns="175760" bIns="140608" rtlCol="0">
            <a:spAutoFit/>
          </a:bodyPr>
          <a:lstStyle/>
          <a:p>
            <a:pPr defTabSz="878795">
              <a:lnSpc>
                <a:spcPct val="90000"/>
              </a:lnSpc>
              <a:spcAft>
                <a:spcPts val="576"/>
              </a:spcAft>
              <a:defRPr/>
            </a:pPr>
            <a:r>
              <a:rPr lang="en-US" sz="1345" kern="0">
                <a:solidFill>
                  <a:srgbClr val="0078D7">
                    <a:lumMod val="40000"/>
                    <a:lumOff val="60000"/>
                  </a:srgbClr>
                </a:solidFill>
                <a:latin typeface="Segoe UI"/>
              </a:rPr>
              <a:t>Project Service</a:t>
            </a:r>
            <a:br>
              <a:rPr lang="en-US" sz="1345" kern="0">
                <a:solidFill>
                  <a:srgbClr val="0078D7">
                    <a:lumMod val="40000"/>
                    <a:lumOff val="60000"/>
                  </a:srgbClr>
                </a:solidFill>
                <a:latin typeface="Segoe UI"/>
              </a:rPr>
            </a:br>
            <a:r>
              <a:rPr lang="en-US" sz="1345" kern="0">
                <a:solidFill>
                  <a:srgbClr val="0078D7">
                    <a:lumMod val="40000"/>
                    <a:lumOff val="60000"/>
                  </a:srgbClr>
                </a:solidFill>
                <a:latin typeface="Segoe UI"/>
              </a:rPr>
              <a:t>Automation</a:t>
            </a:r>
          </a:p>
        </p:txBody>
      </p:sp>
      <p:pic>
        <p:nvPicPr>
          <p:cNvPr id="38" name="Picture 37">
            <a:extLst>
              <a:ext uri="{FF2B5EF4-FFF2-40B4-BE49-F238E27FC236}">
                <a16:creationId xmlns:a16="http://schemas.microsoft.com/office/drawing/2014/main" id="{4F657B9A-92C5-4531-BDFF-F252A887EC61}"/>
              </a:ext>
            </a:extLst>
          </p:cNvPr>
          <p:cNvPicPr>
            <a:picLocks noChangeAspect="1"/>
          </p:cNvPicPr>
          <p:nvPr/>
        </p:nvPicPr>
        <p:blipFill>
          <a:blip r:embed="rId10">
            <a:duotone>
              <a:schemeClr val="bg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4699708" y="1354570"/>
            <a:ext cx="381104" cy="377073"/>
          </a:xfrm>
          <a:prstGeom prst="rect">
            <a:avLst/>
          </a:prstGeom>
        </p:spPr>
      </p:pic>
      <p:sp>
        <p:nvSpPr>
          <p:cNvPr id="21" name="TextBox 20">
            <a:extLst>
              <a:ext uri="{FF2B5EF4-FFF2-40B4-BE49-F238E27FC236}">
                <a16:creationId xmlns:a16="http://schemas.microsoft.com/office/drawing/2014/main" id="{DE04A8D7-0475-4F62-B986-EE001BF44185}"/>
              </a:ext>
            </a:extLst>
          </p:cNvPr>
          <p:cNvSpPr txBox="1"/>
          <p:nvPr/>
        </p:nvSpPr>
        <p:spPr>
          <a:xfrm>
            <a:off x="1358890" y="1710853"/>
            <a:ext cx="1090732" cy="656500"/>
          </a:xfrm>
          <a:prstGeom prst="rect">
            <a:avLst/>
          </a:prstGeom>
          <a:noFill/>
        </p:spPr>
        <p:txBody>
          <a:bodyPr wrap="none" lIns="175760" tIns="140608" rIns="175760" bIns="140608" rtlCol="0">
            <a:spAutoFit/>
          </a:bodyPr>
          <a:lstStyle/>
          <a:p>
            <a:pPr algn="ctr" defTabSz="878795">
              <a:lnSpc>
                <a:spcPct val="90000"/>
              </a:lnSpc>
              <a:spcAft>
                <a:spcPts val="576"/>
              </a:spcAft>
              <a:defRPr/>
            </a:pPr>
            <a:r>
              <a:rPr lang="en-US" sz="1345" kern="0">
                <a:solidFill>
                  <a:srgbClr val="0078D7">
                    <a:lumMod val="40000"/>
                    <a:lumOff val="60000"/>
                  </a:srgbClr>
                </a:solidFill>
                <a:latin typeface="Segoe UI"/>
              </a:rPr>
              <a:t>Customer</a:t>
            </a:r>
            <a:br>
              <a:rPr lang="en-US" sz="1345" kern="0">
                <a:solidFill>
                  <a:srgbClr val="0078D7">
                    <a:lumMod val="40000"/>
                    <a:lumOff val="60000"/>
                  </a:srgbClr>
                </a:solidFill>
                <a:latin typeface="Segoe UI"/>
              </a:rPr>
            </a:br>
            <a:r>
              <a:rPr lang="en-US" sz="1345" kern="0">
                <a:solidFill>
                  <a:srgbClr val="0078D7">
                    <a:lumMod val="40000"/>
                    <a:lumOff val="60000"/>
                  </a:srgbClr>
                </a:solidFill>
                <a:latin typeface="Segoe UI"/>
              </a:rPr>
              <a:t>Service</a:t>
            </a:r>
          </a:p>
        </p:txBody>
      </p:sp>
      <p:pic>
        <p:nvPicPr>
          <p:cNvPr id="22" name="Picture 21">
            <a:extLst>
              <a:ext uri="{FF2B5EF4-FFF2-40B4-BE49-F238E27FC236}">
                <a16:creationId xmlns:a16="http://schemas.microsoft.com/office/drawing/2014/main" id="{094F25BD-92C6-4B8C-986B-81D9C611E79D}"/>
              </a:ext>
            </a:extLst>
          </p:cNvPr>
          <p:cNvPicPr>
            <a:picLocks noChangeAspect="1"/>
          </p:cNvPicPr>
          <p:nvPr/>
        </p:nvPicPr>
        <p:blipFill>
          <a:blip r:embed="rId12">
            <a:duotone>
              <a:schemeClr val="bg2">
                <a:shade val="45000"/>
                <a:satMod val="135000"/>
              </a:schemeClr>
              <a:prstClr val="white"/>
            </a:duotone>
            <a:extLst>
              <a:ext uri="{BEBA8EAE-BF5A-486C-A8C5-ECC9F3942E4B}">
                <a14:imgProps xmlns:a14="http://schemas.microsoft.com/office/drawing/2010/main">
                  <a14:imgLayer r:embed="rId13">
                    <a14:imgEffect>
                      <a14:brightnessContrast bright="100000"/>
                    </a14:imgEffect>
                  </a14:imgLayer>
                </a14:imgProps>
              </a:ext>
            </a:extLst>
          </a:blip>
          <a:stretch>
            <a:fillRect/>
          </a:stretch>
        </p:blipFill>
        <p:spPr>
          <a:xfrm>
            <a:off x="1706989" y="1354570"/>
            <a:ext cx="381104" cy="377076"/>
          </a:xfrm>
          <a:prstGeom prst="rect">
            <a:avLst/>
          </a:prstGeom>
        </p:spPr>
      </p:pic>
      <p:sp>
        <p:nvSpPr>
          <p:cNvPr id="39" name="people_12" descr="Group, partners, collaboration&#10;">
            <a:extLst>
              <a:ext uri="{FF2B5EF4-FFF2-40B4-BE49-F238E27FC236}">
                <a16:creationId xmlns:a16="http://schemas.microsoft.com/office/drawing/2014/main" id="{186E41A8-3B3E-408A-AF3A-552CAEE1A2DE}"/>
              </a:ext>
            </a:extLst>
          </p:cNvPr>
          <p:cNvSpPr>
            <a:spLocks noChangeAspect="1" noEditPoints="1"/>
          </p:cNvSpPr>
          <p:nvPr/>
        </p:nvSpPr>
        <p:spPr bwMode="auto">
          <a:xfrm>
            <a:off x="5749319" y="1363822"/>
            <a:ext cx="420276" cy="35856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sp>
        <p:nvSpPr>
          <p:cNvPr id="40" name="TextBox 39">
            <a:extLst>
              <a:ext uri="{FF2B5EF4-FFF2-40B4-BE49-F238E27FC236}">
                <a16:creationId xmlns:a16="http://schemas.microsoft.com/office/drawing/2014/main" id="{E40841F7-4657-4575-A641-CDAB422C172B}"/>
              </a:ext>
            </a:extLst>
          </p:cNvPr>
          <p:cNvSpPr txBox="1"/>
          <p:nvPr/>
        </p:nvSpPr>
        <p:spPr>
          <a:xfrm>
            <a:off x="5548614" y="1710854"/>
            <a:ext cx="819824" cy="470232"/>
          </a:xfrm>
          <a:prstGeom prst="rect">
            <a:avLst/>
          </a:prstGeom>
          <a:noFill/>
        </p:spPr>
        <p:txBody>
          <a:bodyPr wrap="none" lIns="175760" tIns="140608" rIns="175760" bIns="140608" rtlCol="0">
            <a:spAutoFit/>
          </a:bodyPr>
          <a:lstStyle/>
          <a:p>
            <a:pPr defTabSz="878795">
              <a:lnSpc>
                <a:spcPct val="90000"/>
              </a:lnSpc>
              <a:spcAft>
                <a:spcPts val="576"/>
              </a:spcAft>
              <a:defRPr/>
            </a:pPr>
            <a:r>
              <a:rPr lang="en-US" sz="1345" kern="0">
                <a:solidFill>
                  <a:srgbClr val="0078D7">
                    <a:lumMod val="40000"/>
                    <a:lumOff val="60000"/>
                  </a:srgbClr>
                </a:solidFill>
                <a:latin typeface="Segoe UI"/>
              </a:rPr>
              <a:t>Talent</a:t>
            </a:r>
          </a:p>
        </p:txBody>
      </p:sp>
      <p:sp>
        <p:nvSpPr>
          <p:cNvPr id="41" name="Text Placeholder 260">
            <a:extLst>
              <a:ext uri="{FF2B5EF4-FFF2-40B4-BE49-F238E27FC236}">
                <a16:creationId xmlns:a16="http://schemas.microsoft.com/office/drawing/2014/main" id="{1F84E3F7-5A41-4F6C-A586-63E2984BD41E}"/>
              </a:ext>
            </a:extLst>
          </p:cNvPr>
          <p:cNvSpPr>
            <a:spLocks noGrp="1"/>
          </p:cNvSpPr>
          <p:nvPr>
            <p:ph type="body" sz="quarter" idx="10"/>
          </p:nvPr>
        </p:nvSpPr>
        <p:spPr>
          <a:xfrm>
            <a:off x="7977279" y="1204216"/>
            <a:ext cx="3947103" cy="4535537"/>
          </a:xfrm>
        </p:spPr>
        <p:txBody>
          <a:bodyPr/>
          <a:lstStyle/>
          <a:p>
            <a:pPr marL="0" indent="0">
              <a:buNone/>
            </a:pPr>
            <a:r>
              <a:rPr lang="en-US" sz="2745"/>
              <a:t>We are adding the </a:t>
            </a:r>
            <a:r>
              <a:rPr lang="en-US" sz="2745" b="1"/>
              <a:t>Dynamics 365 Customer Engagement platform </a:t>
            </a:r>
            <a:r>
              <a:rPr lang="en-US" sz="2745"/>
              <a:t>(aka </a:t>
            </a:r>
            <a:r>
              <a:rPr lang="en-US" sz="2745" err="1"/>
              <a:t>xRM</a:t>
            </a:r>
            <a:r>
              <a:rPr lang="en-US" sz="2745"/>
              <a:t>) capabilities to </a:t>
            </a:r>
            <a:r>
              <a:rPr lang="en-US" sz="2745" b="1"/>
              <a:t>PowerApps</a:t>
            </a:r>
            <a:r>
              <a:rPr lang="en-US" sz="2745"/>
              <a:t> and the </a:t>
            </a:r>
            <a:r>
              <a:rPr lang="en-US" sz="2745" b="1"/>
              <a:t>Common Data Service</a:t>
            </a:r>
            <a:r>
              <a:rPr lang="en-US" sz="2745"/>
              <a:t>.</a:t>
            </a:r>
          </a:p>
          <a:p>
            <a:pPr marL="0" indent="0">
              <a:buNone/>
            </a:pPr>
            <a:endParaRPr lang="en-US" sz="2745"/>
          </a:p>
          <a:p>
            <a:pPr marL="0" indent="0">
              <a:buNone/>
            </a:pPr>
            <a:r>
              <a:rPr lang="en-US" sz="2745" b="1"/>
              <a:t>Delivering</a:t>
            </a:r>
            <a:r>
              <a:rPr lang="en-US" sz="2745"/>
              <a:t> on the </a:t>
            </a:r>
            <a:r>
              <a:rPr lang="en-US" sz="2745" b="1"/>
              <a:t>Vision </a:t>
            </a:r>
            <a:r>
              <a:rPr lang="en-US" sz="2745"/>
              <a:t>and </a:t>
            </a:r>
            <a:r>
              <a:rPr lang="en-US" sz="2745" b="1"/>
              <a:t>Evolving</a:t>
            </a:r>
            <a:r>
              <a:rPr lang="en-US" sz="2745"/>
              <a:t> the business application platform for the future. </a:t>
            </a:r>
          </a:p>
        </p:txBody>
      </p:sp>
      <p:sp>
        <p:nvSpPr>
          <p:cNvPr id="42" name="Rectangle 41">
            <a:extLst>
              <a:ext uri="{FF2B5EF4-FFF2-40B4-BE49-F238E27FC236}">
                <a16:creationId xmlns:a16="http://schemas.microsoft.com/office/drawing/2014/main" id="{94F73FAC-EDE0-4314-8E9D-E09D897C2B16}"/>
              </a:ext>
            </a:extLst>
          </p:cNvPr>
          <p:cNvSpPr/>
          <p:nvPr/>
        </p:nvSpPr>
        <p:spPr bwMode="auto">
          <a:xfrm>
            <a:off x="6437902" y="1204215"/>
            <a:ext cx="1314167" cy="104651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73" fontAlgn="base">
              <a:spcBef>
                <a:spcPct val="0"/>
              </a:spcBef>
              <a:spcAft>
                <a:spcPct val="0"/>
              </a:spcAft>
            </a:pPr>
            <a:endParaRPr lang="en-US" sz="1765">
              <a:gradFill>
                <a:gsLst>
                  <a:gs pos="0">
                    <a:srgbClr val="FFFFFF"/>
                  </a:gs>
                  <a:gs pos="100000">
                    <a:srgbClr val="FFFFFF"/>
                  </a:gs>
                </a:gsLst>
                <a:lin ang="5400000" scaled="0"/>
              </a:gradFill>
              <a:latin typeface="Segoe UI Semilight"/>
              <a:cs typeface="Segoe UI" pitchFamily="34" charset="0"/>
            </a:endParaRPr>
          </a:p>
        </p:txBody>
      </p:sp>
      <p:grpSp>
        <p:nvGrpSpPr>
          <p:cNvPr id="43" name="Group 42">
            <a:extLst>
              <a:ext uri="{FF2B5EF4-FFF2-40B4-BE49-F238E27FC236}">
                <a16:creationId xmlns:a16="http://schemas.microsoft.com/office/drawing/2014/main" id="{70FC0220-93EC-4264-8F63-3F8A5355552A}"/>
              </a:ext>
            </a:extLst>
          </p:cNvPr>
          <p:cNvGrpSpPr/>
          <p:nvPr/>
        </p:nvGrpSpPr>
        <p:grpSpPr>
          <a:xfrm>
            <a:off x="6523729" y="1337954"/>
            <a:ext cx="1116379" cy="912732"/>
            <a:chOff x="5472371" y="2858087"/>
            <a:chExt cx="1138765" cy="931034"/>
          </a:xfrm>
        </p:grpSpPr>
        <p:sp>
          <p:nvSpPr>
            <p:cNvPr id="44" name="Freeform 24">
              <a:extLst>
                <a:ext uri="{FF2B5EF4-FFF2-40B4-BE49-F238E27FC236}">
                  <a16:creationId xmlns:a16="http://schemas.microsoft.com/office/drawing/2014/main" id="{EB121383-660A-4CDD-9006-7064ED935AA0}"/>
                </a:ext>
              </a:extLst>
            </p:cNvPr>
            <p:cNvSpPr>
              <a:spLocks noEditPoints="1"/>
            </p:cNvSpPr>
            <p:nvPr/>
          </p:nvSpPr>
          <p:spPr bwMode="gray">
            <a:xfrm>
              <a:off x="5801199" y="2858087"/>
              <a:ext cx="435678" cy="505426"/>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0687" tIns="40344" rIns="80687" bIns="40344" numCol="1" anchor="t" anchorCtr="0" compatLnSpc="1">
              <a:prstTxWarp prst="textNoShape">
                <a:avLst/>
              </a:prstTxWarp>
            </a:bodyPr>
            <a:lstStyle/>
            <a:p>
              <a:pPr defTabSz="896455">
                <a:defRPr/>
              </a:pPr>
              <a:endParaRPr lang="en-US" sz="883">
                <a:solidFill>
                  <a:srgbClr val="505050"/>
                </a:solidFill>
                <a:latin typeface="Segoe UI Semilight"/>
              </a:endParaRPr>
            </a:p>
          </p:txBody>
        </p:sp>
        <p:sp>
          <p:nvSpPr>
            <p:cNvPr id="45" name="TextBox 44">
              <a:extLst>
                <a:ext uri="{FF2B5EF4-FFF2-40B4-BE49-F238E27FC236}">
                  <a16:creationId xmlns:a16="http://schemas.microsoft.com/office/drawing/2014/main" id="{1F303ED5-09C8-4DE7-89FF-9EBB6DB261FA}"/>
                </a:ext>
              </a:extLst>
            </p:cNvPr>
            <p:cNvSpPr txBox="1"/>
            <p:nvPr/>
          </p:nvSpPr>
          <p:spPr>
            <a:xfrm>
              <a:off x="5472371" y="3309460"/>
              <a:ext cx="1138765" cy="479661"/>
            </a:xfrm>
            <a:prstGeom prst="rect">
              <a:avLst/>
            </a:prstGeom>
            <a:noFill/>
          </p:spPr>
          <p:txBody>
            <a:bodyPr wrap="none" lIns="175760" tIns="140608" rIns="175760" bIns="140608" rtlCol="0">
              <a:spAutoFit/>
            </a:bodyPr>
            <a:lstStyle/>
            <a:p>
              <a:pPr algn="ctr" defTabSz="878795">
                <a:lnSpc>
                  <a:spcPct val="90000"/>
                </a:lnSpc>
                <a:spcAft>
                  <a:spcPts val="576"/>
                </a:spcAft>
                <a:defRPr/>
              </a:pPr>
              <a:r>
                <a:rPr lang="en-US" sz="1345" kern="0">
                  <a:solidFill>
                    <a:srgbClr val="0078D7">
                      <a:lumMod val="40000"/>
                      <a:lumOff val="60000"/>
                    </a:srgbClr>
                  </a:solidFill>
                  <a:latin typeface="Segoe UI"/>
                </a:rPr>
                <a:t>Your App!</a:t>
              </a:r>
            </a:p>
          </p:txBody>
        </p:sp>
      </p:grpSp>
      <p:sp>
        <p:nvSpPr>
          <p:cNvPr id="31" name="Freeform 138">
            <a:extLst>
              <a:ext uri="{FF2B5EF4-FFF2-40B4-BE49-F238E27FC236}">
                <a16:creationId xmlns:a16="http://schemas.microsoft.com/office/drawing/2014/main" id="{C75C1711-52EB-47C2-830E-7F9CFA8F3CB9}"/>
              </a:ext>
            </a:extLst>
          </p:cNvPr>
          <p:cNvSpPr>
            <a:spLocks noEditPoints="1"/>
          </p:cNvSpPr>
          <p:nvPr/>
        </p:nvSpPr>
        <p:spPr bwMode="auto">
          <a:xfrm>
            <a:off x="6310556" y="6006304"/>
            <a:ext cx="314681" cy="452507"/>
          </a:xfrm>
          <a:custGeom>
            <a:avLst/>
            <a:gdLst>
              <a:gd name="T0" fmla="*/ 743 w 1485"/>
              <a:gd name="T1" fmla="*/ 1463 h 1960"/>
              <a:gd name="T2" fmla="*/ 27 w 1485"/>
              <a:gd name="T3" fmla="*/ 1213 h 1960"/>
              <a:gd name="T4" fmla="*/ 743 w 1485"/>
              <a:gd name="T5" fmla="*/ 1020 h 1960"/>
              <a:gd name="T6" fmla="*/ 1458 w 1485"/>
              <a:gd name="T7" fmla="*/ 1213 h 1960"/>
              <a:gd name="T8" fmla="*/ 1458 w 1485"/>
              <a:gd name="T9" fmla="*/ 1681 h 1960"/>
              <a:gd name="T10" fmla="*/ 746 w 1485"/>
              <a:gd name="T11" fmla="*/ 1932 h 1960"/>
              <a:gd name="T12" fmla="*/ 236 w 1485"/>
              <a:gd name="T13" fmla="*/ 1858 h 1960"/>
              <a:gd name="T14" fmla="*/ 214 w 1485"/>
              <a:gd name="T15" fmla="*/ 1850 h 1960"/>
              <a:gd name="T16" fmla="*/ 193 w 1485"/>
              <a:gd name="T17" fmla="*/ 1841 h 1960"/>
              <a:gd name="T18" fmla="*/ 98 w 1485"/>
              <a:gd name="T19" fmla="*/ 1790 h 1960"/>
              <a:gd name="T20" fmla="*/ 83 w 1485"/>
              <a:gd name="T21" fmla="*/ 1778 h 1960"/>
              <a:gd name="T22" fmla="*/ 27 w 1485"/>
              <a:gd name="T23" fmla="*/ 1681 h 1960"/>
              <a:gd name="T24" fmla="*/ 743 w 1485"/>
              <a:gd name="T25" fmla="*/ 1490 h 1960"/>
              <a:gd name="T26" fmla="*/ 1458 w 1485"/>
              <a:gd name="T27" fmla="*/ 1681 h 1960"/>
              <a:gd name="T28" fmla="*/ 27 w 1485"/>
              <a:gd name="T29" fmla="*/ 352 h 1960"/>
              <a:gd name="T30" fmla="*/ 1458 w 1485"/>
              <a:gd name="T31" fmla="*/ 352 h 1960"/>
              <a:gd name="T32" fmla="*/ 743 w 1485"/>
              <a:gd name="T33" fmla="*/ 993 h 1960"/>
              <a:gd name="T34" fmla="*/ 27 w 1485"/>
              <a:gd name="T35" fmla="*/ 743 h 1960"/>
              <a:gd name="T36" fmla="*/ 27 w 1485"/>
              <a:gd name="T37" fmla="*/ 275 h 1960"/>
              <a:gd name="T38" fmla="*/ 28 w 1485"/>
              <a:gd name="T39" fmla="*/ 264 h 1960"/>
              <a:gd name="T40" fmla="*/ 1457 w 1485"/>
              <a:gd name="T41" fmla="*/ 264 h 1960"/>
              <a:gd name="T42" fmla="*/ 1458 w 1485"/>
              <a:gd name="T43" fmla="*/ 277 h 1960"/>
              <a:gd name="T44" fmla="*/ 27 w 1485"/>
              <a:gd name="T45" fmla="*/ 277 h 1960"/>
              <a:gd name="T46" fmla="*/ 1485 w 1485"/>
              <a:gd name="T47" fmla="*/ 275 h 1960"/>
              <a:gd name="T48" fmla="*/ 1485 w 1485"/>
              <a:gd name="T49" fmla="*/ 273 h 1960"/>
              <a:gd name="T50" fmla="*/ 743 w 1485"/>
              <a:gd name="T51" fmla="*/ 0 h 1960"/>
              <a:gd name="T52" fmla="*/ 0 w 1485"/>
              <a:gd name="T53" fmla="*/ 264 h 1960"/>
              <a:gd name="T54" fmla="*/ 0 w 1485"/>
              <a:gd name="T55" fmla="*/ 1683 h 1960"/>
              <a:gd name="T56" fmla="*/ 743 w 1485"/>
              <a:gd name="T57" fmla="*/ 1960 h 1960"/>
              <a:gd name="T58" fmla="*/ 1485 w 1485"/>
              <a:gd name="T59" fmla="*/ 1683 h 1960"/>
              <a:gd name="T60" fmla="*/ 1485 w 1485"/>
              <a:gd name="T61" fmla="*/ 1213 h 1960"/>
              <a:gd name="T62" fmla="*/ 1485 w 1485"/>
              <a:gd name="T63" fmla="*/ 273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85" h="1960">
                <a:moveTo>
                  <a:pt x="743" y="1463"/>
                </a:moveTo>
                <a:lnTo>
                  <a:pt x="743" y="1463"/>
                </a:lnTo>
                <a:cubicBezTo>
                  <a:pt x="355" y="1463"/>
                  <a:pt x="27" y="1349"/>
                  <a:pt x="27" y="1213"/>
                </a:cubicBezTo>
                <a:lnTo>
                  <a:pt x="27" y="1213"/>
                </a:lnTo>
                <a:lnTo>
                  <a:pt x="27" y="818"/>
                </a:lnTo>
                <a:cubicBezTo>
                  <a:pt x="113" y="936"/>
                  <a:pt x="396" y="1020"/>
                  <a:pt x="743" y="1020"/>
                </a:cubicBezTo>
                <a:cubicBezTo>
                  <a:pt x="1089" y="1020"/>
                  <a:pt x="1373" y="936"/>
                  <a:pt x="1458" y="818"/>
                </a:cubicBezTo>
                <a:lnTo>
                  <a:pt x="1458" y="1213"/>
                </a:lnTo>
                <a:cubicBezTo>
                  <a:pt x="1458" y="1349"/>
                  <a:pt x="1130" y="1463"/>
                  <a:pt x="743" y="1463"/>
                </a:cubicBezTo>
                <a:close/>
                <a:moveTo>
                  <a:pt x="1458" y="1681"/>
                </a:moveTo>
                <a:lnTo>
                  <a:pt x="1458" y="1681"/>
                </a:lnTo>
                <a:cubicBezTo>
                  <a:pt x="1458" y="1817"/>
                  <a:pt x="1132" y="1931"/>
                  <a:pt x="746" y="1932"/>
                </a:cubicBezTo>
                <a:lnTo>
                  <a:pt x="733" y="1932"/>
                </a:lnTo>
                <a:cubicBezTo>
                  <a:pt x="539" y="1931"/>
                  <a:pt x="363" y="1903"/>
                  <a:pt x="236" y="1858"/>
                </a:cubicBezTo>
                <a:cubicBezTo>
                  <a:pt x="232" y="1856"/>
                  <a:pt x="228" y="1855"/>
                  <a:pt x="224" y="1853"/>
                </a:cubicBezTo>
                <a:cubicBezTo>
                  <a:pt x="221" y="1852"/>
                  <a:pt x="217" y="1851"/>
                  <a:pt x="214" y="1850"/>
                </a:cubicBezTo>
                <a:cubicBezTo>
                  <a:pt x="207" y="1847"/>
                  <a:pt x="200" y="1844"/>
                  <a:pt x="193" y="1841"/>
                </a:cubicBezTo>
                <a:cubicBezTo>
                  <a:pt x="193" y="1841"/>
                  <a:pt x="193" y="1841"/>
                  <a:pt x="193" y="1841"/>
                </a:cubicBezTo>
                <a:cubicBezTo>
                  <a:pt x="157" y="1826"/>
                  <a:pt x="126" y="1809"/>
                  <a:pt x="101" y="1792"/>
                </a:cubicBezTo>
                <a:cubicBezTo>
                  <a:pt x="100" y="1791"/>
                  <a:pt x="99" y="1791"/>
                  <a:pt x="98" y="1790"/>
                </a:cubicBezTo>
                <a:cubicBezTo>
                  <a:pt x="95" y="1788"/>
                  <a:pt x="93" y="1786"/>
                  <a:pt x="90" y="1783"/>
                </a:cubicBezTo>
                <a:cubicBezTo>
                  <a:pt x="88" y="1782"/>
                  <a:pt x="85" y="1780"/>
                  <a:pt x="83" y="1778"/>
                </a:cubicBezTo>
                <a:cubicBezTo>
                  <a:pt x="82" y="1777"/>
                  <a:pt x="81" y="1776"/>
                  <a:pt x="80" y="1775"/>
                </a:cubicBezTo>
                <a:cubicBezTo>
                  <a:pt x="46" y="1746"/>
                  <a:pt x="27" y="1715"/>
                  <a:pt x="27" y="1681"/>
                </a:cubicBezTo>
                <a:lnTo>
                  <a:pt x="27" y="1288"/>
                </a:lnTo>
                <a:cubicBezTo>
                  <a:pt x="113" y="1406"/>
                  <a:pt x="396" y="1490"/>
                  <a:pt x="743" y="1490"/>
                </a:cubicBezTo>
                <a:cubicBezTo>
                  <a:pt x="1089" y="1490"/>
                  <a:pt x="1373" y="1406"/>
                  <a:pt x="1458" y="1288"/>
                </a:cubicBezTo>
                <a:lnTo>
                  <a:pt x="1458" y="1681"/>
                </a:lnTo>
                <a:close/>
                <a:moveTo>
                  <a:pt x="27" y="352"/>
                </a:moveTo>
                <a:lnTo>
                  <a:pt x="27" y="352"/>
                </a:lnTo>
                <a:cubicBezTo>
                  <a:pt x="113" y="470"/>
                  <a:pt x="396" y="554"/>
                  <a:pt x="743" y="554"/>
                </a:cubicBezTo>
                <a:cubicBezTo>
                  <a:pt x="1089" y="554"/>
                  <a:pt x="1373" y="470"/>
                  <a:pt x="1458" y="352"/>
                </a:cubicBezTo>
                <a:lnTo>
                  <a:pt x="1458" y="743"/>
                </a:lnTo>
                <a:cubicBezTo>
                  <a:pt x="1458" y="879"/>
                  <a:pt x="1130" y="993"/>
                  <a:pt x="743" y="993"/>
                </a:cubicBezTo>
                <a:cubicBezTo>
                  <a:pt x="355" y="993"/>
                  <a:pt x="27" y="879"/>
                  <a:pt x="27" y="743"/>
                </a:cubicBezTo>
                <a:lnTo>
                  <a:pt x="27" y="743"/>
                </a:lnTo>
                <a:lnTo>
                  <a:pt x="27" y="352"/>
                </a:lnTo>
                <a:close/>
                <a:moveTo>
                  <a:pt x="27" y="275"/>
                </a:moveTo>
                <a:lnTo>
                  <a:pt x="27" y="275"/>
                </a:lnTo>
                <a:cubicBezTo>
                  <a:pt x="27" y="271"/>
                  <a:pt x="28" y="268"/>
                  <a:pt x="28" y="264"/>
                </a:cubicBezTo>
                <a:cubicBezTo>
                  <a:pt x="49" y="134"/>
                  <a:pt x="368" y="26"/>
                  <a:pt x="743" y="26"/>
                </a:cubicBezTo>
                <a:cubicBezTo>
                  <a:pt x="1118" y="26"/>
                  <a:pt x="1436" y="134"/>
                  <a:pt x="1457" y="264"/>
                </a:cubicBezTo>
                <a:cubicBezTo>
                  <a:pt x="1458" y="268"/>
                  <a:pt x="1458" y="271"/>
                  <a:pt x="1458" y="275"/>
                </a:cubicBezTo>
                <a:cubicBezTo>
                  <a:pt x="1458" y="276"/>
                  <a:pt x="1458" y="276"/>
                  <a:pt x="1458" y="277"/>
                </a:cubicBezTo>
                <a:cubicBezTo>
                  <a:pt x="1458" y="413"/>
                  <a:pt x="1130" y="528"/>
                  <a:pt x="743" y="528"/>
                </a:cubicBezTo>
                <a:cubicBezTo>
                  <a:pt x="355" y="528"/>
                  <a:pt x="27" y="413"/>
                  <a:pt x="27" y="277"/>
                </a:cubicBezTo>
                <a:cubicBezTo>
                  <a:pt x="27" y="276"/>
                  <a:pt x="27" y="276"/>
                  <a:pt x="27" y="275"/>
                </a:cubicBezTo>
                <a:close/>
                <a:moveTo>
                  <a:pt x="1485" y="275"/>
                </a:moveTo>
                <a:lnTo>
                  <a:pt x="1485" y="275"/>
                </a:lnTo>
                <a:cubicBezTo>
                  <a:pt x="1485" y="275"/>
                  <a:pt x="1485" y="274"/>
                  <a:pt x="1485" y="273"/>
                </a:cubicBezTo>
                <a:cubicBezTo>
                  <a:pt x="1484" y="270"/>
                  <a:pt x="1484" y="267"/>
                  <a:pt x="1484" y="264"/>
                </a:cubicBezTo>
                <a:cubicBezTo>
                  <a:pt x="1466" y="115"/>
                  <a:pt x="1147" y="0"/>
                  <a:pt x="743" y="0"/>
                </a:cubicBezTo>
                <a:cubicBezTo>
                  <a:pt x="338" y="0"/>
                  <a:pt x="19" y="115"/>
                  <a:pt x="1" y="264"/>
                </a:cubicBezTo>
                <a:lnTo>
                  <a:pt x="0" y="264"/>
                </a:lnTo>
                <a:lnTo>
                  <a:pt x="0" y="1681"/>
                </a:lnTo>
                <a:cubicBezTo>
                  <a:pt x="0" y="1682"/>
                  <a:pt x="0" y="1682"/>
                  <a:pt x="0" y="1683"/>
                </a:cubicBezTo>
                <a:lnTo>
                  <a:pt x="0" y="1683"/>
                </a:lnTo>
                <a:cubicBezTo>
                  <a:pt x="0" y="1838"/>
                  <a:pt x="326" y="1960"/>
                  <a:pt x="743" y="1960"/>
                </a:cubicBezTo>
                <a:cubicBezTo>
                  <a:pt x="1159" y="1960"/>
                  <a:pt x="1485" y="1838"/>
                  <a:pt x="1485" y="1683"/>
                </a:cubicBezTo>
                <a:lnTo>
                  <a:pt x="1485" y="1683"/>
                </a:lnTo>
                <a:cubicBezTo>
                  <a:pt x="1485" y="1682"/>
                  <a:pt x="1485" y="1682"/>
                  <a:pt x="1485" y="1681"/>
                </a:cubicBezTo>
                <a:lnTo>
                  <a:pt x="1485" y="1213"/>
                </a:lnTo>
                <a:lnTo>
                  <a:pt x="1485" y="743"/>
                </a:lnTo>
                <a:lnTo>
                  <a:pt x="1485" y="273"/>
                </a:lnTo>
                <a:cubicBezTo>
                  <a:pt x="1485" y="274"/>
                  <a:pt x="1485" y="275"/>
                  <a:pt x="1485" y="275"/>
                </a:cubicBezTo>
                <a:close/>
              </a:path>
            </a:pathLst>
          </a:custGeom>
          <a:solidFill>
            <a:schemeClr val="tx1"/>
          </a:solid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grpSp>
        <p:nvGrpSpPr>
          <p:cNvPr id="32" name="Group 31">
            <a:extLst>
              <a:ext uri="{FF2B5EF4-FFF2-40B4-BE49-F238E27FC236}">
                <a16:creationId xmlns:a16="http://schemas.microsoft.com/office/drawing/2014/main" id="{70EB2C00-67D7-4513-A800-B69FB36FFFDC}"/>
              </a:ext>
            </a:extLst>
          </p:cNvPr>
          <p:cNvGrpSpPr/>
          <p:nvPr/>
        </p:nvGrpSpPr>
        <p:grpSpPr>
          <a:xfrm>
            <a:off x="6259304" y="5543468"/>
            <a:ext cx="417184" cy="345673"/>
            <a:chOff x="8439747" y="3816960"/>
            <a:chExt cx="638546" cy="519350"/>
          </a:xfrm>
        </p:grpSpPr>
        <p:sp>
          <p:nvSpPr>
            <p:cNvPr id="35" name="Freeform 86">
              <a:extLst>
                <a:ext uri="{FF2B5EF4-FFF2-40B4-BE49-F238E27FC236}">
                  <a16:creationId xmlns:a16="http://schemas.microsoft.com/office/drawing/2014/main" id="{A0A1E428-303F-4B72-AF58-A25424B28583}"/>
                </a:ext>
              </a:extLst>
            </p:cNvPr>
            <p:cNvSpPr>
              <a:spLocks noEditPoints="1"/>
            </p:cNvSpPr>
            <p:nvPr/>
          </p:nvSpPr>
          <p:spPr bwMode="black">
            <a:xfrm>
              <a:off x="8439747" y="3867612"/>
              <a:ext cx="466240" cy="46869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437"/>
              <a:endParaRPr lang="en-US" sz="1537">
                <a:solidFill>
                  <a:srgbClr val="737373">
                    <a:lumMod val="90000"/>
                    <a:lumOff val="10000"/>
                  </a:srgbClr>
                </a:solidFill>
                <a:latin typeface="Segoe UI Semilight"/>
              </a:endParaRPr>
            </a:p>
          </p:txBody>
        </p:sp>
        <p:sp>
          <p:nvSpPr>
            <p:cNvPr id="36" name="Freeform 88">
              <a:extLst>
                <a:ext uri="{FF2B5EF4-FFF2-40B4-BE49-F238E27FC236}">
                  <a16:creationId xmlns:a16="http://schemas.microsoft.com/office/drawing/2014/main" id="{1F804E04-A1F5-4C90-89AD-AD205ECF28AC}"/>
                </a:ext>
              </a:extLst>
            </p:cNvPr>
            <p:cNvSpPr>
              <a:spLocks noEditPoints="1"/>
            </p:cNvSpPr>
            <p:nvPr/>
          </p:nvSpPr>
          <p:spPr bwMode="black">
            <a:xfrm>
              <a:off x="8841795" y="3816960"/>
              <a:ext cx="236498" cy="254610"/>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914437"/>
              <a:endParaRPr lang="en-US" sz="1537">
                <a:solidFill>
                  <a:srgbClr val="737373">
                    <a:lumMod val="90000"/>
                    <a:lumOff val="10000"/>
                  </a:srgbClr>
                </a:solidFill>
                <a:latin typeface="Segoe UI Semilight"/>
              </a:endParaRPr>
            </a:p>
          </p:txBody>
        </p:sp>
      </p:grpSp>
      <p:pic>
        <p:nvPicPr>
          <p:cNvPr id="46" name="Picture 45">
            <a:extLst>
              <a:ext uri="{FF2B5EF4-FFF2-40B4-BE49-F238E27FC236}">
                <a16:creationId xmlns:a16="http://schemas.microsoft.com/office/drawing/2014/main" id="{E9E047A9-B8E3-4721-BBD7-F03DBF9EF31F}"/>
              </a:ext>
            </a:extLst>
          </p:cNvPr>
          <p:cNvPicPr>
            <a:picLocks noChangeAspect="1"/>
          </p:cNvPicPr>
          <p:nvPr/>
        </p:nvPicPr>
        <p:blipFill>
          <a:blip r:embed="rId14"/>
          <a:stretch>
            <a:fillRect/>
          </a:stretch>
        </p:blipFill>
        <p:spPr>
          <a:xfrm>
            <a:off x="5460628" y="3726545"/>
            <a:ext cx="577843" cy="434556"/>
          </a:xfrm>
          <a:prstGeom prst="rect">
            <a:avLst/>
          </a:prstGeom>
        </p:spPr>
      </p:pic>
      <p:grpSp>
        <p:nvGrpSpPr>
          <p:cNvPr id="56" name="Group 55">
            <a:extLst>
              <a:ext uri="{FF2B5EF4-FFF2-40B4-BE49-F238E27FC236}">
                <a16:creationId xmlns:a16="http://schemas.microsoft.com/office/drawing/2014/main" id="{63E989BD-8CED-4EDF-9388-D261812DD709}"/>
              </a:ext>
            </a:extLst>
          </p:cNvPr>
          <p:cNvGrpSpPr/>
          <p:nvPr/>
        </p:nvGrpSpPr>
        <p:grpSpPr>
          <a:xfrm>
            <a:off x="6349869" y="4838756"/>
            <a:ext cx="236055" cy="463873"/>
            <a:chOff x="3915135" y="4253686"/>
            <a:chExt cx="371246" cy="815847"/>
          </a:xfrm>
          <a:solidFill>
            <a:schemeClr val="bg2"/>
          </a:solidFill>
        </p:grpSpPr>
        <p:sp>
          <p:nvSpPr>
            <p:cNvPr id="57" name="Rounded Rectangle 143">
              <a:extLst>
                <a:ext uri="{FF2B5EF4-FFF2-40B4-BE49-F238E27FC236}">
                  <a16:creationId xmlns:a16="http://schemas.microsoft.com/office/drawing/2014/main" id="{8C29933B-8DF0-488D-B683-EDB255214010}"/>
                </a:ext>
              </a:extLst>
            </p:cNvPr>
            <p:cNvSpPr/>
            <p:nvPr/>
          </p:nvSpPr>
          <p:spPr bwMode="auto">
            <a:xfrm>
              <a:off x="3915135" y="4253686"/>
              <a:ext cx="370555" cy="370555"/>
            </a:xfrm>
            <a:prstGeom prst="roundRect">
              <a:avLst>
                <a:gd name="adj" fmla="val 0"/>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algn="ctr" defTabSz="896163"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ounded Rectangle 146">
              <a:extLst>
                <a:ext uri="{FF2B5EF4-FFF2-40B4-BE49-F238E27FC236}">
                  <a16:creationId xmlns:a16="http://schemas.microsoft.com/office/drawing/2014/main" id="{1095CD5C-92FA-47FE-BB59-39E44CDAAA0E}"/>
                </a:ext>
              </a:extLst>
            </p:cNvPr>
            <p:cNvSpPr/>
            <p:nvPr/>
          </p:nvSpPr>
          <p:spPr bwMode="auto">
            <a:xfrm>
              <a:off x="3915826" y="4698978"/>
              <a:ext cx="370555" cy="370555"/>
            </a:xfrm>
            <a:prstGeom prst="roundRect">
              <a:avLst>
                <a:gd name="adj" fmla="val 0"/>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algn="ctr" defTabSz="896163"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9" name="Group 58">
            <a:extLst>
              <a:ext uri="{FF2B5EF4-FFF2-40B4-BE49-F238E27FC236}">
                <a16:creationId xmlns:a16="http://schemas.microsoft.com/office/drawing/2014/main" id="{F552E781-CCFE-4315-84E8-D40CACD7F3C8}"/>
              </a:ext>
            </a:extLst>
          </p:cNvPr>
          <p:cNvGrpSpPr/>
          <p:nvPr/>
        </p:nvGrpSpPr>
        <p:grpSpPr>
          <a:xfrm>
            <a:off x="5663025" y="4923042"/>
            <a:ext cx="446875" cy="433313"/>
            <a:chOff x="7440612" y="900113"/>
            <a:chExt cx="882650" cy="660400"/>
          </a:xfrm>
          <a:solidFill>
            <a:schemeClr val="tx1"/>
          </a:solidFill>
        </p:grpSpPr>
        <p:sp>
          <p:nvSpPr>
            <p:cNvPr id="60" name="Freeform 211">
              <a:extLst>
                <a:ext uri="{FF2B5EF4-FFF2-40B4-BE49-F238E27FC236}">
                  <a16:creationId xmlns:a16="http://schemas.microsoft.com/office/drawing/2014/main" id="{B21361DA-8063-4CDF-B605-8D630BC845CA}"/>
                </a:ext>
              </a:extLst>
            </p:cNvPr>
            <p:cNvSpPr>
              <a:spLocks/>
            </p:cNvSpPr>
            <p:nvPr/>
          </p:nvSpPr>
          <p:spPr bwMode="auto">
            <a:xfrm>
              <a:off x="7618412" y="1133476"/>
              <a:ext cx="527050" cy="328613"/>
            </a:xfrm>
            <a:custGeom>
              <a:avLst/>
              <a:gdLst>
                <a:gd name="T0" fmla="*/ 26 w 1920"/>
                <a:gd name="T1" fmla="*/ 1171 h 1198"/>
                <a:gd name="T2" fmla="*/ 26 w 1920"/>
                <a:gd name="T3" fmla="*/ 1171 h 1198"/>
                <a:gd name="T4" fmla="*/ 26 w 1920"/>
                <a:gd name="T5" fmla="*/ 27 h 1198"/>
                <a:gd name="T6" fmla="*/ 97 w 1920"/>
                <a:gd name="T7" fmla="*/ 27 h 1198"/>
                <a:gd name="T8" fmla="*/ 97 w 1920"/>
                <a:gd name="T9" fmla="*/ 0 h 1198"/>
                <a:gd name="T10" fmla="*/ 0 w 1920"/>
                <a:gd name="T11" fmla="*/ 0 h 1198"/>
                <a:gd name="T12" fmla="*/ 0 w 1920"/>
                <a:gd name="T13" fmla="*/ 1198 h 1198"/>
                <a:gd name="T14" fmla="*/ 1920 w 1920"/>
                <a:gd name="T15" fmla="*/ 1198 h 1198"/>
                <a:gd name="T16" fmla="*/ 1920 w 1920"/>
                <a:gd name="T17" fmla="*/ 0 h 1198"/>
                <a:gd name="T18" fmla="*/ 1823 w 1920"/>
                <a:gd name="T19" fmla="*/ 0 h 1198"/>
                <a:gd name="T20" fmla="*/ 1823 w 1920"/>
                <a:gd name="T21" fmla="*/ 27 h 1198"/>
                <a:gd name="T22" fmla="*/ 1894 w 1920"/>
                <a:gd name="T23" fmla="*/ 27 h 1198"/>
                <a:gd name="T24" fmla="*/ 1894 w 1920"/>
                <a:gd name="T25" fmla="*/ 1171 h 1198"/>
                <a:gd name="T26" fmla="*/ 26 w 1920"/>
                <a:gd name="T27" fmla="*/ 1171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0" h="1198">
                  <a:moveTo>
                    <a:pt x="26" y="1171"/>
                  </a:moveTo>
                  <a:lnTo>
                    <a:pt x="26" y="1171"/>
                  </a:lnTo>
                  <a:lnTo>
                    <a:pt x="26" y="27"/>
                  </a:lnTo>
                  <a:lnTo>
                    <a:pt x="97" y="27"/>
                  </a:lnTo>
                  <a:lnTo>
                    <a:pt x="97" y="0"/>
                  </a:lnTo>
                  <a:lnTo>
                    <a:pt x="0" y="0"/>
                  </a:lnTo>
                  <a:lnTo>
                    <a:pt x="0" y="1198"/>
                  </a:lnTo>
                  <a:lnTo>
                    <a:pt x="1920" y="1198"/>
                  </a:lnTo>
                  <a:lnTo>
                    <a:pt x="1920" y="0"/>
                  </a:lnTo>
                  <a:lnTo>
                    <a:pt x="1823" y="0"/>
                  </a:lnTo>
                  <a:lnTo>
                    <a:pt x="1823" y="27"/>
                  </a:lnTo>
                  <a:lnTo>
                    <a:pt x="1894" y="27"/>
                  </a:lnTo>
                  <a:lnTo>
                    <a:pt x="1894" y="1171"/>
                  </a:lnTo>
                  <a:lnTo>
                    <a:pt x="26" y="1171"/>
                  </a:lnTo>
                  <a:close/>
                </a:path>
              </a:pathLst>
            </a:custGeom>
            <a:grp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sp>
          <p:nvSpPr>
            <p:cNvPr id="61" name="Freeform 212">
              <a:extLst>
                <a:ext uri="{FF2B5EF4-FFF2-40B4-BE49-F238E27FC236}">
                  <a16:creationId xmlns:a16="http://schemas.microsoft.com/office/drawing/2014/main" id="{95E0302F-BB29-47AB-9AE2-78796EBE0517}"/>
                </a:ext>
              </a:extLst>
            </p:cNvPr>
            <p:cNvSpPr>
              <a:spLocks noEditPoints="1"/>
            </p:cNvSpPr>
            <p:nvPr/>
          </p:nvSpPr>
          <p:spPr bwMode="auto">
            <a:xfrm>
              <a:off x="7440612" y="1084263"/>
              <a:ext cx="882650" cy="476250"/>
            </a:xfrm>
            <a:custGeom>
              <a:avLst/>
              <a:gdLst>
                <a:gd name="T0" fmla="*/ 3188 w 3214"/>
                <a:gd name="T1" fmla="*/ 1606 h 1730"/>
                <a:gd name="T2" fmla="*/ 3188 w 3214"/>
                <a:gd name="T3" fmla="*/ 1606 h 1730"/>
                <a:gd name="T4" fmla="*/ 3090 w 3214"/>
                <a:gd name="T5" fmla="*/ 1704 h 1730"/>
                <a:gd name="T6" fmla="*/ 124 w 3214"/>
                <a:gd name="T7" fmla="*/ 1704 h 1730"/>
                <a:gd name="T8" fmla="*/ 26 w 3214"/>
                <a:gd name="T9" fmla="*/ 1606 h 1730"/>
                <a:gd name="T10" fmla="*/ 26 w 3214"/>
                <a:gd name="T11" fmla="*/ 1524 h 1730"/>
                <a:gd name="T12" fmla="*/ 461 w 3214"/>
                <a:gd name="T13" fmla="*/ 1524 h 1730"/>
                <a:gd name="T14" fmla="*/ 2753 w 3214"/>
                <a:gd name="T15" fmla="*/ 1524 h 1730"/>
                <a:gd name="T16" fmla="*/ 3188 w 3214"/>
                <a:gd name="T17" fmla="*/ 1524 h 1730"/>
                <a:gd name="T18" fmla="*/ 3188 w 3214"/>
                <a:gd name="T19" fmla="*/ 1606 h 1730"/>
                <a:gd name="T20" fmla="*/ 2753 w 3214"/>
                <a:gd name="T21" fmla="*/ 1497 h 1730"/>
                <a:gd name="T22" fmla="*/ 2753 w 3214"/>
                <a:gd name="T23" fmla="*/ 1497 h 1730"/>
                <a:gd name="T24" fmla="*/ 2753 w 3214"/>
                <a:gd name="T25" fmla="*/ 124 h 1730"/>
                <a:gd name="T26" fmla="*/ 2629 w 3214"/>
                <a:gd name="T27" fmla="*/ 0 h 1730"/>
                <a:gd name="T28" fmla="*/ 2290 w 3214"/>
                <a:gd name="T29" fmla="*/ 0 h 1730"/>
                <a:gd name="T30" fmla="*/ 2290 w 3214"/>
                <a:gd name="T31" fmla="*/ 26 h 1730"/>
                <a:gd name="T32" fmla="*/ 2629 w 3214"/>
                <a:gd name="T33" fmla="*/ 26 h 1730"/>
                <a:gd name="T34" fmla="*/ 2726 w 3214"/>
                <a:gd name="T35" fmla="*/ 124 h 1730"/>
                <a:gd name="T36" fmla="*/ 2726 w 3214"/>
                <a:gd name="T37" fmla="*/ 1497 h 1730"/>
                <a:gd name="T38" fmla="*/ 488 w 3214"/>
                <a:gd name="T39" fmla="*/ 1497 h 1730"/>
                <a:gd name="T40" fmla="*/ 488 w 3214"/>
                <a:gd name="T41" fmla="*/ 124 h 1730"/>
                <a:gd name="T42" fmla="*/ 585 w 3214"/>
                <a:gd name="T43" fmla="*/ 26 h 1730"/>
                <a:gd name="T44" fmla="*/ 870 w 3214"/>
                <a:gd name="T45" fmla="*/ 26 h 1730"/>
                <a:gd name="T46" fmla="*/ 870 w 3214"/>
                <a:gd name="T47" fmla="*/ 0 h 1730"/>
                <a:gd name="T48" fmla="*/ 585 w 3214"/>
                <a:gd name="T49" fmla="*/ 0 h 1730"/>
                <a:gd name="T50" fmla="*/ 461 w 3214"/>
                <a:gd name="T51" fmla="*/ 124 h 1730"/>
                <a:gd name="T52" fmla="*/ 461 w 3214"/>
                <a:gd name="T53" fmla="*/ 1497 h 1730"/>
                <a:gd name="T54" fmla="*/ 0 w 3214"/>
                <a:gd name="T55" fmla="*/ 1497 h 1730"/>
                <a:gd name="T56" fmla="*/ 0 w 3214"/>
                <a:gd name="T57" fmla="*/ 1606 h 1730"/>
                <a:gd name="T58" fmla="*/ 124 w 3214"/>
                <a:gd name="T59" fmla="*/ 1730 h 1730"/>
                <a:gd name="T60" fmla="*/ 3090 w 3214"/>
                <a:gd name="T61" fmla="*/ 1730 h 1730"/>
                <a:gd name="T62" fmla="*/ 3214 w 3214"/>
                <a:gd name="T63" fmla="*/ 1606 h 1730"/>
                <a:gd name="T64" fmla="*/ 3214 w 3214"/>
                <a:gd name="T65" fmla="*/ 1497 h 1730"/>
                <a:gd name="T66" fmla="*/ 2753 w 3214"/>
                <a:gd name="T67" fmla="*/ 1497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14" h="1730">
                  <a:moveTo>
                    <a:pt x="3188" y="1606"/>
                  </a:moveTo>
                  <a:lnTo>
                    <a:pt x="3188" y="1606"/>
                  </a:lnTo>
                  <a:cubicBezTo>
                    <a:pt x="3188" y="1660"/>
                    <a:pt x="3144" y="1704"/>
                    <a:pt x="3090" y="1704"/>
                  </a:cubicBezTo>
                  <a:lnTo>
                    <a:pt x="124" y="1704"/>
                  </a:lnTo>
                  <a:cubicBezTo>
                    <a:pt x="70" y="1704"/>
                    <a:pt x="26" y="1660"/>
                    <a:pt x="26" y="1606"/>
                  </a:cubicBezTo>
                  <a:lnTo>
                    <a:pt x="26" y="1524"/>
                  </a:lnTo>
                  <a:lnTo>
                    <a:pt x="461" y="1524"/>
                  </a:lnTo>
                  <a:lnTo>
                    <a:pt x="2753" y="1524"/>
                  </a:lnTo>
                  <a:lnTo>
                    <a:pt x="3188" y="1524"/>
                  </a:lnTo>
                  <a:lnTo>
                    <a:pt x="3188" y="1606"/>
                  </a:lnTo>
                  <a:close/>
                  <a:moveTo>
                    <a:pt x="2753" y="1497"/>
                  </a:moveTo>
                  <a:lnTo>
                    <a:pt x="2753" y="1497"/>
                  </a:lnTo>
                  <a:lnTo>
                    <a:pt x="2753" y="124"/>
                  </a:lnTo>
                  <a:cubicBezTo>
                    <a:pt x="2753" y="55"/>
                    <a:pt x="2697" y="0"/>
                    <a:pt x="2629" y="0"/>
                  </a:cubicBezTo>
                  <a:lnTo>
                    <a:pt x="2290" y="0"/>
                  </a:lnTo>
                  <a:lnTo>
                    <a:pt x="2290" y="26"/>
                  </a:lnTo>
                  <a:lnTo>
                    <a:pt x="2629" y="26"/>
                  </a:lnTo>
                  <a:cubicBezTo>
                    <a:pt x="2682" y="26"/>
                    <a:pt x="2726" y="70"/>
                    <a:pt x="2726" y="124"/>
                  </a:cubicBezTo>
                  <a:lnTo>
                    <a:pt x="2726" y="1497"/>
                  </a:lnTo>
                  <a:lnTo>
                    <a:pt x="488" y="1497"/>
                  </a:lnTo>
                  <a:lnTo>
                    <a:pt x="488" y="124"/>
                  </a:lnTo>
                  <a:cubicBezTo>
                    <a:pt x="488" y="70"/>
                    <a:pt x="532" y="26"/>
                    <a:pt x="585" y="26"/>
                  </a:cubicBezTo>
                  <a:lnTo>
                    <a:pt x="870" y="26"/>
                  </a:lnTo>
                  <a:lnTo>
                    <a:pt x="870" y="0"/>
                  </a:lnTo>
                  <a:lnTo>
                    <a:pt x="585" y="0"/>
                  </a:lnTo>
                  <a:cubicBezTo>
                    <a:pt x="517" y="0"/>
                    <a:pt x="461" y="55"/>
                    <a:pt x="461" y="124"/>
                  </a:cubicBezTo>
                  <a:lnTo>
                    <a:pt x="461" y="1497"/>
                  </a:lnTo>
                  <a:lnTo>
                    <a:pt x="0" y="1497"/>
                  </a:lnTo>
                  <a:lnTo>
                    <a:pt x="0" y="1606"/>
                  </a:lnTo>
                  <a:cubicBezTo>
                    <a:pt x="0" y="1675"/>
                    <a:pt x="55" y="1730"/>
                    <a:pt x="124" y="1730"/>
                  </a:cubicBezTo>
                  <a:lnTo>
                    <a:pt x="3090" y="1730"/>
                  </a:lnTo>
                  <a:cubicBezTo>
                    <a:pt x="3159" y="1730"/>
                    <a:pt x="3214" y="1675"/>
                    <a:pt x="3214" y="1606"/>
                  </a:cubicBezTo>
                  <a:lnTo>
                    <a:pt x="3214" y="1497"/>
                  </a:lnTo>
                  <a:lnTo>
                    <a:pt x="2753" y="1497"/>
                  </a:lnTo>
                  <a:close/>
                </a:path>
              </a:pathLst>
            </a:custGeom>
            <a:grp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sp>
          <p:nvSpPr>
            <p:cNvPr id="62" name="Freeform 213">
              <a:extLst>
                <a:ext uri="{FF2B5EF4-FFF2-40B4-BE49-F238E27FC236}">
                  <a16:creationId xmlns:a16="http://schemas.microsoft.com/office/drawing/2014/main" id="{A4CE986B-AA7D-4E36-924F-248D6E6C075C}"/>
                </a:ext>
              </a:extLst>
            </p:cNvPr>
            <p:cNvSpPr>
              <a:spLocks/>
            </p:cNvSpPr>
            <p:nvPr/>
          </p:nvSpPr>
          <p:spPr bwMode="auto">
            <a:xfrm>
              <a:off x="7877174" y="1266826"/>
              <a:ext cx="7937" cy="107950"/>
            </a:xfrm>
            <a:custGeom>
              <a:avLst/>
              <a:gdLst>
                <a:gd name="T0" fmla="*/ 26 w 26"/>
                <a:gd name="T1" fmla="*/ 391 h 391"/>
                <a:gd name="T2" fmla="*/ 26 w 26"/>
                <a:gd name="T3" fmla="*/ 391 h 391"/>
                <a:gd name="T4" fmla="*/ 0 w 26"/>
                <a:gd name="T5" fmla="*/ 391 h 391"/>
                <a:gd name="T6" fmla="*/ 0 w 26"/>
                <a:gd name="T7" fmla="*/ 0 h 391"/>
                <a:gd name="T8" fmla="*/ 26 w 26"/>
                <a:gd name="T9" fmla="*/ 0 h 391"/>
                <a:gd name="T10" fmla="*/ 26 w 26"/>
                <a:gd name="T11" fmla="*/ 391 h 391"/>
              </a:gdLst>
              <a:ahLst/>
              <a:cxnLst>
                <a:cxn ang="0">
                  <a:pos x="T0" y="T1"/>
                </a:cxn>
                <a:cxn ang="0">
                  <a:pos x="T2" y="T3"/>
                </a:cxn>
                <a:cxn ang="0">
                  <a:pos x="T4" y="T5"/>
                </a:cxn>
                <a:cxn ang="0">
                  <a:pos x="T6" y="T7"/>
                </a:cxn>
                <a:cxn ang="0">
                  <a:pos x="T8" y="T9"/>
                </a:cxn>
                <a:cxn ang="0">
                  <a:pos x="T10" y="T11"/>
                </a:cxn>
              </a:cxnLst>
              <a:rect l="0" t="0" r="r" b="b"/>
              <a:pathLst>
                <a:path w="26" h="391">
                  <a:moveTo>
                    <a:pt x="26" y="391"/>
                  </a:moveTo>
                  <a:lnTo>
                    <a:pt x="26" y="391"/>
                  </a:lnTo>
                  <a:lnTo>
                    <a:pt x="0" y="391"/>
                  </a:lnTo>
                  <a:lnTo>
                    <a:pt x="0" y="0"/>
                  </a:lnTo>
                  <a:lnTo>
                    <a:pt x="26" y="0"/>
                  </a:lnTo>
                  <a:lnTo>
                    <a:pt x="26" y="391"/>
                  </a:lnTo>
                  <a:close/>
                </a:path>
              </a:pathLst>
            </a:custGeom>
            <a:grp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sp>
          <p:nvSpPr>
            <p:cNvPr id="63" name="Freeform 214">
              <a:extLst>
                <a:ext uri="{FF2B5EF4-FFF2-40B4-BE49-F238E27FC236}">
                  <a16:creationId xmlns:a16="http://schemas.microsoft.com/office/drawing/2014/main" id="{584F7113-70FE-4B6B-BA71-37DD6813511F}"/>
                </a:ext>
              </a:extLst>
            </p:cNvPr>
            <p:cNvSpPr>
              <a:spLocks/>
            </p:cNvSpPr>
            <p:nvPr/>
          </p:nvSpPr>
          <p:spPr bwMode="auto">
            <a:xfrm>
              <a:off x="7877174" y="900113"/>
              <a:ext cx="7937" cy="53975"/>
            </a:xfrm>
            <a:custGeom>
              <a:avLst/>
              <a:gdLst>
                <a:gd name="T0" fmla="*/ 26 w 26"/>
                <a:gd name="T1" fmla="*/ 196 h 196"/>
                <a:gd name="T2" fmla="*/ 26 w 26"/>
                <a:gd name="T3" fmla="*/ 196 h 196"/>
                <a:gd name="T4" fmla="*/ 0 w 26"/>
                <a:gd name="T5" fmla="*/ 196 h 196"/>
                <a:gd name="T6" fmla="*/ 0 w 26"/>
                <a:gd name="T7" fmla="*/ 0 h 196"/>
                <a:gd name="T8" fmla="*/ 26 w 26"/>
                <a:gd name="T9" fmla="*/ 0 h 196"/>
                <a:gd name="T10" fmla="*/ 26 w 26"/>
                <a:gd name="T11" fmla="*/ 196 h 196"/>
              </a:gdLst>
              <a:ahLst/>
              <a:cxnLst>
                <a:cxn ang="0">
                  <a:pos x="T0" y="T1"/>
                </a:cxn>
                <a:cxn ang="0">
                  <a:pos x="T2" y="T3"/>
                </a:cxn>
                <a:cxn ang="0">
                  <a:pos x="T4" y="T5"/>
                </a:cxn>
                <a:cxn ang="0">
                  <a:pos x="T6" y="T7"/>
                </a:cxn>
                <a:cxn ang="0">
                  <a:pos x="T8" y="T9"/>
                </a:cxn>
                <a:cxn ang="0">
                  <a:pos x="T10" y="T11"/>
                </a:cxn>
              </a:cxnLst>
              <a:rect l="0" t="0" r="r" b="b"/>
              <a:pathLst>
                <a:path w="26" h="196">
                  <a:moveTo>
                    <a:pt x="26" y="196"/>
                  </a:moveTo>
                  <a:lnTo>
                    <a:pt x="26" y="196"/>
                  </a:lnTo>
                  <a:lnTo>
                    <a:pt x="0" y="196"/>
                  </a:lnTo>
                  <a:lnTo>
                    <a:pt x="0" y="0"/>
                  </a:lnTo>
                  <a:lnTo>
                    <a:pt x="26" y="0"/>
                  </a:lnTo>
                  <a:lnTo>
                    <a:pt x="26" y="196"/>
                  </a:lnTo>
                  <a:close/>
                </a:path>
              </a:pathLst>
            </a:custGeom>
            <a:grp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sp>
          <p:nvSpPr>
            <p:cNvPr id="64" name="Freeform 215">
              <a:extLst>
                <a:ext uri="{FF2B5EF4-FFF2-40B4-BE49-F238E27FC236}">
                  <a16:creationId xmlns:a16="http://schemas.microsoft.com/office/drawing/2014/main" id="{C934DA55-056F-4FF8-AFE6-7BDC8D5851B7}"/>
                </a:ext>
              </a:extLst>
            </p:cNvPr>
            <p:cNvSpPr>
              <a:spLocks/>
            </p:cNvSpPr>
            <p:nvPr/>
          </p:nvSpPr>
          <p:spPr bwMode="auto">
            <a:xfrm>
              <a:off x="7996237" y="1133476"/>
              <a:ext cx="122237" cy="7938"/>
            </a:xfrm>
            <a:custGeom>
              <a:avLst/>
              <a:gdLst>
                <a:gd name="T0" fmla="*/ 0 w 448"/>
                <a:gd name="T1" fmla="*/ 27 h 27"/>
                <a:gd name="T2" fmla="*/ 0 w 448"/>
                <a:gd name="T3" fmla="*/ 27 h 27"/>
                <a:gd name="T4" fmla="*/ 448 w 448"/>
                <a:gd name="T5" fmla="*/ 27 h 27"/>
                <a:gd name="T6" fmla="*/ 448 w 448"/>
                <a:gd name="T7" fmla="*/ 0 h 27"/>
                <a:gd name="T8" fmla="*/ 0 w 448"/>
                <a:gd name="T9" fmla="*/ 0 h 27"/>
                <a:gd name="T10" fmla="*/ 0 w 448"/>
                <a:gd name="T11" fmla="*/ 27 h 27"/>
              </a:gdLst>
              <a:ahLst/>
              <a:cxnLst>
                <a:cxn ang="0">
                  <a:pos x="T0" y="T1"/>
                </a:cxn>
                <a:cxn ang="0">
                  <a:pos x="T2" y="T3"/>
                </a:cxn>
                <a:cxn ang="0">
                  <a:pos x="T4" y="T5"/>
                </a:cxn>
                <a:cxn ang="0">
                  <a:pos x="T6" y="T7"/>
                </a:cxn>
                <a:cxn ang="0">
                  <a:pos x="T8" y="T9"/>
                </a:cxn>
                <a:cxn ang="0">
                  <a:pos x="T10" y="T11"/>
                </a:cxn>
              </a:cxnLst>
              <a:rect l="0" t="0" r="r" b="b"/>
              <a:pathLst>
                <a:path w="448" h="27">
                  <a:moveTo>
                    <a:pt x="0" y="27"/>
                  </a:moveTo>
                  <a:lnTo>
                    <a:pt x="0" y="27"/>
                  </a:lnTo>
                  <a:lnTo>
                    <a:pt x="448" y="27"/>
                  </a:lnTo>
                  <a:lnTo>
                    <a:pt x="448" y="0"/>
                  </a:lnTo>
                  <a:lnTo>
                    <a:pt x="0" y="0"/>
                  </a:lnTo>
                  <a:lnTo>
                    <a:pt x="0" y="27"/>
                  </a:lnTo>
                  <a:close/>
                </a:path>
              </a:pathLst>
            </a:custGeom>
            <a:grp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sp>
          <p:nvSpPr>
            <p:cNvPr id="65" name="Freeform 216">
              <a:extLst>
                <a:ext uri="{FF2B5EF4-FFF2-40B4-BE49-F238E27FC236}">
                  <a16:creationId xmlns:a16="http://schemas.microsoft.com/office/drawing/2014/main" id="{D20D020C-51C7-4277-9D63-7C08141E44A5}"/>
                </a:ext>
              </a:extLst>
            </p:cNvPr>
            <p:cNvSpPr>
              <a:spLocks/>
            </p:cNvSpPr>
            <p:nvPr/>
          </p:nvSpPr>
          <p:spPr bwMode="auto">
            <a:xfrm>
              <a:off x="7643812" y="1133476"/>
              <a:ext cx="138112" cy="7938"/>
            </a:xfrm>
            <a:custGeom>
              <a:avLst/>
              <a:gdLst>
                <a:gd name="T0" fmla="*/ 0 w 500"/>
                <a:gd name="T1" fmla="*/ 27 h 27"/>
                <a:gd name="T2" fmla="*/ 0 w 500"/>
                <a:gd name="T3" fmla="*/ 27 h 27"/>
                <a:gd name="T4" fmla="*/ 488 w 500"/>
                <a:gd name="T5" fmla="*/ 27 h 27"/>
                <a:gd name="T6" fmla="*/ 500 w 500"/>
                <a:gd name="T7" fmla="*/ 27 h 27"/>
                <a:gd name="T8" fmla="*/ 500 w 500"/>
                <a:gd name="T9" fmla="*/ 0 h 27"/>
                <a:gd name="T10" fmla="*/ 488 w 500"/>
                <a:gd name="T11" fmla="*/ 0 h 27"/>
                <a:gd name="T12" fmla="*/ 0 w 500"/>
                <a:gd name="T13" fmla="*/ 0 h 27"/>
                <a:gd name="T14" fmla="*/ 0 w 50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0" h="27">
                  <a:moveTo>
                    <a:pt x="0" y="27"/>
                  </a:moveTo>
                  <a:lnTo>
                    <a:pt x="0" y="27"/>
                  </a:lnTo>
                  <a:lnTo>
                    <a:pt x="488" y="27"/>
                  </a:lnTo>
                  <a:lnTo>
                    <a:pt x="500" y="27"/>
                  </a:lnTo>
                  <a:lnTo>
                    <a:pt x="500" y="0"/>
                  </a:lnTo>
                  <a:lnTo>
                    <a:pt x="488" y="0"/>
                  </a:lnTo>
                  <a:lnTo>
                    <a:pt x="0" y="0"/>
                  </a:lnTo>
                  <a:lnTo>
                    <a:pt x="0" y="27"/>
                  </a:lnTo>
                  <a:close/>
                </a:path>
              </a:pathLst>
            </a:custGeom>
            <a:grp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sp>
          <p:nvSpPr>
            <p:cNvPr id="66" name="Freeform 217">
              <a:extLst>
                <a:ext uri="{FF2B5EF4-FFF2-40B4-BE49-F238E27FC236}">
                  <a16:creationId xmlns:a16="http://schemas.microsoft.com/office/drawing/2014/main" id="{4A2C0E2C-872E-495B-B687-71FDD3F4C008}"/>
                </a:ext>
              </a:extLst>
            </p:cNvPr>
            <p:cNvSpPr>
              <a:spLocks/>
            </p:cNvSpPr>
            <p:nvPr/>
          </p:nvSpPr>
          <p:spPr bwMode="auto">
            <a:xfrm>
              <a:off x="7710487" y="1195388"/>
              <a:ext cx="112712" cy="111125"/>
            </a:xfrm>
            <a:custGeom>
              <a:avLst/>
              <a:gdLst>
                <a:gd name="T0" fmla="*/ 19 w 406"/>
                <a:gd name="T1" fmla="*/ 405 h 405"/>
                <a:gd name="T2" fmla="*/ 19 w 406"/>
                <a:gd name="T3" fmla="*/ 405 h 405"/>
                <a:gd name="T4" fmla="*/ 0 w 406"/>
                <a:gd name="T5" fmla="*/ 386 h 405"/>
                <a:gd name="T6" fmla="*/ 387 w 406"/>
                <a:gd name="T7" fmla="*/ 0 h 405"/>
                <a:gd name="T8" fmla="*/ 406 w 406"/>
                <a:gd name="T9" fmla="*/ 18 h 405"/>
                <a:gd name="T10" fmla="*/ 19 w 406"/>
                <a:gd name="T11" fmla="*/ 405 h 405"/>
              </a:gdLst>
              <a:ahLst/>
              <a:cxnLst>
                <a:cxn ang="0">
                  <a:pos x="T0" y="T1"/>
                </a:cxn>
                <a:cxn ang="0">
                  <a:pos x="T2" y="T3"/>
                </a:cxn>
                <a:cxn ang="0">
                  <a:pos x="T4" y="T5"/>
                </a:cxn>
                <a:cxn ang="0">
                  <a:pos x="T6" y="T7"/>
                </a:cxn>
                <a:cxn ang="0">
                  <a:pos x="T8" y="T9"/>
                </a:cxn>
                <a:cxn ang="0">
                  <a:pos x="T10" y="T11"/>
                </a:cxn>
              </a:cxnLst>
              <a:rect l="0" t="0" r="r" b="b"/>
              <a:pathLst>
                <a:path w="406" h="405">
                  <a:moveTo>
                    <a:pt x="19" y="405"/>
                  </a:moveTo>
                  <a:lnTo>
                    <a:pt x="19" y="405"/>
                  </a:lnTo>
                  <a:lnTo>
                    <a:pt x="0" y="386"/>
                  </a:lnTo>
                  <a:lnTo>
                    <a:pt x="387" y="0"/>
                  </a:lnTo>
                  <a:lnTo>
                    <a:pt x="406" y="18"/>
                  </a:lnTo>
                  <a:lnTo>
                    <a:pt x="19" y="405"/>
                  </a:lnTo>
                  <a:close/>
                </a:path>
              </a:pathLst>
            </a:custGeom>
            <a:grp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sp>
          <p:nvSpPr>
            <p:cNvPr id="67" name="Freeform 218">
              <a:extLst>
                <a:ext uri="{FF2B5EF4-FFF2-40B4-BE49-F238E27FC236}">
                  <a16:creationId xmlns:a16="http://schemas.microsoft.com/office/drawing/2014/main" id="{77D50295-8A47-42E6-B2EC-F9F62CB65A31}"/>
                </a:ext>
              </a:extLst>
            </p:cNvPr>
            <p:cNvSpPr>
              <a:spLocks/>
            </p:cNvSpPr>
            <p:nvPr/>
          </p:nvSpPr>
          <p:spPr bwMode="auto">
            <a:xfrm>
              <a:off x="7975599" y="966788"/>
              <a:ext cx="76200" cy="76200"/>
            </a:xfrm>
            <a:custGeom>
              <a:avLst/>
              <a:gdLst>
                <a:gd name="T0" fmla="*/ 19 w 280"/>
                <a:gd name="T1" fmla="*/ 279 h 279"/>
                <a:gd name="T2" fmla="*/ 19 w 280"/>
                <a:gd name="T3" fmla="*/ 279 h 279"/>
                <a:gd name="T4" fmla="*/ 0 w 280"/>
                <a:gd name="T5" fmla="*/ 261 h 279"/>
                <a:gd name="T6" fmla="*/ 261 w 280"/>
                <a:gd name="T7" fmla="*/ 0 h 279"/>
                <a:gd name="T8" fmla="*/ 280 w 280"/>
                <a:gd name="T9" fmla="*/ 19 h 279"/>
                <a:gd name="T10" fmla="*/ 19 w 280"/>
                <a:gd name="T11" fmla="*/ 279 h 279"/>
              </a:gdLst>
              <a:ahLst/>
              <a:cxnLst>
                <a:cxn ang="0">
                  <a:pos x="T0" y="T1"/>
                </a:cxn>
                <a:cxn ang="0">
                  <a:pos x="T2" y="T3"/>
                </a:cxn>
                <a:cxn ang="0">
                  <a:pos x="T4" y="T5"/>
                </a:cxn>
                <a:cxn ang="0">
                  <a:pos x="T6" y="T7"/>
                </a:cxn>
                <a:cxn ang="0">
                  <a:pos x="T8" y="T9"/>
                </a:cxn>
                <a:cxn ang="0">
                  <a:pos x="T10" y="T11"/>
                </a:cxn>
              </a:cxnLst>
              <a:rect l="0" t="0" r="r" b="b"/>
              <a:pathLst>
                <a:path w="280" h="279">
                  <a:moveTo>
                    <a:pt x="19" y="279"/>
                  </a:moveTo>
                  <a:lnTo>
                    <a:pt x="19" y="279"/>
                  </a:lnTo>
                  <a:lnTo>
                    <a:pt x="0" y="261"/>
                  </a:lnTo>
                  <a:lnTo>
                    <a:pt x="261" y="0"/>
                  </a:lnTo>
                  <a:lnTo>
                    <a:pt x="280" y="19"/>
                  </a:lnTo>
                  <a:lnTo>
                    <a:pt x="19" y="279"/>
                  </a:lnTo>
                  <a:close/>
                </a:path>
              </a:pathLst>
            </a:custGeom>
            <a:grp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sp>
          <p:nvSpPr>
            <p:cNvPr id="68" name="Freeform 219">
              <a:extLst>
                <a:ext uri="{FF2B5EF4-FFF2-40B4-BE49-F238E27FC236}">
                  <a16:creationId xmlns:a16="http://schemas.microsoft.com/office/drawing/2014/main" id="{ED9870EA-8C58-46DD-8312-47B28E6052B0}"/>
                </a:ext>
              </a:extLst>
            </p:cNvPr>
            <p:cNvSpPr>
              <a:spLocks/>
            </p:cNvSpPr>
            <p:nvPr/>
          </p:nvSpPr>
          <p:spPr bwMode="auto">
            <a:xfrm>
              <a:off x="7710487" y="966788"/>
              <a:ext cx="101600" cy="100013"/>
            </a:xfrm>
            <a:custGeom>
              <a:avLst/>
              <a:gdLst>
                <a:gd name="T0" fmla="*/ 347 w 366"/>
                <a:gd name="T1" fmla="*/ 366 h 366"/>
                <a:gd name="T2" fmla="*/ 347 w 366"/>
                <a:gd name="T3" fmla="*/ 366 h 366"/>
                <a:gd name="T4" fmla="*/ 0 w 366"/>
                <a:gd name="T5" fmla="*/ 19 h 366"/>
                <a:gd name="T6" fmla="*/ 19 w 366"/>
                <a:gd name="T7" fmla="*/ 0 h 366"/>
                <a:gd name="T8" fmla="*/ 366 w 366"/>
                <a:gd name="T9" fmla="*/ 347 h 366"/>
                <a:gd name="T10" fmla="*/ 347 w 366"/>
                <a:gd name="T11" fmla="*/ 366 h 366"/>
              </a:gdLst>
              <a:ahLst/>
              <a:cxnLst>
                <a:cxn ang="0">
                  <a:pos x="T0" y="T1"/>
                </a:cxn>
                <a:cxn ang="0">
                  <a:pos x="T2" y="T3"/>
                </a:cxn>
                <a:cxn ang="0">
                  <a:pos x="T4" y="T5"/>
                </a:cxn>
                <a:cxn ang="0">
                  <a:pos x="T6" y="T7"/>
                </a:cxn>
                <a:cxn ang="0">
                  <a:pos x="T8" y="T9"/>
                </a:cxn>
                <a:cxn ang="0">
                  <a:pos x="T10" y="T11"/>
                </a:cxn>
              </a:cxnLst>
              <a:rect l="0" t="0" r="r" b="b"/>
              <a:pathLst>
                <a:path w="366" h="366">
                  <a:moveTo>
                    <a:pt x="347" y="366"/>
                  </a:moveTo>
                  <a:lnTo>
                    <a:pt x="347" y="366"/>
                  </a:lnTo>
                  <a:lnTo>
                    <a:pt x="0" y="19"/>
                  </a:lnTo>
                  <a:lnTo>
                    <a:pt x="19" y="0"/>
                  </a:lnTo>
                  <a:lnTo>
                    <a:pt x="366" y="347"/>
                  </a:lnTo>
                  <a:lnTo>
                    <a:pt x="347" y="366"/>
                  </a:lnTo>
                  <a:close/>
                </a:path>
              </a:pathLst>
            </a:custGeom>
            <a:grp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sp>
          <p:nvSpPr>
            <p:cNvPr id="69" name="Freeform 220">
              <a:extLst>
                <a:ext uri="{FF2B5EF4-FFF2-40B4-BE49-F238E27FC236}">
                  <a16:creationId xmlns:a16="http://schemas.microsoft.com/office/drawing/2014/main" id="{B21AA070-9D23-477D-BA86-FD4C9AC74641}"/>
                </a:ext>
              </a:extLst>
            </p:cNvPr>
            <p:cNvSpPr>
              <a:spLocks/>
            </p:cNvSpPr>
            <p:nvPr/>
          </p:nvSpPr>
          <p:spPr bwMode="auto">
            <a:xfrm>
              <a:off x="7939087" y="1195388"/>
              <a:ext cx="112712" cy="111125"/>
            </a:xfrm>
            <a:custGeom>
              <a:avLst/>
              <a:gdLst>
                <a:gd name="T0" fmla="*/ 390 w 409"/>
                <a:gd name="T1" fmla="*/ 408 h 408"/>
                <a:gd name="T2" fmla="*/ 390 w 409"/>
                <a:gd name="T3" fmla="*/ 408 h 408"/>
                <a:gd name="T4" fmla="*/ 0 w 409"/>
                <a:gd name="T5" fmla="*/ 19 h 408"/>
                <a:gd name="T6" fmla="*/ 19 w 409"/>
                <a:gd name="T7" fmla="*/ 0 h 408"/>
                <a:gd name="T8" fmla="*/ 409 w 409"/>
                <a:gd name="T9" fmla="*/ 389 h 408"/>
                <a:gd name="T10" fmla="*/ 390 w 409"/>
                <a:gd name="T11" fmla="*/ 408 h 408"/>
              </a:gdLst>
              <a:ahLst/>
              <a:cxnLst>
                <a:cxn ang="0">
                  <a:pos x="T0" y="T1"/>
                </a:cxn>
                <a:cxn ang="0">
                  <a:pos x="T2" y="T3"/>
                </a:cxn>
                <a:cxn ang="0">
                  <a:pos x="T4" y="T5"/>
                </a:cxn>
                <a:cxn ang="0">
                  <a:pos x="T6" y="T7"/>
                </a:cxn>
                <a:cxn ang="0">
                  <a:pos x="T8" y="T9"/>
                </a:cxn>
                <a:cxn ang="0">
                  <a:pos x="T10" y="T11"/>
                </a:cxn>
              </a:cxnLst>
              <a:rect l="0" t="0" r="r" b="b"/>
              <a:pathLst>
                <a:path w="409" h="408">
                  <a:moveTo>
                    <a:pt x="390" y="408"/>
                  </a:moveTo>
                  <a:lnTo>
                    <a:pt x="390" y="408"/>
                  </a:lnTo>
                  <a:lnTo>
                    <a:pt x="0" y="19"/>
                  </a:lnTo>
                  <a:lnTo>
                    <a:pt x="19" y="0"/>
                  </a:lnTo>
                  <a:lnTo>
                    <a:pt x="409" y="389"/>
                  </a:lnTo>
                  <a:lnTo>
                    <a:pt x="390" y="408"/>
                  </a:lnTo>
                  <a:close/>
                </a:path>
              </a:pathLst>
            </a:custGeom>
            <a:grp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sp>
          <p:nvSpPr>
            <p:cNvPr id="70" name="Freeform 221">
              <a:extLst>
                <a:ext uri="{FF2B5EF4-FFF2-40B4-BE49-F238E27FC236}">
                  <a16:creationId xmlns:a16="http://schemas.microsoft.com/office/drawing/2014/main" id="{134A1C0A-A879-47D9-8154-804A4A5DAD1B}"/>
                </a:ext>
              </a:extLst>
            </p:cNvPr>
            <p:cNvSpPr>
              <a:spLocks/>
            </p:cNvSpPr>
            <p:nvPr/>
          </p:nvSpPr>
          <p:spPr bwMode="auto">
            <a:xfrm>
              <a:off x="7786687" y="915988"/>
              <a:ext cx="46037" cy="96838"/>
            </a:xfrm>
            <a:custGeom>
              <a:avLst/>
              <a:gdLst>
                <a:gd name="T0" fmla="*/ 141 w 165"/>
                <a:gd name="T1" fmla="*/ 349 h 349"/>
                <a:gd name="T2" fmla="*/ 141 w 165"/>
                <a:gd name="T3" fmla="*/ 349 h 349"/>
                <a:gd name="T4" fmla="*/ 0 w 165"/>
                <a:gd name="T5" fmla="*/ 10 h 349"/>
                <a:gd name="T6" fmla="*/ 25 w 165"/>
                <a:gd name="T7" fmla="*/ 0 h 349"/>
                <a:gd name="T8" fmla="*/ 165 w 165"/>
                <a:gd name="T9" fmla="*/ 339 h 349"/>
                <a:gd name="T10" fmla="*/ 141 w 165"/>
                <a:gd name="T11" fmla="*/ 349 h 349"/>
              </a:gdLst>
              <a:ahLst/>
              <a:cxnLst>
                <a:cxn ang="0">
                  <a:pos x="T0" y="T1"/>
                </a:cxn>
                <a:cxn ang="0">
                  <a:pos x="T2" y="T3"/>
                </a:cxn>
                <a:cxn ang="0">
                  <a:pos x="T4" y="T5"/>
                </a:cxn>
                <a:cxn ang="0">
                  <a:pos x="T6" y="T7"/>
                </a:cxn>
                <a:cxn ang="0">
                  <a:pos x="T8" y="T9"/>
                </a:cxn>
                <a:cxn ang="0">
                  <a:pos x="T10" y="T11"/>
                </a:cxn>
              </a:cxnLst>
              <a:rect l="0" t="0" r="r" b="b"/>
              <a:pathLst>
                <a:path w="165" h="349">
                  <a:moveTo>
                    <a:pt x="141" y="349"/>
                  </a:moveTo>
                  <a:lnTo>
                    <a:pt x="141" y="349"/>
                  </a:lnTo>
                  <a:lnTo>
                    <a:pt x="0" y="10"/>
                  </a:lnTo>
                  <a:lnTo>
                    <a:pt x="25" y="0"/>
                  </a:lnTo>
                  <a:lnTo>
                    <a:pt x="165" y="339"/>
                  </a:lnTo>
                  <a:lnTo>
                    <a:pt x="141" y="349"/>
                  </a:lnTo>
                  <a:close/>
                </a:path>
              </a:pathLst>
            </a:custGeom>
            <a:grp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sp>
          <p:nvSpPr>
            <p:cNvPr id="71" name="Freeform 222">
              <a:extLst>
                <a:ext uri="{FF2B5EF4-FFF2-40B4-BE49-F238E27FC236}">
                  <a16:creationId xmlns:a16="http://schemas.microsoft.com/office/drawing/2014/main" id="{CF79EEC4-3CD2-4719-8D87-276823FD72F8}"/>
                </a:ext>
              </a:extLst>
            </p:cNvPr>
            <p:cNvSpPr>
              <a:spLocks/>
            </p:cNvSpPr>
            <p:nvPr/>
          </p:nvSpPr>
          <p:spPr bwMode="auto">
            <a:xfrm>
              <a:off x="7913687" y="1223963"/>
              <a:ext cx="61912" cy="133350"/>
            </a:xfrm>
            <a:custGeom>
              <a:avLst/>
              <a:gdLst>
                <a:gd name="T0" fmla="*/ 198 w 222"/>
                <a:gd name="T1" fmla="*/ 487 h 487"/>
                <a:gd name="T2" fmla="*/ 198 w 222"/>
                <a:gd name="T3" fmla="*/ 487 h 487"/>
                <a:gd name="T4" fmla="*/ 0 w 222"/>
                <a:gd name="T5" fmla="*/ 10 h 487"/>
                <a:gd name="T6" fmla="*/ 25 w 222"/>
                <a:gd name="T7" fmla="*/ 0 h 487"/>
                <a:gd name="T8" fmla="*/ 222 w 222"/>
                <a:gd name="T9" fmla="*/ 477 h 487"/>
                <a:gd name="T10" fmla="*/ 198 w 222"/>
                <a:gd name="T11" fmla="*/ 487 h 487"/>
              </a:gdLst>
              <a:ahLst/>
              <a:cxnLst>
                <a:cxn ang="0">
                  <a:pos x="T0" y="T1"/>
                </a:cxn>
                <a:cxn ang="0">
                  <a:pos x="T2" y="T3"/>
                </a:cxn>
                <a:cxn ang="0">
                  <a:pos x="T4" y="T5"/>
                </a:cxn>
                <a:cxn ang="0">
                  <a:pos x="T6" y="T7"/>
                </a:cxn>
                <a:cxn ang="0">
                  <a:pos x="T8" y="T9"/>
                </a:cxn>
                <a:cxn ang="0">
                  <a:pos x="T10" y="T11"/>
                </a:cxn>
              </a:cxnLst>
              <a:rect l="0" t="0" r="r" b="b"/>
              <a:pathLst>
                <a:path w="222" h="487">
                  <a:moveTo>
                    <a:pt x="198" y="487"/>
                  </a:moveTo>
                  <a:lnTo>
                    <a:pt x="198" y="487"/>
                  </a:lnTo>
                  <a:lnTo>
                    <a:pt x="0" y="10"/>
                  </a:lnTo>
                  <a:lnTo>
                    <a:pt x="25" y="0"/>
                  </a:lnTo>
                  <a:lnTo>
                    <a:pt x="222" y="477"/>
                  </a:lnTo>
                  <a:lnTo>
                    <a:pt x="198" y="487"/>
                  </a:lnTo>
                  <a:close/>
                </a:path>
              </a:pathLst>
            </a:custGeom>
            <a:grp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sp>
          <p:nvSpPr>
            <p:cNvPr id="72" name="Freeform 223">
              <a:extLst>
                <a:ext uri="{FF2B5EF4-FFF2-40B4-BE49-F238E27FC236}">
                  <a16:creationId xmlns:a16="http://schemas.microsoft.com/office/drawing/2014/main" id="{256D286E-558F-479C-8C7D-377D9A1CB241}"/>
                </a:ext>
              </a:extLst>
            </p:cNvPr>
            <p:cNvSpPr>
              <a:spLocks/>
            </p:cNvSpPr>
            <p:nvPr/>
          </p:nvSpPr>
          <p:spPr bwMode="auto">
            <a:xfrm>
              <a:off x="7661274" y="1177926"/>
              <a:ext cx="115887" cy="52388"/>
            </a:xfrm>
            <a:custGeom>
              <a:avLst/>
              <a:gdLst>
                <a:gd name="T0" fmla="*/ 10 w 423"/>
                <a:gd name="T1" fmla="*/ 196 h 196"/>
                <a:gd name="T2" fmla="*/ 10 w 423"/>
                <a:gd name="T3" fmla="*/ 196 h 196"/>
                <a:gd name="T4" fmla="*/ 0 w 423"/>
                <a:gd name="T5" fmla="*/ 171 h 196"/>
                <a:gd name="T6" fmla="*/ 413 w 423"/>
                <a:gd name="T7" fmla="*/ 0 h 196"/>
                <a:gd name="T8" fmla="*/ 423 w 423"/>
                <a:gd name="T9" fmla="*/ 25 h 196"/>
                <a:gd name="T10" fmla="*/ 10 w 423"/>
                <a:gd name="T11" fmla="*/ 196 h 196"/>
              </a:gdLst>
              <a:ahLst/>
              <a:cxnLst>
                <a:cxn ang="0">
                  <a:pos x="T0" y="T1"/>
                </a:cxn>
                <a:cxn ang="0">
                  <a:pos x="T2" y="T3"/>
                </a:cxn>
                <a:cxn ang="0">
                  <a:pos x="T4" y="T5"/>
                </a:cxn>
                <a:cxn ang="0">
                  <a:pos x="T6" y="T7"/>
                </a:cxn>
                <a:cxn ang="0">
                  <a:pos x="T8" y="T9"/>
                </a:cxn>
                <a:cxn ang="0">
                  <a:pos x="T10" y="T11"/>
                </a:cxn>
              </a:cxnLst>
              <a:rect l="0" t="0" r="r" b="b"/>
              <a:pathLst>
                <a:path w="423" h="196">
                  <a:moveTo>
                    <a:pt x="10" y="196"/>
                  </a:moveTo>
                  <a:lnTo>
                    <a:pt x="10" y="196"/>
                  </a:lnTo>
                  <a:lnTo>
                    <a:pt x="0" y="171"/>
                  </a:lnTo>
                  <a:lnTo>
                    <a:pt x="413" y="0"/>
                  </a:lnTo>
                  <a:lnTo>
                    <a:pt x="423" y="25"/>
                  </a:lnTo>
                  <a:lnTo>
                    <a:pt x="10" y="196"/>
                  </a:lnTo>
                  <a:close/>
                </a:path>
              </a:pathLst>
            </a:custGeom>
            <a:grp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sp>
          <p:nvSpPr>
            <p:cNvPr id="73" name="Freeform 224">
              <a:extLst>
                <a:ext uri="{FF2B5EF4-FFF2-40B4-BE49-F238E27FC236}">
                  <a16:creationId xmlns:a16="http://schemas.microsoft.com/office/drawing/2014/main" id="{4B8B61EE-DAA1-4F56-A1D5-143EC1ABB2DC}"/>
                </a:ext>
              </a:extLst>
            </p:cNvPr>
            <p:cNvSpPr>
              <a:spLocks/>
            </p:cNvSpPr>
            <p:nvPr/>
          </p:nvSpPr>
          <p:spPr bwMode="auto">
            <a:xfrm>
              <a:off x="7991474" y="1042988"/>
              <a:ext cx="111125" cy="50800"/>
            </a:xfrm>
            <a:custGeom>
              <a:avLst/>
              <a:gdLst>
                <a:gd name="T0" fmla="*/ 10 w 399"/>
                <a:gd name="T1" fmla="*/ 186 h 186"/>
                <a:gd name="T2" fmla="*/ 10 w 399"/>
                <a:gd name="T3" fmla="*/ 186 h 186"/>
                <a:gd name="T4" fmla="*/ 0 w 399"/>
                <a:gd name="T5" fmla="*/ 161 h 186"/>
                <a:gd name="T6" fmla="*/ 389 w 399"/>
                <a:gd name="T7" fmla="*/ 0 h 186"/>
                <a:gd name="T8" fmla="*/ 399 w 399"/>
                <a:gd name="T9" fmla="*/ 25 h 186"/>
                <a:gd name="T10" fmla="*/ 10 w 399"/>
                <a:gd name="T11" fmla="*/ 186 h 186"/>
              </a:gdLst>
              <a:ahLst/>
              <a:cxnLst>
                <a:cxn ang="0">
                  <a:pos x="T0" y="T1"/>
                </a:cxn>
                <a:cxn ang="0">
                  <a:pos x="T2" y="T3"/>
                </a:cxn>
                <a:cxn ang="0">
                  <a:pos x="T4" y="T5"/>
                </a:cxn>
                <a:cxn ang="0">
                  <a:pos x="T6" y="T7"/>
                </a:cxn>
                <a:cxn ang="0">
                  <a:pos x="T8" y="T9"/>
                </a:cxn>
                <a:cxn ang="0">
                  <a:pos x="T10" y="T11"/>
                </a:cxn>
              </a:cxnLst>
              <a:rect l="0" t="0" r="r" b="b"/>
              <a:pathLst>
                <a:path w="399" h="186">
                  <a:moveTo>
                    <a:pt x="10" y="186"/>
                  </a:moveTo>
                  <a:lnTo>
                    <a:pt x="10" y="186"/>
                  </a:lnTo>
                  <a:lnTo>
                    <a:pt x="0" y="161"/>
                  </a:lnTo>
                  <a:lnTo>
                    <a:pt x="389" y="0"/>
                  </a:lnTo>
                  <a:lnTo>
                    <a:pt x="399" y="25"/>
                  </a:lnTo>
                  <a:lnTo>
                    <a:pt x="10" y="186"/>
                  </a:lnTo>
                  <a:close/>
                </a:path>
              </a:pathLst>
            </a:custGeom>
            <a:grp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sp>
          <p:nvSpPr>
            <p:cNvPr id="74" name="Freeform 225">
              <a:extLst>
                <a:ext uri="{FF2B5EF4-FFF2-40B4-BE49-F238E27FC236}">
                  <a16:creationId xmlns:a16="http://schemas.microsoft.com/office/drawing/2014/main" id="{93CFEBC6-1E03-42B9-883D-D3452A0A1F13}"/>
                </a:ext>
              </a:extLst>
            </p:cNvPr>
            <p:cNvSpPr>
              <a:spLocks/>
            </p:cNvSpPr>
            <p:nvPr/>
          </p:nvSpPr>
          <p:spPr bwMode="auto">
            <a:xfrm>
              <a:off x="7786687" y="1319213"/>
              <a:ext cx="22225" cy="38100"/>
            </a:xfrm>
            <a:custGeom>
              <a:avLst/>
              <a:gdLst>
                <a:gd name="T0" fmla="*/ 25 w 78"/>
                <a:gd name="T1" fmla="*/ 137 h 137"/>
                <a:gd name="T2" fmla="*/ 25 w 78"/>
                <a:gd name="T3" fmla="*/ 137 h 137"/>
                <a:gd name="T4" fmla="*/ 0 w 78"/>
                <a:gd name="T5" fmla="*/ 127 h 137"/>
                <a:gd name="T6" fmla="*/ 53 w 78"/>
                <a:gd name="T7" fmla="*/ 0 h 137"/>
                <a:gd name="T8" fmla="*/ 78 w 78"/>
                <a:gd name="T9" fmla="*/ 10 h 137"/>
                <a:gd name="T10" fmla="*/ 25 w 78"/>
                <a:gd name="T11" fmla="*/ 137 h 137"/>
              </a:gdLst>
              <a:ahLst/>
              <a:cxnLst>
                <a:cxn ang="0">
                  <a:pos x="T0" y="T1"/>
                </a:cxn>
                <a:cxn ang="0">
                  <a:pos x="T2" y="T3"/>
                </a:cxn>
                <a:cxn ang="0">
                  <a:pos x="T4" y="T5"/>
                </a:cxn>
                <a:cxn ang="0">
                  <a:pos x="T6" y="T7"/>
                </a:cxn>
                <a:cxn ang="0">
                  <a:pos x="T8" y="T9"/>
                </a:cxn>
                <a:cxn ang="0">
                  <a:pos x="T10" y="T11"/>
                </a:cxn>
              </a:cxnLst>
              <a:rect l="0" t="0" r="r" b="b"/>
              <a:pathLst>
                <a:path w="78" h="137">
                  <a:moveTo>
                    <a:pt x="25" y="137"/>
                  </a:moveTo>
                  <a:lnTo>
                    <a:pt x="25" y="137"/>
                  </a:lnTo>
                  <a:lnTo>
                    <a:pt x="0" y="127"/>
                  </a:lnTo>
                  <a:lnTo>
                    <a:pt x="53" y="0"/>
                  </a:lnTo>
                  <a:lnTo>
                    <a:pt x="78" y="10"/>
                  </a:lnTo>
                  <a:lnTo>
                    <a:pt x="25" y="137"/>
                  </a:lnTo>
                  <a:close/>
                </a:path>
              </a:pathLst>
            </a:custGeom>
            <a:grp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sp>
          <p:nvSpPr>
            <p:cNvPr id="75" name="Freeform 226">
              <a:extLst>
                <a:ext uri="{FF2B5EF4-FFF2-40B4-BE49-F238E27FC236}">
                  <a16:creationId xmlns:a16="http://schemas.microsoft.com/office/drawing/2014/main" id="{831E9300-D3A0-4138-A07A-7EB7499B21EC}"/>
                </a:ext>
              </a:extLst>
            </p:cNvPr>
            <p:cNvSpPr>
              <a:spLocks/>
            </p:cNvSpPr>
            <p:nvPr/>
          </p:nvSpPr>
          <p:spPr bwMode="auto">
            <a:xfrm>
              <a:off x="7953374" y="915988"/>
              <a:ext cx="22225" cy="39688"/>
            </a:xfrm>
            <a:custGeom>
              <a:avLst/>
              <a:gdLst>
                <a:gd name="T0" fmla="*/ 25 w 79"/>
                <a:gd name="T1" fmla="*/ 142 h 142"/>
                <a:gd name="T2" fmla="*/ 25 w 79"/>
                <a:gd name="T3" fmla="*/ 142 h 142"/>
                <a:gd name="T4" fmla="*/ 0 w 79"/>
                <a:gd name="T5" fmla="*/ 132 h 142"/>
                <a:gd name="T6" fmla="*/ 55 w 79"/>
                <a:gd name="T7" fmla="*/ 0 h 142"/>
                <a:gd name="T8" fmla="*/ 79 w 79"/>
                <a:gd name="T9" fmla="*/ 10 h 142"/>
                <a:gd name="T10" fmla="*/ 25 w 79"/>
                <a:gd name="T11" fmla="*/ 142 h 142"/>
              </a:gdLst>
              <a:ahLst/>
              <a:cxnLst>
                <a:cxn ang="0">
                  <a:pos x="T0" y="T1"/>
                </a:cxn>
                <a:cxn ang="0">
                  <a:pos x="T2" y="T3"/>
                </a:cxn>
                <a:cxn ang="0">
                  <a:pos x="T4" y="T5"/>
                </a:cxn>
                <a:cxn ang="0">
                  <a:pos x="T6" y="T7"/>
                </a:cxn>
                <a:cxn ang="0">
                  <a:pos x="T8" y="T9"/>
                </a:cxn>
                <a:cxn ang="0">
                  <a:pos x="T10" y="T11"/>
                </a:cxn>
              </a:cxnLst>
              <a:rect l="0" t="0" r="r" b="b"/>
              <a:pathLst>
                <a:path w="79" h="142">
                  <a:moveTo>
                    <a:pt x="25" y="142"/>
                  </a:moveTo>
                  <a:lnTo>
                    <a:pt x="25" y="142"/>
                  </a:lnTo>
                  <a:lnTo>
                    <a:pt x="0" y="132"/>
                  </a:lnTo>
                  <a:lnTo>
                    <a:pt x="55" y="0"/>
                  </a:lnTo>
                  <a:lnTo>
                    <a:pt x="79" y="10"/>
                  </a:lnTo>
                  <a:lnTo>
                    <a:pt x="25" y="142"/>
                  </a:lnTo>
                  <a:close/>
                </a:path>
              </a:pathLst>
            </a:custGeom>
            <a:grp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sp>
          <p:nvSpPr>
            <p:cNvPr id="76" name="Freeform 227">
              <a:extLst>
                <a:ext uri="{FF2B5EF4-FFF2-40B4-BE49-F238E27FC236}">
                  <a16:creationId xmlns:a16="http://schemas.microsoft.com/office/drawing/2014/main" id="{99C0AFF9-E84F-4F8A-9388-4C4F58D6F15F}"/>
                </a:ext>
              </a:extLst>
            </p:cNvPr>
            <p:cNvSpPr>
              <a:spLocks/>
            </p:cNvSpPr>
            <p:nvPr/>
          </p:nvSpPr>
          <p:spPr bwMode="auto">
            <a:xfrm>
              <a:off x="7962899" y="1168401"/>
              <a:ext cx="139700" cy="61913"/>
            </a:xfrm>
            <a:custGeom>
              <a:avLst/>
              <a:gdLst>
                <a:gd name="T0" fmla="*/ 493 w 503"/>
                <a:gd name="T1" fmla="*/ 229 h 229"/>
                <a:gd name="T2" fmla="*/ 493 w 503"/>
                <a:gd name="T3" fmla="*/ 229 h 229"/>
                <a:gd name="T4" fmla="*/ 0 w 503"/>
                <a:gd name="T5" fmla="*/ 25 h 229"/>
                <a:gd name="T6" fmla="*/ 10 w 503"/>
                <a:gd name="T7" fmla="*/ 0 h 229"/>
                <a:gd name="T8" fmla="*/ 503 w 503"/>
                <a:gd name="T9" fmla="*/ 204 h 229"/>
                <a:gd name="T10" fmla="*/ 493 w 503"/>
                <a:gd name="T11" fmla="*/ 229 h 229"/>
              </a:gdLst>
              <a:ahLst/>
              <a:cxnLst>
                <a:cxn ang="0">
                  <a:pos x="T0" y="T1"/>
                </a:cxn>
                <a:cxn ang="0">
                  <a:pos x="T2" y="T3"/>
                </a:cxn>
                <a:cxn ang="0">
                  <a:pos x="T4" y="T5"/>
                </a:cxn>
                <a:cxn ang="0">
                  <a:pos x="T6" y="T7"/>
                </a:cxn>
                <a:cxn ang="0">
                  <a:pos x="T8" y="T9"/>
                </a:cxn>
                <a:cxn ang="0">
                  <a:pos x="T10" y="T11"/>
                </a:cxn>
              </a:cxnLst>
              <a:rect l="0" t="0" r="r" b="b"/>
              <a:pathLst>
                <a:path w="503" h="229">
                  <a:moveTo>
                    <a:pt x="493" y="229"/>
                  </a:moveTo>
                  <a:lnTo>
                    <a:pt x="493" y="229"/>
                  </a:lnTo>
                  <a:lnTo>
                    <a:pt x="0" y="25"/>
                  </a:lnTo>
                  <a:lnTo>
                    <a:pt x="10" y="0"/>
                  </a:lnTo>
                  <a:lnTo>
                    <a:pt x="503" y="204"/>
                  </a:lnTo>
                  <a:lnTo>
                    <a:pt x="493" y="229"/>
                  </a:lnTo>
                  <a:close/>
                </a:path>
              </a:pathLst>
            </a:custGeom>
            <a:grp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sp>
          <p:nvSpPr>
            <p:cNvPr id="77" name="Freeform 228">
              <a:extLst>
                <a:ext uri="{FF2B5EF4-FFF2-40B4-BE49-F238E27FC236}">
                  <a16:creationId xmlns:a16="http://schemas.microsoft.com/office/drawing/2014/main" id="{93A8DBE7-1EB1-4455-A225-2B2A3188778B}"/>
                </a:ext>
              </a:extLst>
            </p:cNvPr>
            <p:cNvSpPr>
              <a:spLocks/>
            </p:cNvSpPr>
            <p:nvPr/>
          </p:nvSpPr>
          <p:spPr bwMode="auto">
            <a:xfrm>
              <a:off x="7661274" y="1042988"/>
              <a:ext cx="134937" cy="61913"/>
            </a:xfrm>
            <a:custGeom>
              <a:avLst/>
              <a:gdLst>
                <a:gd name="T0" fmla="*/ 483 w 494"/>
                <a:gd name="T1" fmla="*/ 225 h 225"/>
                <a:gd name="T2" fmla="*/ 483 w 494"/>
                <a:gd name="T3" fmla="*/ 225 h 225"/>
                <a:gd name="T4" fmla="*/ 0 w 494"/>
                <a:gd name="T5" fmla="*/ 25 h 225"/>
                <a:gd name="T6" fmla="*/ 10 w 494"/>
                <a:gd name="T7" fmla="*/ 0 h 225"/>
                <a:gd name="T8" fmla="*/ 494 w 494"/>
                <a:gd name="T9" fmla="*/ 200 h 225"/>
                <a:gd name="T10" fmla="*/ 483 w 494"/>
                <a:gd name="T11" fmla="*/ 225 h 225"/>
              </a:gdLst>
              <a:ahLst/>
              <a:cxnLst>
                <a:cxn ang="0">
                  <a:pos x="T0" y="T1"/>
                </a:cxn>
                <a:cxn ang="0">
                  <a:pos x="T2" y="T3"/>
                </a:cxn>
                <a:cxn ang="0">
                  <a:pos x="T4" y="T5"/>
                </a:cxn>
                <a:cxn ang="0">
                  <a:pos x="T6" y="T7"/>
                </a:cxn>
                <a:cxn ang="0">
                  <a:pos x="T8" y="T9"/>
                </a:cxn>
                <a:cxn ang="0">
                  <a:pos x="T10" y="T11"/>
                </a:cxn>
              </a:cxnLst>
              <a:rect l="0" t="0" r="r" b="b"/>
              <a:pathLst>
                <a:path w="494" h="225">
                  <a:moveTo>
                    <a:pt x="483" y="225"/>
                  </a:moveTo>
                  <a:lnTo>
                    <a:pt x="483" y="225"/>
                  </a:lnTo>
                  <a:lnTo>
                    <a:pt x="0" y="25"/>
                  </a:lnTo>
                  <a:lnTo>
                    <a:pt x="10" y="0"/>
                  </a:lnTo>
                  <a:lnTo>
                    <a:pt x="494" y="200"/>
                  </a:lnTo>
                  <a:lnTo>
                    <a:pt x="483" y="225"/>
                  </a:lnTo>
                  <a:close/>
                </a:path>
              </a:pathLst>
            </a:custGeom>
            <a:grp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sp>
          <p:nvSpPr>
            <p:cNvPr id="78" name="Freeform 229">
              <a:extLst>
                <a:ext uri="{FF2B5EF4-FFF2-40B4-BE49-F238E27FC236}">
                  <a16:creationId xmlns:a16="http://schemas.microsoft.com/office/drawing/2014/main" id="{0CB895BA-24BE-4AB3-9BDC-DBF2B549C3CA}"/>
                </a:ext>
              </a:extLst>
            </p:cNvPr>
            <p:cNvSpPr>
              <a:spLocks noEditPoints="1"/>
            </p:cNvSpPr>
            <p:nvPr/>
          </p:nvSpPr>
          <p:spPr bwMode="auto">
            <a:xfrm>
              <a:off x="7799387" y="982663"/>
              <a:ext cx="179387" cy="323850"/>
            </a:xfrm>
            <a:custGeom>
              <a:avLst/>
              <a:gdLst>
                <a:gd name="T0" fmla="*/ 206 w 652"/>
                <a:gd name="T1" fmla="*/ 655 h 1176"/>
                <a:gd name="T2" fmla="*/ 206 w 652"/>
                <a:gd name="T3" fmla="*/ 655 h 1176"/>
                <a:gd name="T4" fmla="*/ 245 w 652"/>
                <a:gd name="T5" fmla="*/ 675 h 1176"/>
                <a:gd name="T6" fmla="*/ 249 w 652"/>
                <a:gd name="T7" fmla="*/ 719 h 1176"/>
                <a:gd name="T8" fmla="*/ 249 w 652"/>
                <a:gd name="T9" fmla="*/ 719 h 1176"/>
                <a:gd name="T10" fmla="*/ 117 w 652"/>
                <a:gd name="T11" fmla="*/ 1039 h 1176"/>
                <a:gd name="T12" fmla="*/ 592 w 652"/>
                <a:gd name="T13" fmla="*/ 501 h 1176"/>
                <a:gd name="T14" fmla="*/ 400 w 652"/>
                <a:gd name="T15" fmla="*/ 502 h 1176"/>
                <a:gd name="T16" fmla="*/ 360 w 652"/>
                <a:gd name="T17" fmla="*/ 481 h 1176"/>
                <a:gd name="T18" fmla="*/ 361 w 652"/>
                <a:gd name="T19" fmla="*/ 435 h 1176"/>
                <a:gd name="T20" fmla="*/ 605 w 652"/>
                <a:gd name="T21" fmla="*/ 27 h 1176"/>
                <a:gd name="T22" fmla="*/ 279 w 652"/>
                <a:gd name="T23" fmla="*/ 27 h 1176"/>
                <a:gd name="T24" fmla="*/ 274 w 652"/>
                <a:gd name="T25" fmla="*/ 30 h 1176"/>
                <a:gd name="T26" fmla="*/ 39 w 652"/>
                <a:gd name="T27" fmla="*/ 655 h 1176"/>
                <a:gd name="T28" fmla="*/ 206 w 652"/>
                <a:gd name="T29" fmla="*/ 655 h 1176"/>
                <a:gd name="T30" fmla="*/ 32 w 652"/>
                <a:gd name="T31" fmla="*/ 1176 h 1176"/>
                <a:gd name="T32" fmla="*/ 32 w 652"/>
                <a:gd name="T33" fmla="*/ 1176 h 1176"/>
                <a:gd name="T34" fmla="*/ 224 w 652"/>
                <a:gd name="T35" fmla="*/ 709 h 1176"/>
                <a:gd name="T36" fmla="*/ 223 w 652"/>
                <a:gd name="T37" fmla="*/ 689 h 1176"/>
                <a:gd name="T38" fmla="*/ 206 w 652"/>
                <a:gd name="T39" fmla="*/ 681 h 1176"/>
                <a:gd name="T40" fmla="*/ 0 w 652"/>
                <a:gd name="T41" fmla="*/ 681 h 1176"/>
                <a:gd name="T42" fmla="*/ 249 w 652"/>
                <a:gd name="T43" fmla="*/ 20 h 1176"/>
                <a:gd name="T44" fmla="*/ 279 w 652"/>
                <a:gd name="T45" fmla="*/ 0 h 1176"/>
                <a:gd name="T46" fmla="*/ 652 w 652"/>
                <a:gd name="T47" fmla="*/ 0 h 1176"/>
                <a:gd name="T48" fmla="*/ 384 w 652"/>
                <a:gd name="T49" fmla="*/ 449 h 1176"/>
                <a:gd name="T50" fmla="*/ 383 w 652"/>
                <a:gd name="T51" fmla="*/ 467 h 1176"/>
                <a:gd name="T52" fmla="*/ 400 w 652"/>
                <a:gd name="T53" fmla="*/ 475 h 1176"/>
                <a:gd name="T54" fmla="*/ 651 w 652"/>
                <a:gd name="T55" fmla="*/ 474 h 1176"/>
                <a:gd name="T56" fmla="*/ 32 w 652"/>
                <a:gd name="T57" fmla="*/ 117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2" h="1176">
                  <a:moveTo>
                    <a:pt x="206" y="655"/>
                  </a:moveTo>
                  <a:lnTo>
                    <a:pt x="206" y="655"/>
                  </a:lnTo>
                  <a:cubicBezTo>
                    <a:pt x="222" y="655"/>
                    <a:pt x="237" y="662"/>
                    <a:pt x="245" y="675"/>
                  </a:cubicBezTo>
                  <a:cubicBezTo>
                    <a:pt x="254" y="687"/>
                    <a:pt x="255" y="703"/>
                    <a:pt x="249" y="719"/>
                  </a:cubicBezTo>
                  <a:lnTo>
                    <a:pt x="249" y="719"/>
                  </a:lnTo>
                  <a:lnTo>
                    <a:pt x="117" y="1039"/>
                  </a:lnTo>
                  <a:lnTo>
                    <a:pt x="592" y="501"/>
                  </a:lnTo>
                  <a:lnTo>
                    <a:pt x="400" y="502"/>
                  </a:lnTo>
                  <a:cubicBezTo>
                    <a:pt x="382" y="502"/>
                    <a:pt x="367" y="494"/>
                    <a:pt x="360" y="481"/>
                  </a:cubicBezTo>
                  <a:cubicBezTo>
                    <a:pt x="352" y="467"/>
                    <a:pt x="353" y="450"/>
                    <a:pt x="361" y="435"/>
                  </a:cubicBezTo>
                  <a:lnTo>
                    <a:pt x="605" y="27"/>
                  </a:lnTo>
                  <a:lnTo>
                    <a:pt x="279" y="27"/>
                  </a:lnTo>
                  <a:cubicBezTo>
                    <a:pt x="278" y="27"/>
                    <a:pt x="275" y="29"/>
                    <a:pt x="274" y="30"/>
                  </a:cubicBezTo>
                  <a:lnTo>
                    <a:pt x="39" y="655"/>
                  </a:lnTo>
                  <a:lnTo>
                    <a:pt x="206" y="655"/>
                  </a:lnTo>
                  <a:close/>
                  <a:moveTo>
                    <a:pt x="32" y="1176"/>
                  </a:moveTo>
                  <a:lnTo>
                    <a:pt x="32" y="1176"/>
                  </a:lnTo>
                  <a:lnTo>
                    <a:pt x="224" y="709"/>
                  </a:lnTo>
                  <a:cubicBezTo>
                    <a:pt x="227" y="702"/>
                    <a:pt x="227" y="695"/>
                    <a:pt x="223" y="689"/>
                  </a:cubicBezTo>
                  <a:cubicBezTo>
                    <a:pt x="220" y="684"/>
                    <a:pt x="213" y="681"/>
                    <a:pt x="206" y="681"/>
                  </a:cubicBezTo>
                  <a:lnTo>
                    <a:pt x="0" y="681"/>
                  </a:lnTo>
                  <a:lnTo>
                    <a:pt x="249" y="20"/>
                  </a:lnTo>
                  <a:cubicBezTo>
                    <a:pt x="253" y="9"/>
                    <a:pt x="267" y="0"/>
                    <a:pt x="279" y="0"/>
                  </a:cubicBezTo>
                  <a:lnTo>
                    <a:pt x="652" y="0"/>
                  </a:lnTo>
                  <a:lnTo>
                    <a:pt x="384" y="449"/>
                  </a:lnTo>
                  <a:cubicBezTo>
                    <a:pt x="382" y="453"/>
                    <a:pt x="379" y="460"/>
                    <a:pt x="383" y="467"/>
                  </a:cubicBezTo>
                  <a:cubicBezTo>
                    <a:pt x="387" y="474"/>
                    <a:pt x="395" y="475"/>
                    <a:pt x="400" y="475"/>
                  </a:cubicBezTo>
                  <a:lnTo>
                    <a:pt x="651" y="474"/>
                  </a:lnTo>
                  <a:lnTo>
                    <a:pt x="32" y="1176"/>
                  </a:lnTo>
                  <a:close/>
                </a:path>
              </a:pathLst>
            </a:custGeom>
            <a:grp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grpSp>
      <p:sp>
        <p:nvSpPr>
          <p:cNvPr id="79" name="plug" descr="Plug in, connection, power cable&#10;">
            <a:extLst>
              <a:ext uri="{FF2B5EF4-FFF2-40B4-BE49-F238E27FC236}">
                <a16:creationId xmlns:a16="http://schemas.microsoft.com/office/drawing/2014/main" id="{99C19AA1-CD8E-49B9-AD19-ED34E867550E}"/>
              </a:ext>
            </a:extLst>
          </p:cNvPr>
          <p:cNvSpPr>
            <a:spLocks noChangeAspect="1" noEditPoints="1"/>
          </p:cNvSpPr>
          <p:nvPr/>
        </p:nvSpPr>
        <p:spPr bwMode="auto">
          <a:xfrm>
            <a:off x="5699431" y="4364988"/>
            <a:ext cx="378284" cy="358569"/>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437"/>
            <a:endParaRPr lang="en-US" sz="883">
              <a:gradFill>
                <a:gsLst>
                  <a:gs pos="0">
                    <a:srgbClr val="505050"/>
                  </a:gs>
                  <a:gs pos="100000">
                    <a:srgbClr val="505050"/>
                  </a:gs>
                </a:gsLst>
                <a:lin ang="5400000" scaled="1"/>
              </a:gradFill>
              <a:latin typeface="Segoe UI Semilight"/>
            </a:endParaRPr>
          </a:p>
        </p:txBody>
      </p:sp>
      <p:pic>
        <p:nvPicPr>
          <p:cNvPr id="80" name="Picture 79">
            <a:extLst>
              <a:ext uri="{FF2B5EF4-FFF2-40B4-BE49-F238E27FC236}">
                <a16:creationId xmlns:a16="http://schemas.microsoft.com/office/drawing/2014/main" id="{21C4E555-AA7E-4D12-AD6D-714419E5D30B}"/>
              </a:ext>
            </a:extLst>
          </p:cNvPr>
          <p:cNvPicPr>
            <a:picLocks noChangeAspect="1"/>
          </p:cNvPicPr>
          <p:nvPr/>
        </p:nvPicPr>
        <p:blipFill>
          <a:blip r:embed="rId15"/>
          <a:stretch>
            <a:fillRect/>
          </a:stretch>
        </p:blipFill>
        <p:spPr>
          <a:xfrm>
            <a:off x="3558215" y="2442371"/>
            <a:ext cx="578501" cy="434556"/>
          </a:xfrm>
          <a:prstGeom prst="rect">
            <a:avLst/>
          </a:prstGeom>
        </p:spPr>
      </p:pic>
      <p:sp>
        <p:nvSpPr>
          <p:cNvPr id="14" name="Freeform: Shape 13">
            <a:extLst>
              <a:ext uri="{FF2B5EF4-FFF2-40B4-BE49-F238E27FC236}">
                <a16:creationId xmlns:a16="http://schemas.microsoft.com/office/drawing/2014/main" id="{6AD82787-2E7A-4B94-B721-D7285BC11CC4}"/>
              </a:ext>
            </a:extLst>
          </p:cNvPr>
          <p:cNvSpPr/>
          <p:nvPr/>
        </p:nvSpPr>
        <p:spPr bwMode="auto">
          <a:xfrm>
            <a:off x="1761581" y="3010829"/>
            <a:ext cx="5006740" cy="3509584"/>
          </a:xfrm>
          <a:custGeom>
            <a:avLst/>
            <a:gdLst>
              <a:gd name="connsiteX0" fmla="*/ 0 w 5082363"/>
              <a:gd name="connsiteY0" fmla="*/ 0 h 3577856"/>
              <a:gd name="connsiteX1" fmla="*/ 611372 w 5082363"/>
              <a:gd name="connsiteY1" fmla="*/ 0 h 3577856"/>
              <a:gd name="connsiteX2" fmla="*/ 611372 w 5082363"/>
              <a:gd name="connsiteY2" fmla="*/ 1270591 h 3577856"/>
              <a:gd name="connsiteX3" fmla="*/ 4465675 w 5082363"/>
              <a:gd name="connsiteY3" fmla="*/ 1270591 h 3577856"/>
              <a:gd name="connsiteX4" fmla="*/ 4465675 w 5082363"/>
              <a:gd name="connsiteY4" fmla="*/ 2488019 h 3577856"/>
              <a:gd name="connsiteX5" fmla="*/ 5082363 w 5082363"/>
              <a:gd name="connsiteY5" fmla="*/ 2488019 h 3577856"/>
              <a:gd name="connsiteX6" fmla="*/ 5082363 w 5082363"/>
              <a:gd name="connsiteY6" fmla="*/ 3577856 h 3577856"/>
              <a:gd name="connsiteX7" fmla="*/ 5317 w 5082363"/>
              <a:gd name="connsiteY7" fmla="*/ 3577856 h 3577856"/>
              <a:gd name="connsiteX8" fmla="*/ 0 w 5082363"/>
              <a:gd name="connsiteY8" fmla="*/ 0 h 357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2363" h="3577856">
                <a:moveTo>
                  <a:pt x="0" y="0"/>
                </a:moveTo>
                <a:lnTo>
                  <a:pt x="611372" y="0"/>
                </a:lnTo>
                <a:lnTo>
                  <a:pt x="611372" y="1270591"/>
                </a:lnTo>
                <a:lnTo>
                  <a:pt x="4465675" y="1270591"/>
                </a:lnTo>
                <a:lnTo>
                  <a:pt x="4465675" y="2488019"/>
                </a:lnTo>
                <a:lnTo>
                  <a:pt x="5082363" y="2488019"/>
                </a:lnTo>
                <a:lnTo>
                  <a:pt x="5082363" y="3577856"/>
                </a:lnTo>
                <a:lnTo>
                  <a:pt x="5317" y="3577856"/>
                </a:lnTo>
                <a:cubicBezTo>
                  <a:pt x="3545" y="2385237"/>
                  <a:pt x="1772" y="1192619"/>
                  <a:pt x="0" y="0"/>
                </a:cubicBez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TextBox 14">
            <a:extLst>
              <a:ext uri="{FF2B5EF4-FFF2-40B4-BE49-F238E27FC236}">
                <a16:creationId xmlns:a16="http://schemas.microsoft.com/office/drawing/2014/main" id="{04E40C72-AEF0-4C37-9D02-DE4F085A828D}"/>
              </a:ext>
            </a:extLst>
          </p:cNvPr>
          <p:cNvSpPr txBox="1"/>
          <p:nvPr/>
        </p:nvSpPr>
        <p:spPr>
          <a:xfrm rot="16200000">
            <a:off x="-405546" y="4415799"/>
            <a:ext cx="326594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a:solidFill>
                  <a:srgbClr val="FFFFFF"/>
                </a:solidFill>
                <a:latin typeface="Segoe UI Semilight"/>
              </a:rPr>
              <a:t>Common Data Service</a:t>
            </a:r>
          </a:p>
        </p:txBody>
      </p:sp>
    </p:spTree>
    <p:custDataLst>
      <p:tags r:id="rId1"/>
    </p:custDataLst>
    <p:extLst>
      <p:ext uri="{BB962C8B-B14F-4D97-AF65-F5344CB8AC3E}">
        <p14:creationId xmlns:p14="http://schemas.microsoft.com/office/powerpoint/2010/main" val="185616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BCAC78-D191-4D6F-8835-28BE602DAEFA}"/>
              </a:ext>
            </a:extLst>
          </p:cNvPr>
          <p:cNvSpPr>
            <a:spLocks noGrp="1"/>
          </p:cNvSpPr>
          <p:nvPr>
            <p:ph type="title"/>
          </p:nvPr>
        </p:nvSpPr>
        <p:spPr/>
        <p:txBody>
          <a:bodyPr/>
          <a:lstStyle/>
          <a:p>
            <a:r>
              <a:rPr lang="en-US"/>
              <a:t>Common Data Model</a:t>
            </a:r>
          </a:p>
        </p:txBody>
      </p:sp>
      <p:sp>
        <p:nvSpPr>
          <p:cNvPr id="2" name="Content Placeholder 1">
            <a:extLst>
              <a:ext uri="{FF2B5EF4-FFF2-40B4-BE49-F238E27FC236}">
                <a16:creationId xmlns:a16="http://schemas.microsoft.com/office/drawing/2014/main" id="{48110B5B-D19C-4946-879F-F7A756CE5B9E}"/>
              </a:ext>
            </a:extLst>
          </p:cNvPr>
          <p:cNvSpPr>
            <a:spLocks noGrp="1"/>
          </p:cNvSpPr>
          <p:nvPr>
            <p:ph type="body" sz="quarter" idx="10"/>
          </p:nvPr>
        </p:nvSpPr>
        <p:spPr>
          <a:xfrm>
            <a:off x="269303" y="1668576"/>
            <a:ext cx="5857787" cy="2212209"/>
          </a:xfrm>
        </p:spPr>
        <p:txBody>
          <a:bodyPr/>
          <a:lstStyle/>
          <a:p>
            <a:pPr marL="0" indent="0">
              <a:buNone/>
            </a:pPr>
            <a:r>
              <a:rPr lang="en-US" sz="2353">
                <a:latin typeface="Segoe UI Light" panose="020B0502040204020203" pitchFamily="34" charset="0"/>
                <a:cs typeface="Segoe UI Light" panose="020B0502040204020203" pitchFamily="34" charset="0"/>
              </a:rPr>
              <a:t>The </a:t>
            </a:r>
            <a:r>
              <a:rPr lang="en-US" sz="2353" b="1">
                <a:latin typeface="Segoe UI" panose="020B0502040204020203" pitchFamily="34" charset="0"/>
                <a:cs typeface="Segoe UI" panose="020B0502040204020203" pitchFamily="34" charset="0"/>
              </a:rPr>
              <a:t>Common Data Model (CDM) </a:t>
            </a:r>
            <a:r>
              <a:rPr lang="en-US" sz="2353">
                <a:latin typeface="Segoe UI Light" panose="020B0502040204020203" pitchFamily="34" charset="0"/>
                <a:cs typeface="Segoe UI Light" panose="020B0502040204020203" pitchFamily="34" charset="0"/>
              </a:rPr>
              <a:t>which provides well-defined, modular, and extensible business entities. Anyone can build on and extend CDM definitions to capture additional business-specific ideas.</a:t>
            </a:r>
          </a:p>
          <a:p>
            <a:pPr marL="0" indent="0">
              <a:buNone/>
            </a:pPr>
            <a:endParaRPr lang="en-US" sz="2353">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28153832-FAA1-4FC7-93C3-17B4963CC5CA}"/>
              </a:ext>
            </a:extLst>
          </p:cNvPr>
          <p:cNvSpPr/>
          <p:nvPr/>
        </p:nvSpPr>
        <p:spPr>
          <a:xfrm>
            <a:off x="6702609" y="4567455"/>
            <a:ext cx="730720" cy="632405"/>
          </a:xfrm>
          <a:prstGeom prst="rect">
            <a:avLst/>
          </a:prstGeom>
          <a:solidFill>
            <a:srgbClr val="5C2D9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96" eaLnBrk="0" fontAlgn="base" hangingPunct="0">
              <a:lnSpc>
                <a:spcPct val="90000"/>
              </a:lnSpc>
              <a:spcBef>
                <a:spcPct val="30000"/>
              </a:spcBef>
              <a:spcAft>
                <a:spcPct val="10000"/>
              </a:spcAft>
              <a:defRPr/>
            </a:pPr>
            <a:r>
              <a:rPr lang="en-US">
                <a:solidFill>
                  <a:srgbClr val="FFFFFF"/>
                </a:solidFill>
                <a:latin typeface="Arial"/>
                <a:ea typeface="Arial Unicode MS"/>
              </a:rPr>
              <a:t>Apps</a:t>
            </a:r>
          </a:p>
        </p:txBody>
      </p:sp>
      <p:grpSp>
        <p:nvGrpSpPr>
          <p:cNvPr id="8" name="Group 7">
            <a:extLst>
              <a:ext uri="{FF2B5EF4-FFF2-40B4-BE49-F238E27FC236}">
                <a16:creationId xmlns:a16="http://schemas.microsoft.com/office/drawing/2014/main" id="{79E391D5-A0D1-4561-B37C-F27F4943B68A}"/>
              </a:ext>
            </a:extLst>
          </p:cNvPr>
          <p:cNvGrpSpPr/>
          <p:nvPr/>
        </p:nvGrpSpPr>
        <p:grpSpPr>
          <a:xfrm>
            <a:off x="6602444" y="1958039"/>
            <a:ext cx="3471961" cy="2000260"/>
            <a:chOff x="2224892" y="468646"/>
            <a:chExt cx="5452255" cy="2789955"/>
          </a:xfrm>
        </p:grpSpPr>
        <p:sp>
          <p:nvSpPr>
            <p:cNvPr id="22" name="Rectangle 21">
              <a:extLst>
                <a:ext uri="{FF2B5EF4-FFF2-40B4-BE49-F238E27FC236}">
                  <a16:creationId xmlns:a16="http://schemas.microsoft.com/office/drawing/2014/main" id="{F94F5E1A-C832-4221-A24E-B0791DC471A4}"/>
                </a:ext>
              </a:extLst>
            </p:cNvPr>
            <p:cNvSpPr/>
            <p:nvPr/>
          </p:nvSpPr>
          <p:spPr>
            <a:xfrm>
              <a:off x="2224892" y="468646"/>
              <a:ext cx="5452255" cy="2789955"/>
            </a:xfrm>
            <a:prstGeom prst="rect">
              <a:avLst/>
            </a:prstGeom>
            <a:solidFill>
              <a:schemeClr val="accent1">
                <a:alpha val="2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96" eaLnBrk="0" fontAlgn="base" hangingPunct="0">
                <a:lnSpc>
                  <a:spcPct val="90000"/>
                </a:lnSpc>
                <a:spcBef>
                  <a:spcPct val="30000"/>
                </a:spcBef>
                <a:spcAft>
                  <a:spcPct val="10000"/>
                </a:spcAft>
                <a:defRPr/>
              </a:pPr>
              <a:r>
                <a:rPr lang="en-US" sz="1100">
                  <a:solidFill>
                    <a:srgbClr val="000000"/>
                  </a:solidFill>
                  <a:latin typeface="Arial"/>
                  <a:ea typeface="Arial Unicode MS"/>
                </a:rPr>
                <a:t>Core</a:t>
              </a:r>
            </a:p>
          </p:txBody>
        </p:sp>
        <p:sp>
          <p:nvSpPr>
            <p:cNvPr id="23" name="Rectangle 22">
              <a:extLst>
                <a:ext uri="{FF2B5EF4-FFF2-40B4-BE49-F238E27FC236}">
                  <a16:creationId xmlns:a16="http://schemas.microsoft.com/office/drawing/2014/main" id="{3300777D-B8E0-42F8-97EF-DF1554BC0C36}"/>
                </a:ext>
              </a:extLst>
            </p:cNvPr>
            <p:cNvSpPr/>
            <p:nvPr/>
          </p:nvSpPr>
          <p:spPr>
            <a:xfrm>
              <a:off x="3880628" y="788644"/>
              <a:ext cx="3598201" cy="1730201"/>
            </a:xfrm>
            <a:prstGeom prst="rect">
              <a:avLst/>
            </a:prstGeom>
            <a:solidFill>
              <a:schemeClr val="accent1">
                <a:alpha val="2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96" eaLnBrk="0" fontAlgn="base" hangingPunct="0">
                <a:lnSpc>
                  <a:spcPct val="90000"/>
                </a:lnSpc>
                <a:spcBef>
                  <a:spcPct val="30000"/>
                </a:spcBef>
                <a:spcAft>
                  <a:spcPct val="10000"/>
                </a:spcAft>
                <a:defRPr/>
              </a:pPr>
              <a:r>
                <a:rPr lang="en-US" sz="1100">
                  <a:solidFill>
                    <a:srgbClr val="000000"/>
                  </a:solidFill>
                  <a:latin typeface="Arial"/>
                  <a:ea typeface="Arial Unicode MS"/>
                </a:rPr>
                <a:t>CRM</a:t>
              </a:r>
            </a:p>
          </p:txBody>
        </p:sp>
        <p:sp>
          <p:nvSpPr>
            <p:cNvPr id="24" name="Rectangle 23">
              <a:extLst>
                <a:ext uri="{FF2B5EF4-FFF2-40B4-BE49-F238E27FC236}">
                  <a16:creationId xmlns:a16="http://schemas.microsoft.com/office/drawing/2014/main" id="{61785CA0-2D22-48CB-B2F6-129AC6A13566}"/>
                </a:ext>
              </a:extLst>
            </p:cNvPr>
            <p:cNvSpPr/>
            <p:nvPr/>
          </p:nvSpPr>
          <p:spPr>
            <a:xfrm>
              <a:off x="2515598" y="814508"/>
              <a:ext cx="1026706" cy="267484"/>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eaLnBrk="0" fontAlgn="base" hangingPunct="0">
                <a:lnSpc>
                  <a:spcPct val="90000"/>
                </a:lnSpc>
                <a:spcBef>
                  <a:spcPct val="30000"/>
                </a:spcBef>
                <a:spcAft>
                  <a:spcPct val="10000"/>
                </a:spcAft>
                <a:defRPr/>
              </a:pPr>
              <a:r>
                <a:rPr lang="en-US" sz="900">
                  <a:solidFill>
                    <a:srgbClr val="FFFFFF"/>
                  </a:solidFill>
                  <a:latin typeface="Arial"/>
                  <a:ea typeface="Arial Unicode MS"/>
                </a:rPr>
                <a:t>Account</a:t>
              </a:r>
            </a:p>
          </p:txBody>
        </p:sp>
        <p:sp>
          <p:nvSpPr>
            <p:cNvPr id="25" name="Rectangle 24">
              <a:extLst>
                <a:ext uri="{FF2B5EF4-FFF2-40B4-BE49-F238E27FC236}">
                  <a16:creationId xmlns:a16="http://schemas.microsoft.com/office/drawing/2014/main" id="{A6971212-06F3-4F35-8B72-E0F58E073920}"/>
                </a:ext>
              </a:extLst>
            </p:cNvPr>
            <p:cNvSpPr/>
            <p:nvPr/>
          </p:nvSpPr>
          <p:spPr>
            <a:xfrm>
              <a:off x="5105585" y="966545"/>
              <a:ext cx="2262220" cy="1374397"/>
            </a:xfrm>
            <a:prstGeom prst="rect">
              <a:avLst/>
            </a:prstGeom>
            <a:solidFill>
              <a:schemeClr val="accent1">
                <a:alpha val="2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96" eaLnBrk="0" fontAlgn="base" hangingPunct="0">
                <a:lnSpc>
                  <a:spcPct val="90000"/>
                </a:lnSpc>
                <a:spcBef>
                  <a:spcPct val="30000"/>
                </a:spcBef>
                <a:spcAft>
                  <a:spcPct val="10000"/>
                </a:spcAft>
                <a:defRPr/>
              </a:pPr>
              <a:r>
                <a:rPr lang="en-US" sz="1100">
                  <a:solidFill>
                    <a:srgbClr val="000000"/>
                  </a:solidFill>
                  <a:latin typeface="Arial"/>
                  <a:ea typeface="Arial Unicode MS"/>
                </a:rPr>
                <a:t>Sales</a:t>
              </a:r>
            </a:p>
          </p:txBody>
        </p:sp>
        <p:sp>
          <p:nvSpPr>
            <p:cNvPr id="26" name="Rectangle 25">
              <a:extLst>
                <a:ext uri="{FF2B5EF4-FFF2-40B4-BE49-F238E27FC236}">
                  <a16:creationId xmlns:a16="http://schemas.microsoft.com/office/drawing/2014/main" id="{B9A2F3A5-3248-4E7D-97DB-D974ABB8722C}"/>
                </a:ext>
              </a:extLst>
            </p:cNvPr>
            <p:cNvSpPr/>
            <p:nvPr/>
          </p:nvSpPr>
          <p:spPr>
            <a:xfrm>
              <a:off x="2491544" y="2154572"/>
              <a:ext cx="1193514" cy="1018853"/>
            </a:xfrm>
            <a:prstGeom prst="rect">
              <a:avLst/>
            </a:prstGeom>
            <a:solidFill>
              <a:schemeClr val="accent1">
                <a:alpha val="2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96" eaLnBrk="0" fontAlgn="base" hangingPunct="0">
                <a:lnSpc>
                  <a:spcPct val="90000"/>
                </a:lnSpc>
                <a:spcBef>
                  <a:spcPct val="30000"/>
                </a:spcBef>
                <a:spcAft>
                  <a:spcPct val="10000"/>
                </a:spcAft>
                <a:defRPr/>
              </a:pPr>
              <a:r>
                <a:rPr lang="en-US" sz="1100">
                  <a:solidFill>
                    <a:srgbClr val="000000"/>
                  </a:solidFill>
                  <a:latin typeface="Arial"/>
                  <a:ea typeface="Arial Unicode MS"/>
                </a:rPr>
                <a:t>Talent</a:t>
              </a:r>
            </a:p>
          </p:txBody>
        </p:sp>
        <p:sp>
          <p:nvSpPr>
            <p:cNvPr id="27" name="Rectangle 26">
              <a:extLst>
                <a:ext uri="{FF2B5EF4-FFF2-40B4-BE49-F238E27FC236}">
                  <a16:creationId xmlns:a16="http://schemas.microsoft.com/office/drawing/2014/main" id="{745B2EF7-B4A4-40D1-AD57-190451E0B7C4}"/>
                </a:ext>
              </a:extLst>
            </p:cNvPr>
            <p:cNvSpPr/>
            <p:nvPr/>
          </p:nvSpPr>
          <p:spPr>
            <a:xfrm>
              <a:off x="5252819" y="1281011"/>
              <a:ext cx="1026706" cy="267484"/>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eaLnBrk="0" fontAlgn="base" hangingPunct="0">
                <a:lnSpc>
                  <a:spcPct val="90000"/>
                </a:lnSpc>
                <a:spcBef>
                  <a:spcPct val="30000"/>
                </a:spcBef>
                <a:spcAft>
                  <a:spcPct val="10000"/>
                </a:spcAft>
                <a:defRPr/>
              </a:pPr>
              <a:r>
                <a:rPr lang="en-US" sz="900">
                  <a:solidFill>
                    <a:srgbClr val="FFFFFF"/>
                  </a:solidFill>
                  <a:latin typeface="Arial"/>
                  <a:ea typeface="Arial Unicode MS"/>
                </a:rPr>
                <a:t>Invoice</a:t>
              </a:r>
            </a:p>
          </p:txBody>
        </p:sp>
        <p:sp>
          <p:nvSpPr>
            <p:cNvPr id="28" name="Rectangle 27">
              <a:extLst>
                <a:ext uri="{FF2B5EF4-FFF2-40B4-BE49-F238E27FC236}">
                  <a16:creationId xmlns:a16="http://schemas.microsoft.com/office/drawing/2014/main" id="{92362ED5-9BDE-43D6-BE38-EFDD548DA6B4}"/>
                </a:ext>
              </a:extLst>
            </p:cNvPr>
            <p:cNvSpPr/>
            <p:nvPr/>
          </p:nvSpPr>
          <p:spPr>
            <a:xfrm>
              <a:off x="5252819" y="1598142"/>
              <a:ext cx="1440599" cy="252085"/>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eaLnBrk="0" fontAlgn="base" hangingPunct="0">
                <a:lnSpc>
                  <a:spcPct val="90000"/>
                </a:lnSpc>
                <a:spcBef>
                  <a:spcPct val="30000"/>
                </a:spcBef>
                <a:spcAft>
                  <a:spcPct val="10000"/>
                </a:spcAft>
                <a:defRPr/>
              </a:pPr>
              <a:r>
                <a:rPr lang="en-US" sz="900" err="1">
                  <a:solidFill>
                    <a:srgbClr val="FFFFFF"/>
                  </a:solidFill>
                  <a:latin typeface="Arial"/>
                  <a:ea typeface="Arial Unicode MS"/>
                </a:rPr>
                <a:t>InvoiceAging</a:t>
              </a:r>
              <a:endParaRPr lang="en-US" sz="900">
                <a:solidFill>
                  <a:srgbClr val="FFFFFF"/>
                </a:solidFill>
                <a:latin typeface="Arial"/>
                <a:ea typeface="Arial Unicode MS"/>
              </a:endParaRPr>
            </a:p>
          </p:txBody>
        </p:sp>
        <p:sp>
          <p:nvSpPr>
            <p:cNvPr id="29" name="Rectangle 28">
              <a:extLst>
                <a:ext uri="{FF2B5EF4-FFF2-40B4-BE49-F238E27FC236}">
                  <a16:creationId xmlns:a16="http://schemas.microsoft.com/office/drawing/2014/main" id="{8CA5E2B6-F0AE-470D-A083-98D5494346B7}"/>
                </a:ext>
              </a:extLst>
            </p:cNvPr>
            <p:cNvSpPr/>
            <p:nvPr/>
          </p:nvSpPr>
          <p:spPr>
            <a:xfrm>
              <a:off x="5252819" y="1907379"/>
              <a:ext cx="2008309" cy="264916"/>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eaLnBrk="0" fontAlgn="base" hangingPunct="0">
                <a:lnSpc>
                  <a:spcPct val="90000"/>
                </a:lnSpc>
                <a:spcBef>
                  <a:spcPct val="30000"/>
                </a:spcBef>
                <a:spcAft>
                  <a:spcPct val="10000"/>
                </a:spcAft>
                <a:defRPr/>
              </a:pPr>
              <a:r>
                <a:rPr lang="en-US" sz="900" err="1">
                  <a:solidFill>
                    <a:srgbClr val="FFFFFF"/>
                  </a:solidFill>
                  <a:latin typeface="Arial"/>
                  <a:ea typeface="Arial Unicode MS"/>
                </a:rPr>
                <a:t>SuggestedProducts</a:t>
              </a:r>
              <a:endParaRPr lang="en-US" sz="900">
                <a:solidFill>
                  <a:srgbClr val="FFFFFF"/>
                </a:solidFill>
                <a:latin typeface="Arial"/>
                <a:ea typeface="Arial Unicode MS"/>
              </a:endParaRPr>
            </a:p>
          </p:txBody>
        </p:sp>
        <p:sp>
          <p:nvSpPr>
            <p:cNvPr id="30" name="Rectangle 29">
              <a:extLst>
                <a:ext uri="{FF2B5EF4-FFF2-40B4-BE49-F238E27FC236}">
                  <a16:creationId xmlns:a16="http://schemas.microsoft.com/office/drawing/2014/main" id="{FE1F4125-666B-4EE3-ACB4-252DAB468572}"/>
                </a:ext>
              </a:extLst>
            </p:cNvPr>
            <p:cNvSpPr/>
            <p:nvPr/>
          </p:nvSpPr>
          <p:spPr>
            <a:xfrm>
              <a:off x="3979754" y="1163142"/>
              <a:ext cx="1026706" cy="267484"/>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eaLnBrk="0" fontAlgn="base" hangingPunct="0">
                <a:lnSpc>
                  <a:spcPct val="90000"/>
                </a:lnSpc>
                <a:spcBef>
                  <a:spcPct val="30000"/>
                </a:spcBef>
                <a:spcAft>
                  <a:spcPct val="10000"/>
                </a:spcAft>
                <a:defRPr/>
              </a:pPr>
              <a:r>
                <a:rPr lang="en-US" sz="900">
                  <a:solidFill>
                    <a:srgbClr val="FFFFFF"/>
                  </a:solidFill>
                  <a:latin typeface="Arial"/>
                  <a:ea typeface="Arial Unicode MS"/>
                </a:rPr>
                <a:t>Product</a:t>
              </a:r>
            </a:p>
          </p:txBody>
        </p:sp>
        <p:sp>
          <p:nvSpPr>
            <p:cNvPr id="31" name="Rectangle 30">
              <a:extLst>
                <a:ext uri="{FF2B5EF4-FFF2-40B4-BE49-F238E27FC236}">
                  <a16:creationId xmlns:a16="http://schemas.microsoft.com/office/drawing/2014/main" id="{261250CE-C6EA-4A93-B9D7-E15127F32E07}"/>
                </a:ext>
              </a:extLst>
            </p:cNvPr>
            <p:cNvSpPr/>
            <p:nvPr/>
          </p:nvSpPr>
          <p:spPr>
            <a:xfrm>
              <a:off x="2515598" y="1163142"/>
              <a:ext cx="1026706" cy="267484"/>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eaLnBrk="0" fontAlgn="base" hangingPunct="0">
                <a:lnSpc>
                  <a:spcPct val="90000"/>
                </a:lnSpc>
                <a:spcBef>
                  <a:spcPct val="30000"/>
                </a:spcBef>
                <a:spcAft>
                  <a:spcPct val="10000"/>
                </a:spcAft>
                <a:defRPr/>
              </a:pPr>
              <a:r>
                <a:rPr lang="en-US" sz="900">
                  <a:solidFill>
                    <a:srgbClr val="FFFFFF"/>
                  </a:solidFill>
                  <a:latin typeface="Arial"/>
                  <a:ea typeface="Arial Unicode MS"/>
                </a:rPr>
                <a:t>Team</a:t>
              </a:r>
            </a:p>
          </p:txBody>
        </p:sp>
        <p:sp>
          <p:nvSpPr>
            <p:cNvPr id="32" name="Rectangle 31">
              <a:extLst>
                <a:ext uri="{FF2B5EF4-FFF2-40B4-BE49-F238E27FC236}">
                  <a16:creationId xmlns:a16="http://schemas.microsoft.com/office/drawing/2014/main" id="{A5A4C4C1-3F1E-45B5-B55A-676CFFFC0C33}"/>
                </a:ext>
              </a:extLst>
            </p:cNvPr>
            <p:cNvSpPr/>
            <p:nvPr/>
          </p:nvSpPr>
          <p:spPr>
            <a:xfrm>
              <a:off x="2506919" y="1511776"/>
              <a:ext cx="1036659" cy="249303"/>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eaLnBrk="0" fontAlgn="base" hangingPunct="0">
                <a:lnSpc>
                  <a:spcPct val="90000"/>
                </a:lnSpc>
                <a:spcBef>
                  <a:spcPct val="30000"/>
                </a:spcBef>
                <a:spcAft>
                  <a:spcPct val="10000"/>
                </a:spcAft>
                <a:defRPr/>
              </a:pPr>
              <a:r>
                <a:rPr lang="en-US" sz="900">
                  <a:solidFill>
                    <a:srgbClr val="FFFFFF"/>
                  </a:solidFill>
                  <a:latin typeface="Arial"/>
                  <a:ea typeface="Arial Unicode MS"/>
                </a:rPr>
                <a:t>…</a:t>
              </a:r>
            </a:p>
          </p:txBody>
        </p:sp>
        <p:sp>
          <p:nvSpPr>
            <p:cNvPr id="33" name="Rectangle 32">
              <a:extLst>
                <a:ext uri="{FF2B5EF4-FFF2-40B4-BE49-F238E27FC236}">
                  <a16:creationId xmlns:a16="http://schemas.microsoft.com/office/drawing/2014/main" id="{EB31F3CD-10E4-4FCE-9BEE-75AA43AF4750}"/>
                </a:ext>
              </a:extLst>
            </p:cNvPr>
            <p:cNvSpPr/>
            <p:nvPr/>
          </p:nvSpPr>
          <p:spPr>
            <a:xfrm>
              <a:off x="2579659" y="2814860"/>
              <a:ext cx="963920" cy="233278"/>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eaLnBrk="0" fontAlgn="base" hangingPunct="0">
                <a:lnSpc>
                  <a:spcPct val="90000"/>
                </a:lnSpc>
                <a:spcBef>
                  <a:spcPct val="30000"/>
                </a:spcBef>
                <a:spcAft>
                  <a:spcPct val="10000"/>
                </a:spcAft>
                <a:defRPr/>
              </a:pPr>
              <a:r>
                <a:rPr lang="en-US" sz="900">
                  <a:solidFill>
                    <a:srgbClr val="FFFFFF"/>
                  </a:solidFill>
                  <a:latin typeface="Arial"/>
                  <a:ea typeface="Arial Unicode MS"/>
                </a:rPr>
                <a:t>…</a:t>
              </a:r>
            </a:p>
          </p:txBody>
        </p:sp>
        <p:sp>
          <p:nvSpPr>
            <p:cNvPr id="34" name="Rectangle 33">
              <a:extLst>
                <a:ext uri="{FF2B5EF4-FFF2-40B4-BE49-F238E27FC236}">
                  <a16:creationId xmlns:a16="http://schemas.microsoft.com/office/drawing/2014/main" id="{7695F51B-EA4D-457A-A751-B469CD211EB4}"/>
                </a:ext>
              </a:extLst>
            </p:cNvPr>
            <p:cNvSpPr/>
            <p:nvPr/>
          </p:nvSpPr>
          <p:spPr>
            <a:xfrm>
              <a:off x="2579659" y="2518845"/>
              <a:ext cx="963920" cy="233278"/>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96" eaLnBrk="0" fontAlgn="base" hangingPunct="0">
                <a:lnSpc>
                  <a:spcPct val="90000"/>
                </a:lnSpc>
                <a:spcBef>
                  <a:spcPct val="30000"/>
                </a:spcBef>
                <a:spcAft>
                  <a:spcPct val="10000"/>
                </a:spcAft>
                <a:defRPr/>
              </a:pPr>
              <a:r>
                <a:rPr lang="en-US" sz="900">
                  <a:solidFill>
                    <a:srgbClr val="FFFFFF"/>
                  </a:solidFill>
                  <a:latin typeface="Arial"/>
                  <a:ea typeface="Arial Unicode MS"/>
                </a:rPr>
                <a:t>Job</a:t>
              </a:r>
            </a:p>
          </p:txBody>
        </p:sp>
        <p:sp>
          <p:nvSpPr>
            <p:cNvPr id="35" name="Rectangle 34">
              <a:extLst>
                <a:ext uri="{FF2B5EF4-FFF2-40B4-BE49-F238E27FC236}">
                  <a16:creationId xmlns:a16="http://schemas.microsoft.com/office/drawing/2014/main" id="{4C29077E-376A-4785-B065-9EB109184A14}"/>
                </a:ext>
              </a:extLst>
            </p:cNvPr>
            <p:cNvSpPr/>
            <p:nvPr/>
          </p:nvSpPr>
          <p:spPr>
            <a:xfrm>
              <a:off x="3880627" y="2639095"/>
              <a:ext cx="3598201" cy="515112"/>
            </a:xfrm>
            <a:prstGeom prst="rect">
              <a:avLst/>
            </a:prstGeom>
            <a:solidFill>
              <a:schemeClr val="accent1">
                <a:alpha val="2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0" bIns="45713" numCol="1" spcCol="0" rtlCol="0" fromWordArt="0" anchor="t" anchorCtr="0" forceAA="0" compatLnSpc="1">
              <a:prstTxWarp prst="textNoShape">
                <a:avLst/>
              </a:prstTxWarp>
              <a:noAutofit/>
            </a:bodyPr>
            <a:lstStyle/>
            <a:p>
              <a:pPr defTabSz="914296" eaLnBrk="0" fontAlgn="base" hangingPunct="0">
                <a:lnSpc>
                  <a:spcPct val="90000"/>
                </a:lnSpc>
                <a:spcBef>
                  <a:spcPct val="30000"/>
                </a:spcBef>
                <a:spcAft>
                  <a:spcPct val="10000"/>
                </a:spcAft>
                <a:defRPr/>
              </a:pPr>
              <a:r>
                <a:rPr lang="en-US" sz="1100">
                  <a:solidFill>
                    <a:srgbClr val="000000"/>
                  </a:solidFill>
                  <a:latin typeface="Arial"/>
                  <a:ea typeface="Arial Unicode MS"/>
                </a:rPr>
                <a:t>Finance &amp; Operations, etc.</a:t>
              </a:r>
            </a:p>
          </p:txBody>
        </p:sp>
        <p:sp>
          <p:nvSpPr>
            <p:cNvPr id="36" name="Rectangle 35">
              <a:extLst>
                <a:ext uri="{FF2B5EF4-FFF2-40B4-BE49-F238E27FC236}">
                  <a16:creationId xmlns:a16="http://schemas.microsoft.com/office/drawing/2014/main" id="{A89BFA8C-FE36-4A5F-845E-E0D761B00EED}"/>
                </a:ext>
              </a:extLst>
            </p:cNvPr>
            <p:cNvSpPr/>
            <p:nvPr/>
          </p:nvSpPr>
          <p:spPr>
            <a:xfrm>
              <a:off x="3979754" y="1512994"/>
              <a:ext cx="1036659" cy="249303"/>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eaLnBrk="0" fontAlgn="base" hangingPunct="0">
                <a:lnSpc>
                  <a:spcPct val="90000"/>
                </a:lnSpc>
                <a:spcBef>
                  <a:spcPct val="30000"/>
                </a:spcBef>
                <a:spcAft>
                  <a:spcPct val="10000"/>
                </a:spcAft>
                <a:defRPr/>
              </a:pPr>
              <a:r>
                <a:rPr lang="en-US" sz="900">
                  <a:solidFill>
                    <a:srgbClr val="FFFFFF"/>
                  </a:solidFill>
                  <a:latin typeface="Arial"/>
                  <a:ea typeface="Arial Unicode MS"/>
                </a:rPr>
                <a:t>…</a:t>
              </a:r>
            </a:p>
          </p:txBody>
        </p:sp>
      </p:grpSp>
      <p:sp>
        <p:nvSpPr>
          <p:cNvPr id="9" name="Rectangle 8">
            <a:extLst>
              <a:ext uri="{FF2B5EF4-FFF2-40B4-BE49-F238E27FC236}">
                <a16:creationId xmlns:a16="http://schemas.microsoft.com/office/drawing/2014/main" id="{623C3B7B-3C92-4797-84E2-5F5272F780D4}"/>
              </a:ext>
            </a:extLst>
          </p:cNvPr>
          <p:cNvSpPr/>
          <p:nvPr/>
        </p:nvSpPr>
        <p:spPr>
          <a:xfrm>
            <a:off x="7727270" y="4333524"/>
            <a:ext cx="3046321" cy="1283232"/>
          </a:xfrm>
          <a:prstGeom prst="rect">
            <a:avLst/>
          </a:prstGeom>
          <a:solidFill>
            <a:srgbClr val="00A5E3"/>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296" eaLnBrk="0" fontAlgn="base" hangingPunct="0">
              <a:lnSpc>
                <a:spcPct val="90000"/>
              </a:lnSpc>
              <a:spcBef>
                <a:spcPct val="30000"/>
              </a:spcBef>
              <a:spcAft>
                <a:spcPct val="10000"/>
              </a:spcAft>
              <a:defRPr/>
            </a:pPr>
            <a:r>
              <a:rPr lang="en-US" b="1">
                <a:solidFill>
                  <a:srgbClr val="FFFFFF"/>
                </a:solidFill>
                <a:latin typeface="Arial"/>
                <a:ea typeface="Arial Unicode MS"/>
              </a:rPr>
              <a:t>Common Data Service</a:t>
            </a:r>
          </a:p>
        </p:txBody>
      </p:sp>
      <p:sp>
        <p:nvSpPr>
          <p:cNvPr id="10" name="Rectangle 9">
            <a:extLst>
              <a:ext uri="{FF2B5EF4-FFF2-40B4-BE49-F238E27FC236}">
                <a16:creationId xmlns:a16="http://schemas.microsoft.com/office/drawing/2014/main" id="{A2F7A665-A908-45CC-8B94-0FC96F723EE8}"/>
              </a:ext>
            </a:extLst>
          </p:cNvPr>
          <p:cNvSpPr/>
          <p:nvPr/>
        </p:nvSpPr>
        <p:spPr>
          <a:xfrm>
            <a:off x="6591419" y="4458192"/>
            <a:ext cx="730720" cy="632405"/>
          </a:xfrm>
          <a:prstGeom prst="rect">
            <a:avLst/>
          </a:prstGeom>
          <a:solidFill>
            <a:srgbClr val="5C2D9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96" eaLnBrk="0" fontAlgn="base" hangingPunct="0">
              <a:lnSpc>
                <a:spcPct val="90000"/>
              </a:lnSpc>
              <a:spcBef>
                <a:spcPct val="30000"/>
              </a:spcBef>
              <a:spcAft>
                <a:spcPct val="10000"/>
              </a:spcAft>
              <a:defRPr/>
            </a:pPr>
            <a:r>
              <a:rPr lang="en-US" sz="1400" b="1">
                <a:solidFill>
                  <a:srgbClr val="FFFFFF"/>
                </a:solidFill>
                <a:latin typeface="Arial"/>
                <a:ea typeface="Arial Unicode MS"/>
              </a:rPr>
              <a:t>Apps</a:t>
            </a:r>
          </a:p>
        </p:txBody>
      </p:sp>
      <p:sp>
        <p:nvSpPr>
          <p:cNvPr id="11" name="Arrow: Right 10">
            <a:extLst>
              <a:ext uri="{FF2B5EF4-FFF2-40B4-BE49-F238E27FC236}">
                <a16:creationId xmlns:a16="http://schemas.microsoft.com/office/drawing/2014/main" id="{C7E0F684-1398-46A5-9689-E583D20423A7}"/>
              </a:ext>
            </a:extLst>
          </p:cNvPr>
          <p:cNvSpPr/>
          <p:nvPr/>
        </p:nvSpPr>
        <p:spPr>
          <a:xfrm>
            <a:off x="7422575" y="4657778"/>
            <a:ext cx="304695" cy="2595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eaLnBrk="0" fontAlgn="base" hangingPunct="0">
              <a:lnSpc>
                <a:spcPct val="90000"/>
              </a:lnSpc>
              <a:spcBef>
                <a:spcPct val="30000"/>
              </a:spcBef>
              <a:spcAft>
                <a:spcPct val="10000"/>
              </a:spcAft>
              <a:defRPr/>
            </a:pPr>
            <a:endParaRPr lang="en-US" sz="1400">
              <a:solidFill>
                <a:srgbClr val="FFFFFF"/>
              </a:solidFill>
              <a:latin typeface="Arial"/>
              <a:ea typeface="Arial Unicode MS"/>
            </a:endParaRPr>
          </a:p>
        </p:txBody>
      </p:sp>
      <p:sp>
        <p:nvSpPr>
          <p:cNvPr id="12" name="Rectangle 11">
            <a:extLst>
              <a:ext uri="{FF2B5EF4-FFF2-40B4-BE49-F238E27FC236}">
                <a16:creationId xmlns:a16="http://schemas.microsoft.com/office/drawing/2014/main" id="{67D556AF-000F-4E96-8B68-2766619B0A23}"/>
              </a:ext>
            </a:extLst>
          </p:cNvPr>
          <p:cNvSpPr/>
          <p:nvPr/>
        </p:nvSpPr>
        <p:spPr>
          <a:xfrm>
            <a:off x="7814427" y="4419007"/>
            <a:ext cx="643871" cy="191772"/>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eaLnBrk="0" fontAlgn="base" hangingPunct="0">
              <a:lnSpc>
                <a:spcPct val="90000"/>
              </a:lnSpc>
              <a:spcBef>
                <a:spcPct val="30000"/>
              </a:spcBef>
              <a:spcAft>
                <a:spcPct val="10000"/>
              </a:spcAft>
              <a:defRPr/>
            </a:pPr>
            <a:r>
              <a:rPr lang="en-US" sz="800">
                <a:solidFill>
                  <a:srgbClr val="FFFFFF"/>
                </a:solidFill>
                <a:latin typeface="Arial"/>
                <a:ea typeface="Arial Unicode MS"/>
              </a:rPr>
              <a:t>Account</a:t>
            </a:r>
          </a:p>
        </p:txBody>
      </p:sp>
      <p:sp>
        <p:nvSpPr>
          <p:cNvPr id="13" name="Rectangle 12">
            <a:extLst>
              <a:ext uri="{FF2B5EF4-FFF2-40B4-BE49-F238E27FC236}">
                <a16:creationId xmlns:a16="http://schemas.microsoft.com/office/drawing/2014/main" id="{7238259D-295F-4690-B8E8-C1219EC454F3}"/>
              </a:ext>
            </a:extLst>
          </p:cNvPr>
          <p:cNvSpPr/>
          <p:nvPr/>
        </p:nvSpPr>
        <p:spPr>
          <a:xfrm>
            <a:off x="7814427" y="4997185"/>
            <a:ext cx="643871" cy="191772"/>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eaLnBrk="0" fontAlgn="base" hangingPunct="0">
              <a:lnSpc>
                <a:spcPct val="90000"/>
              </a:lnSpc>
              <a:spcBef>
                <a:spcPct val="30000"/>
              </a:spcBef>
              <a:spcAft>
                <a:spcPct val="10000"/>
              </a:spcAft>
              <a:defRPr/>
            </a:pPr>
            <a:r>
              <a:rPr lang="en-US" sz="800">
                <a:solidFill>
                  <a:srgbClr val="FFFFFF"/>
                </a:solidFill>
                <a:latin typeface="Arial"/>
                <a:ea typeface="Arial Unicode MS"/>
              </a:rPr>
              <a:t>Product</a:t>
            </a:r>
          </a:p>
        </p:txBody>
      </p:sp>
      <p:sp>
        <p:nvSpPr>
          <p:cNvPr id="14" name="Rectangle 13">
            <a:extLst>
              <a:ext uri="{FF2B5EF4-FFF2-40B4-BE49-F238E27FC236}">
                <a16:creationId xmlns:a16="http://schemas.microsoft.com/office/drawing/2014/main" id="{0AAAC64A-310E-4255-99B1-E590CF3BA9F7}"/>
              </a:ext>
            </a:extLst>
          </p:cNvPr>
          <p:cNvSpPr/>
          <p:nvPr/>
        </p:nvSpPr>
        <p:spPr>
          <a:xfrm>
            <a:off x="7814427" y="4708097"/>
            <a:ext cx="643871" cy="191772"/>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eaLnBrk="0" fontAlgn="base" hangingPunct="0">
              <a:lnSpc>
                <a:spcPct val="90000"/>
              </a:lnSpc>
              <a:spcBef>
                <a:spcPct val="30000"/>
              </a:spcBef>
              <a:spcAft>
                <a:spcPct val="10000"/>
              </a:spcAft>
              <a:defRPr/>
            </a:pPr>
            <a:r>
              <a:rPr lang="en-US" sz="800">
                <a:solidFill>
                  <a:srgbClr val="FFFFFF"/>
                </a:solidFill>
                <a:latin typeface="Arial"/>
                <a:ea typeface="Arial Unicode MS"/>
              </a:rPr>
              <a:t>Invoice</a:t>
            </a:r>
          </a:p>
        </p:txBody>
      </p:sp>
      <p:sp>
        <p:nvSpPr>
          <p:cNvPr id="15" name="Rectangle 14">
            <a:extLst>
              <a:ext uri="{FF2B5EF4-FFF2-40B4-BE49-F238E27FC236}">
                <a16:creationId xmlns:a16="http://schemas.microsoft.com/office/drawing/2014/main" id="{5128BCB7-BAA7-4D88-BE24-AA984B4CF8F0}"/>
              </a:ext>
            </a:extLst>
          </p:cNvPr>
          <p:cNvSpPr/>
          <p:nvPr/>
        </p:nvSpPr>
        <p:spPr>
          <a:xfrm>
            <a:off x="8576555" y="4422797"/>
            <a:ext cx="988684" cy="191772"/>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eaLnBrk="0" fontAlgn="base" hangingPunct="0">
              <a:lnSpc>
                <a:spcPct val="90000"/>
              </a:lnSpc>
              <a:spcBef>
                <a:spcPct val="30000"/>
              </a:spcBef>
              <a:spcAft>
                <a:spcPct val="10000"/>
              </a:spcAft>
              <a:defRPr/>
            </a:pPr>
            <a:r>
              <a:rPr lang="en-US" sz="800">
                <a:solidFill>
                  <a:srgbClr val="FFFFFF"/>
                </a:solidFill>
                <a:latin typeface="Arial"/>
                <a:ea typeface="Arial Unicode MS"/>
              </a:rPr>
              <a:t>Orders</a:t>
            </a:r>
          </a:p>
        </p:txBody>
      </p:sp>
      <p:cxnSp>
        <p:nvCxnSpPr>
          <p:cNvPr id="16" name="Straight Arrow Connector 15">
            <a:extLst>
              <a:ext uri="{FF2B5EF4-FFF2-40B4-BE49-F238E27FC236}">
                <a16:creationId xmlns:a16="http://schemas.microsoft.com/office/drawing/2014/main" id="{928CE99B-AA93-49F1-A9CF-D6C903CFE408}"/>
              </a:ext>
            </a:extLst>
          </p:cNvPr>
          <p:cNvCxnSpPr>
            <a:cxnSpLocks/>
            <a:endCxn id="10" idx="0"/>
          </p:cNvCxnSpPr>
          <p:nvPr/>
        </p:nvCxnSpPr>
        <p:spPr>
          <a:xfrm>
            <a:off x="6954366" y="3970241"/>
            <a:ext cx="2415" cy="48795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23F211CB-EC0D-4A93-A0A5-01FD3615C05B}"/>
              </a:ext>
            </a:extLst>
          </p:cNvPr>
          <p:cNvSpPr/>
          <p:nvPr/>
        </p:nvSpPr>
        <p:spPr>
          <a:xfrm>
            <a:off x="8576555" y="4708753"/>
            <a:ext cx="988684" cy="191772"/>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eaLnBrk="0" fontAlgn="base" hangingPunct="0">
              <a:lnSpc>
                <a:spcPct val="90000"/>
              </a:lnSpc>
              <a:spcBef>
                <a:spcPct val="30000"/>
              </a:spcBef>
              <a:spcAft>
                <a:spcPct val="10000"/>
              </a:spcAft>
              <a:defRPr/>
            </a:pPr>
            <a:r>
              <a:rPr lang="en-US" sz="800" err="1">
                <a:solidFill>
                  <a:srgbClr val="FFFFFF"/>
                </a:solidFill>
                <a:latin typeface="Arial"/>
                <a:ea typeface="Arial Unicode MS"/>
              </a:rPr>
              <a:t>InvoiceAging</a:t>
            </a:r>
            <a:endParaRPr lang="en-US" sz="800">
              <a:solidFill>
                <a:srgbClr val="FFFFFF"/>
              </a:solidFill>
              <a:latin typeface="Arial"/>
              <a:ea typeface="Arial Unicode MS"/>
            </a:endParaRPr>
          </a:p>
        </p:txBody>
      </p:sp>
      <p:sp>
        <p:nvSpPr>
          <p:cNvPr id="18" name="Rectangle 17">
            <a:extLst>
              <a:ext uri="{FF2B5EF4-FFF2-40B4-BE49-F238E27FC236}">
                <a16:creationId xmlns:a16="http://schemas.microsoft.com/office/drawing/2014/main" id="{32CD11F4-F068-4C4B-9AB4-EED63BBF781B}"/>
              </a:ext>
            </a:extLst>
          </p:cNvPr>
          <p:cNvSpPr/>
          <p:nvPr/>
        </p:nvSpPr>
        <p:spPr>
          <a:xfrm>
            <a:off x="8576555" y="4994711"/>
            <a:ext cx="988684" cy="191772"/>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lIns="45713" rIns="45713" rtlCol="0" anchor="ctr"/>
          <a:lstStyle/>
          <a:p>
            <a:pPr algn="ctr" defTabSz="914296" eaLnBrk="0" fontAlgn="base" hangingPunct="0">
              <a:lnSpc>
                <a:spcPct val="90000"/>
              </a:lnSpc>
              <a:spcBef>
                <a:spcPct val="30000"/>
              </a:spcBef>
              <a:spcAft>
                <a:spcPct val="10000"/>
              </a:spcAft>
              <a:defRPr/>
            </a:pPr>
            <a:r>
              <a:rPr lang="en-US" sz="800" err="1">
                <a:solidFill>
                  <a:srgbClr val="FFFFFF"/>
                </a:solidFill>
                <a:latin typeface="Arial"/>
                <a:ea typeface="Arial Unicode MS"/>
              </a:rPr>
              <a:t>SuggestedProducts</a:t>
            </a:r>
            <a:endParaRPr lang="en-US" sz="800">
              <a:solidFill>
                <a:srgbClr val="FFFFFF"/>
              </a:solidFill>
              <a:latin typeface="Arial"/>
              <a:ea typeface="Arial Unicode MS"/>
            </a:endParaRPr>
          </a:p>
        </p:txBody>
      </p:sp>
      <p:sp>
        <p:nvSpPr>
          <p:cNvPr id="19" name="Rectangle 18">
            <a:extLst>
              <a:ext uri="{FF2B5EF4-FFF2-40B4-BE49-F238E27FC236}">
                <a16:creationId xmlns:a16="http://schemas.microsoft.com/office/drawing/2014/main" id="{49B72EFA-5600-40D5-B28D-29E77E3A2FD4}"/>
              </a:ext>
            </a:extLst>
          </p:cNvPr>
          <p:cNvSpPr/>
          <p:nvPr/>
        </p:nvSpPr>
        <p:spPr>
          <a:xfrm>
            <a:off x="9684027" y="4431355"/>
            <a:ext cx="988684" cy="191772"/>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eaLnBrk="0" fontAlgn="base" hangingPunct="0">
              <a:lnSpc>
                <a:spcPct val="90000"/>
              </a:lnSpc>
              <a:spcBef>
                <a:spcPct val="30000"/>
              </a:spcBef>
              <a:spcAft>
                <a:spcPct val="10000"/>
              </a:spcAft>
              <a:defRPr/>
            </a:pPr>
            <a:r>
              <a:rPr lang="en-US" sz="800">
                <a:solidFill>
                  <a:srgbClr val="FFFFFF"/>
                </a:solidFill>
                <a:latin typeface="Arial"/>
                <a:ea typeface="Arial Unicode MS"/>
              </a:rPr>
              <a:t>Custom Entity</a:t>
            </a:r>
          </a:p>
        </p:txBody>
      </p:sp>
      <p:sp>
        <p:nvSpPr>
          <p:cNvPr id="20" name="Rectangle 19">
            <a:extLst>
              <a:ext uri="{FF2B5EF4-FFF2-40B4-BE49-F238E27FC236}">
                <a16:creationId xmlns:a16="http://schemas.microsoft.com/office/drawing/2014/main" id="{1E2C7FF1-DBFF-4937-B9D5-9605D7D66034}"/>
              </a:ext>
            </a:extLst>
          </p:cNvPr>
          <p:cNvSpPr/>
          <p:nvPr/>
        </p:nvSpPr>
        <p:spPr>
          <a:xfrm>
            <a:off x="9684027" y="4717313"/>
            <a:ext cx="988684" cy="191772"/>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96" eaLnBrk="0" fontAlgn="base" hangingPunct="0">
              <a:lnSpc>
                <a:spcPct val="90000"/>
              </a:lnSpc>
              <a:spcBef>
                <a:spcPct val="30000"/>
              </a:spcBef>
              <a:spcAft>
                <a:spcPct val="10000"/>
              </a:spcAft>
              <a:defRPr/>
            </a:pPr>
            <a:r>
              <a:rPr lang="en-US" sz="1100">
                <a:solidFill>
                  <a:srgbClr val="FFFFFF"/>
                </a:solidFill>
                <a:latin typeface="Arial"/>
                <a:ea typeface="Arial Unicode MS"/>
              </a:rPr>
              <a:t>…</a:t>
            </a:r>
          </a:p>
        </p:txBody>
      </p:sp>
      <p:sp>
        <p:nvSpPr>
          <p:cNvPr id="39" name="Rectangle 38">
            <a:extLst>
              <a:ext uri="{FF2B5EF4-FFF2-40B4-BE49-F238E27FC236}">
                <a16:creationId xmlns:a16="http://schemas.microsoft.com/office/drawing/2014/main" id="{8CFE8D3E-0D8E-49E8-838B-8F0E41FD5094}"/>
              </a:ext>
            </a:extLst>
          </p:cNvPr>
          <p:cNvSpPr/>
          <p:nvPr/>
        </p:nvSpPr>
        <p:spPr>
          <a:xfrm>
            <a:off x="6518042" y="1616496"/>
            <a:ext cx="3047629" cy="307777"/>
          </a:xfrm>
          <a:prstGeom prst="rect">
            <a:avLst/>
          </a:prstGeom>
        </p:spPr>
        <p:txBody>
          <a:bodyPr wrap="none">
            <a:spAutoFit/>
          </a:bodyPr>
          <a:lstStyle/>
          <a:p>
            <a:pPr defTabSz="914437">
              <a:defRPr/>
            </a:pPr>
            <a:r>
              <a:rPr lang="en-US" sz="1400" b="1">
                <a:solidFill>
                  <a:srgbClr val="00529B"/>
                </a:solidFill>
                <a:latin typeface="Arial"/>
                <a:ea typeface="Arial Unicode MS"/>
              </a:rPr>
              <a:t>Common Data Model - Definitions</a:t>
            </a:r>
            <a:endParaRPr lang="en-US" sz="1100" b="1">
              <a:solidFill>
                <a:srgbClr val="00529B"/>
              </a:solidFill>
              <a:latin typeface="Arial"/>
              <a:ea typeface="Arial Unicode MS"/>
            </a:endParaRPr>
          </a:p>
        </p:txBody>
      </p:sp>
      <p:pic>
        <p:nvPicPr>
          <p:cNvPr id="42" name="Picture 41">
            <a:extLst>
              <a:ext uri="{FF2B5EF4-FFF2-40B4-BE49-F238E27FC236}">
                <a16:creationId xmlns:a16="http://schemas.microsoft.com/office/drawing/2014/main" id="{A16B2032-9EBE-4752-AA68-5D3AAD59C005}"/>
              </a:ext>
            </a:extLst>
          </p:cNvPr>
          <p:cNvPicPr>
            <a:picLocks noChangeAspect="1"/>
          </p:cNvPicPr>
          <p:nvPr/>
        </p:nvPicPr>
        <p:blipFill>
          <a:blip r:embed="rId3"/>
          <a:stretch>
            <a:fillRect/>
          </a:stretch>
        </p:blipFill>
        <p:spPr>
          <a:xfrm>
            <a:off x="9988011" y="3087059"/>
            <a:ext cx="1684724" cy="1331580"/>
          </a:xfrm>
          <a:prstGeom prst="rect">
            <a:avLst/>
          </a:prstGeom>
          <a:ln>
            <a:noFill/>
          </a:ln>
          <a:effectLst>
            <a:outerShdw blurRad="292100" dist="139700" dir="2700000" algn="tl" rotWithShape="0">
              <a:srgbClr val="333333">
                <a:alpha val="65000"/>
              </a:srgbClr>
            </a:outerShdw>
          </a:effectLst>
        </p:spPr>
      </p:pic>
      <p:sp>
        <p:nvSpPr>
          <p:cNvPr id="43" name="Rectangle 42">
            <a:extLst>
              <a:ext uri="{FF2B5EF4-FFF2-40B4-BE49-F238E27FC236}">
                <a16:creationId xmlns:a16="http://schemas.microsoft.com/office/drawing/2014/main" id="{9925A035-BBE9-4AA5-8FAD-57B54CC83DA9}"/>
              </a:ext>
            </a:extLst>
          </p:cNvPr>
          <p:cNvSpPr/>
          <p:nvPr/>
        </p:nvSpPr>
        <p:spPr>
          <a:xfrm>
            <a:off x="10657461" y="2788153"/>
            <a:ext cx="1140056" cy="307777"/>
          </a:xfrm>
          <a:prstGeom prst="rect">
            <a:avLst/>
          </a:prstGeom>
        </p:spPr>
        <p:txBody>
          <a:bodyPr wrap="none">
            <a:spAutoFit/>
          </a:bodyPr>
          <a:lstStyle/>
          <a:p>
            <a:pPr defTabSz="914437">
              <a:defRPr/>
            </a:pPr>
            <a:r>
              <a:rPr lang="en-US" sz="1400" b="1">
                <a:solidFill>
                  <a:srgbClr val="00529B"/>
                </a:solidFill>
                <a:latin typeface="Arial"/>
                <a:ea typeface="Arial Unicode MS"/>
              </a:rPr>
              <a:t>AppSource</a:t>
            </a:r>
            <a:endParaRPr lang="en-US" sz="1100" b="1">
              <a:solidFill>
                <a:srgbClr val="00529B"/>
              </a:solidFill>
              <a:latin typeface="Arial"/>
              <a:ea typeface="Arial Unicode MS"/>
            </a:endParaRPr>
          </a:p>
        </p:txBody>
      </p:sp>
      <p:sp>
        <p:nvSpPr>
          <p:cNvPr id="4" name="TextBox 3">
            <a:extLst>
              <a:ext uri="{FF2B5EF4-FFF2-40B4-BE49-F238E27FC236}">
                <a16:creationId xmlns:a16="http://schemas.microsoft.com/office/drawing/2014/main" id="{D1034CA2-3071-4A8B-A3D1-B26587C23668}"/>
              </a:ext>
            </a:extLst>
          </p:cNvPr>
          <p:cNvSpPr txBox="1"/>
          <p:nvPr/>
        </p:nvSpPr>
        <p:spPr>
          <a:xfrm>
            <a:off x="482009" y="4458192"/>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32F3D872-5960-45AF-8D7F-F4A589234C9E}"/>
              </a:ext>
            </a:extLst>
          </p:cNvPr>
          <p:cNvSpPr txBox="1"/>
          <p:nvPr/>
        </p:nvSpPr>
        <p:spPr>
          <a:xfrm>
            <a:off x="286137" y="4214216"/>
            <a:ext cx="4931703" cy="960263"/>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Open Sourced at </a:t>
            </a:r>
            <a:r>
              <a:rPr lang="en-US" sz="2400">
                <a:gradFill>
                  <a:gsLst>
                    <a:gs pos="2917">
                      <a:schemeClr val="tx1"/>
                    </a:gs>
                    <a:gs pos="30000">
                      <a:schemeClr val="tx1"/>
                    </a:gs>
                  </a:gsLst>
                  <a:lin ang="5400000" scaled="0"/>
                </a:gradFill>
                <a:hlinkClick r:id="rId4"/>
              </a:rPr>
              <a:t>https://github.com/microsoft/cdm</a:t>
            </a:r>
            <a:r>
              <a:rPr lang="en-US" sz="240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30339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wo pilots in an airplane cockpit during take-off">
            <a:extLst>
              <a:ext uri="{FF2B5EF4-FFF2-40B4-BE49-F238E27FC236}">
                <a16:creationId xmlns:a16="http://schemas.microsoft.com/office/drawing/2014/main" id="{CEC54ED8-25F7-4004-86CD-0BC173735A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487"/>
            <a:ext cx="12192000" cy="68570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1682DA6-F4F1-4AA4-9592-7A556A279A51}"/>
              </a:ext>
            </a:extLst>
          </p:cNvPr>
          <p:cNvSpPr/>
          <p:nvPr/>
        </p:nvSpPr>
        <p:spPr>
          <a:xfrm>
            <a:off x="653290" y="5432224"/>
            <a:ext cx="10774243" cy="814661"/>
          </a:xfrm>
          <a:prstGeom prst="rect">
            <a:avLst/>
          </a:prstGeom>
        </p:spPr>
        <p:txBody>
          <a:bodyPr wrap="square">
            <a:spAutoFit/>
          </a:bodyPr>
          <a:lstStyle/>
          <a:p>
            <a:r>
              <a:rPr lang="en-US" sz="470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Most people don’t work like this.</a:t>
            </a:r>
          </a:p>
        </p:txBody>
      </p:sp>
    </p:spTree>
    <p:extLst>
      <p:ext uri="{BB962C8B-B14F-4D97-AF65-F5344CB8AC3E}">
        <p14:creationId xmlns:p14="http://schemas.microsoft.com/office/powerpoint/2010/main" val="404120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A5A9A-EB79-480D-BA41-544E2CBE15A4}"/>
              </a:ext>
            </a:extLst>
          </p:cNvPr>
          <p:cNvSpPr>
            <a:spLocks noGrp="1"/>
          </p:cNvSpPr>
          <p:nvPr>
            <p:ph type="title"/>
          </p:nvPr>
        </p:nvSpPr>
        <p:spPr/>
        <p:txBody>
          <a:bodyPr/>
          <a:lstStyle/>
          <a:p>
            <a:r>
              <a:rPr lang="en-US"/>
              <a:t>Planned CDM Modules</a:t>
            </a:r>
          </a:p>
        </p:txBody>
      </p:sp>
      <p:sp>
        <p:nvSpPr>
          <p:cNvPr id="36" name="Text Placeholder 35">
            <a:extLst>
              <a:ext uri="{FF2B5EF4-FFF2-40B4-BE49-F238E27FC236}">
                <a16:creationId xmlns:a16="http://schemas.microsoft.com/office/drawing/2014/main" id="{A07DF996-E233-4289-8A79-B8AA6F8C95D1}"/>
              </a:ext>
            </a:extLst>
          </p:cNvPr>
          <p:cNvSpPr>
            <a:spLocks noGrp="1"/>
          </p:cNvSpPr>
          <p:nvPr>
            <p:ph type="body" sz="quarter" idx="10"/>
          </p:nvPr>
        </p:nvSpPr>
        <p:spPr>
          <a:xfrm>
            <a:off x="5859872" y="1187963"/>
            <a:ext cx="5614677" cy="945002"/>
          </a:xfrm>
        </p:spPr>
        <p:txBody>
          <a:bodyPr/>
          <a:lstStyle/>
          <a:p>
            <a:pPr marL="0" indent="0">
              <a:buNone/>
            </a:pPr>
            <a:r>
              <a:rPr lang="en-US" sz="2745"/>
              <a:t>Additional Modules will be added over time. </a:t>
            </a:r>
          </a:p>
        </p:txBody>
      </p:sp>
      <p:grpSp>
        <p:nvGrpSpPr>
          <p:cNvPr id="35" name="Group 34">
            <a:extLst>
              <a:ext uri="{FF2B5EF4-FFF2-40B4-BE49-F238E27FC236}">
                <a16:creationId xmlns:a16="http://schemas.microsoft.com/office/drawing/2014/main" id="{A0B1668C-3348-4DA7-9D62-AC5DA48AFD85}"/>
              </a:ext>
            </a:extLst>
          </p:cNvPr>
          <p:cNvGrpSpPr/>
          <p:nvPr/>
        </p:nvGrpSpPr>
        <p:grpSpPr>
          <a:xfrm>
            <a:off x="493346" y="1244945"/>
            <a:ext cx="5331369" cy="1120531"/>
            <a:chOff x="295811" y="1439862"/>
            <a:chExt cx="5438275" cy="1143000"/>
          </a:xfrm>
        </p:grpSpPr>
        <p:sp>
          <p:nvSpPr>
            <p:cNvPr id="10" name="Rectangle 9">
              <a:extLst>
                <a:ext uri="{FF2B5EF4-FFF2-40B4-BE49-F238E27FC236}">
                  <a16:creationId xmlns:a16="http://schemas.microsoft.com/office/drawing/2014/main" id="{FD5833B4-1408-44BD-9696-060F0A1488BC}"/>
                </a:ext>
              </a:extLst>
            </p:cNvPr>
            <p:cNvSpPr/>
            <p:nvPr/>
          </p:nvSpPr>
          <p:spPr bwMode="auto">
            <a:xfrm>
              <a:off x="295811" y="1439862"/>
              <a:ext cx="838200" cy="1143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fontAlgn="base">
                <a:lnSpc>
                  <a:spcPct val="90000"/>
                </a:lnSpc>
                <a:spcBef>
                  <a:spcPct val="0"/>
                </a:spcBef>
                <a:spcAft>
                  <a:spcPct val="0"/>
                </a:spcAft>
              </a:pPr>
              <a:endParaRPr lang="en-US" sz="1765">
                <a:gradFill>
                  <a:gsLst>
                    <a:gs pos="22078">
                      <a:srgbClr val="353535"/>
                    </a:gs>
                    <a:gs pos="50000">
                      <a:srgbClr val="353535"/>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633905A7-5B71-42A8-83AC-133BA2A08748}"/>
                </a:ext>
              </a:extLst>
            </p:cNvPr>
            <p:cNvSpPr/>
            <p:nvPr/>
          </p:nvSpPr>
          <p:spPr bwMode="auto">
            <a:xfrm>
              <a:off x="1162086" y="1439862"/>
              <a:ext cx="4572000" cy="1143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fontAlgn="base">
                <a:lnSpc>
                  <a:spcPct val="90000"/>
                </a:lnSpc>
                <a:spcBef>
                  <a:spcPct val="0"/>
                </a:spcBef>
                <a:spcAft>
                  <a:spcPct val="0"/>
                </a:spcAft>
              </a:pPr>
              <a:r>
                <a:rPr lang="en-US" sz="1765">
                  <a:solidFill>
                    <a:srgbClr val="FFFFFF"/>
                  </a:solidFill>
                  <a:latin typeface="Segoe UI Semilight"/>
                  <a:cs typeface="Segoe UI" pitchFamily="34" charset="0"/>
                </a:rPr>
                <a:t>Application Common</a:t>
              </a:r>
            </a:p>
            <a:p>
              <a:pPr defTabSz="914173" fontAlgn="base">
                <a:lnSpc>
                  <a:spcPct val="90000"/>
                </a:lnSpc>
                <a:spcBef>
                  <a:spcPct val="0"/>
                </a:spcBef>
                <a:spcAft>
                  <a:spcPct val="0"/>
                </a:spcAft>
              </a:pPr>
              <a:r>
                <a:rPr lang="en-US" sz="1372">
                  <a:solidFill>
                    <a:srgbClr val="FFFFFF"/>
                  </a:solidFill>
                  <a:latin typeface="Segoe UI Semilight"/>
                  <a:cs typeface="Segoe UI" pitchFamily="34" charset="0"/>
                </a:rPr>
                <a:t>Default module and installed on CDS out of the box. </a:t>
              </a:r>
            </a:p>
            <a:p>
              <a:pPr defTabSz="914173" fontAlgn="base">
                <a:lnSpc>
                  <a:spcPct val="90000"/>
                </a:lnSpc>
                <a:spcBef>
                  <a:spcPct val="0"/>
                </a:spcBef>
                <a:spcAft>
                  <a:spcPct val="0"/>
                </a:spcAft>
              </a:pPr>
              <a:r>
                <a:rPr lang="en-US" sz="1372">
                  <a:solidFill>
                    <a:srgbClr val="FFFFFF"/>
                  </a:solidFill>
                  <a:latin typeface="Segoe UI Semilight"/>
                  <a:cs typeface="Segoe UI" pitchFamily="34" charset="0"/>
                </a:rPr>
                <a:t>Contains many common entities that support the most common operations in CDS.</a:t>
              </a:r>
              <a:endParaRPr lang="en-US" sz="1765">
                <a:solidFill>
                  <a:srgbClr val="FFFFFF"/>
                </a:solidFill>
                <a:latin typeface="Segoe UI Semilight"/>
                <a:cs typeface="Segoe UI" pitchFamily="34" charset="0"/>
              </a:endParaRPr>
            </a:p>
          </p:txBody>
        </p:sp>
        <p:sp>
          <p:nvSpPr>
            <p:cNvPr id="9" name="Database_EFC7" descr="Database&#10;">
              <a:extLst>
                <a:ext uri="{FF2B5EF4-FFF2-40B4-BE49-F238E27FC236}">
                  <a16:creationId xmlns:a16="http://schemas.microsoft.com/office/drawing/2014/main" id="{5E0762BD-A229-4646-AFCD-BE1E159106F3}"/>
                </a:ext>
              </a:extLst>
            </p:cNvPr>
            <p:cNvSpPr>
              <a:spLocks noChangeAspect="1" noEditPoints="1"/>
            </p:cNvSpPr>
            <p:nvPr/>
          </p:nvSpPr>
          <p:spPr bwMode="auto">
            <a:xfrm>
              <a:off x="477490" y="1702752"/>
              <a:ext cx="474843" cy="61722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grpSp>
      <p:grpSp>
        <p:nvGrpSpPr>
          <p:cNvPr id="34" name="Group 33">
            <a:extLst>
              <a:ext uri="{FF2B5EF4-FFF2-40B4-BE49-F238E27FC236}">
                <a16:creationId xmlns:a16="http://schemas.microsoft.com/office/drawing/2014/main" id="{99762D0F-5990-4E0A-91F8-7647C4EB9FAF}"/>
              </a:ext>
            </a:extLst>
          </p:cNvPr>
          <p:cNvGrpSpPr/>
          <p:nvPr/>
        </p:nvGrpSpPr>
        <p:grpSpPr>
          <a:xfrm>
            <a:off x="493346" y="2399567"/>
            <a:ext cx="5331369" cy="1120531"/>
            <a:chOff x="295811" y="2659062"/>
            <a:chExt cx="5438275" cy="1143000"/>
          </a:xfrm>
        </p:grpSpPr>
        <p:sp>
          <p:nvSpPr>
            <p:cNvPr id="11" name="Rectangle 10">
              <a:extLst>
                <a:ext uri="{FF2B5EF4-FFF2-40B4-BE49-F238E27FC236}">
                  <a16:creationId xmlns:a16="http://schemas.microsoft.com/office/drawing/2014/main" id="{7B629B5E-0884-46D0-A029-0D27117AE455}"/>
                </a:ext>
              </a:extLst>
            </p:cNvPr>
            <p:cNvSpPr/>
            <p:nvPr/>
          </p:nvSpPr>
          <p:spPr bwMode="auto">
            <a:xfrm>
              <a:off x="295811" y="2659062"/>
              <a:ext cx="838200" cy="1143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fontAlgn="base">
                <a:lnSpc>
                  <a:spcPct val="90000"/>
                </a:lnSpc>
                <a:spcBef>
                  <a:spcPct val="0"/>
                </a:spcBef>
                <a:spcAft>
                  <a:spcPct val="0"/>
                </a:spcAft>
              </a:pPr>
              <a:endParaRPr lang="en-US" sz="1765">
                <a:gradFill>
                  <a:gsLst>
                    <a:gs pos="22078">
                      <a:srgbClr val="353535"/>
                    </a:gs>
                    <a:gs pos="50000">
                      <a:srgbClr val="353535"/>
                    </a:gs>
                  </a:gsLst>
                  <a:lin ang="5400000" scaled="0"/>
                </a:gradFill>
                <a:latin typeface="Segoe UI Semilight"/>
                <a:cs typeface="Segoe UI" pitchFamily="34" charset="0"/>
              </a:endParaRPr>
            </a:p>
          </p:txBody>
        </p:sp>
        <p:sp>
          <p:nvSpPr>
            <p:cNvPr id="12" name="Rectangle 11">
              <a:extLst>
                <a:ext uri="{FF2B5EF4-FFF2-40B4-BE49-F238E27FC236}">
                  <a16:creationId xmlns:a16="http://schemas.microsoft.com/office/drawing/2014/main" id="{B29EECD0-7695-4FC3-BF54-A0E4D40F2D8B}"/>
                </a:ext>
              </a:extLst>
            </p:cNvPr>
            <p:cNvSpPr/>
            <p:nvPr/>
          </p:nvSpPr>
          <p:spPr bwMode="auto">
            <a:xfrm>
              <a:off x="1162086" y="2659062"/>
              <a:ext cx="4572000" cy="1143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fontAlgn="base">
                <a:lnSpc>
                  <a:spcPct val="90000"/>
                </a:lnSpc>
                <a:spcBef>
                  <a:spcPct val="0"/>
                </a:spcBef>
                <a:spcAft>
                  <a:spcPct val="0"/>
                </a:spcAft>
              </a:pPr>
              <a:r>
                <a:rPr lang="en-US" sz="1765">
                  <a:solidFill>
                    <a:srgbClr val="FFFFFF"/>
                  </a:solidFill>
                  <a:latin typeface="Segoe UI Semilight"/>
                  <a:cs typeface="Segoe UI" pitchFamily="34" charset="0"/>
                </a:rPr>
                <a:t>Human Capital Management</a:t>
              </a:r>
            </a:p>
            <a:p>
              <a:pPr defTabSz="914173" fontAlgn="base">
                <a:lnSpc>
                  <a:spcPct val="90000"/>
                </a:lnSpc>
                <a:spcBef>
                  <a:spcPct val="0"/>
                </a:spcBef>
                <a:spcAft>
                  <a:spcPct val="0"/>
                </a:spcAft>
              </a:pPr>
              <a:r>
                <a:rPr lang="en-US" sz="1372">
                  <a:solidFill>
                    <a:srgbClr val="FFFFFF"/>
                  </a:solidFill>
                  <a:latin typeface="Segoe UI Semilight"/>
                  <a:cs typeface="Segoe UI" pitchFamily="34" charset="0"/>
                </a:rPr>
                <a:t>Supports HR and HCM schema’s</a:t>
              </a:r>
            </a:p>
          </p:txBody>
        </p:sp>
        <p:sp>
          <p:nvSpPr>
            <p:cNvPr id="23" name="people_5" descr="People centric, contact&#10;">
              <a:extLst>
                <a:ext uri="{FF2B5EF4-FFF2-40B4-BE49-F238E27FC236}">
                  <a16:creationId xmlns:a16="http://schemas.microsoft.com/office/drawing/2014/main" id="{3E55F95D-806E-4B6D-9D1F-0C99F9DB9F10}"/>
                </a:ext>
              </a:extLst>
            </p:cNvPr>
            <p:cNvSpPr>
              <a:spLocks noChangeAspect="1" noEditPoints="1"/>
            </p:cNvSpPr>
            <p:nvPr/>
          </p:nvSpPr>
          <p:spPr bwMode="auto">
            <a:xfrm>
              <a:off x="405071" y="2921952"/>
              <a:ext cx="619680" cy="61722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grpSp>
      <p:grpSp>
        <p:nvGrpSpPr>
          <p:cNvPr id="33" name="Group 32">
            <a:extLst>
              <a:ext uri="{FF2B5EF4-FFF2-40B4-BE49-F238E27FC236}">
                <a16:creationId xmlns:a16="http://schemas.microsoft.com/office/drawing/2014/main" id="{C406FF1B-F27A-49E3-8D09-0DB6C5878432}"/>
              </a:ext>
            </a:extLst>
          </p:cNvPr>
          <p:cNvGrpSpPr/>
          <p:nvPr/>
        </p:nvGrpSpPr>
        <p:grpSpPr>
          <a:xfrm>
            <a:off x="493346" y="3546843"/>
            <a:ext cx="5331369" cy="1120531"/>
            <a:chOff x="294670" y="3878262"/>
            <a:chExt cx="5438275" cy="1143000"/>
          </a:xfrm>
        </p:grpSpPr>
        <p:sp>
          <p:nvSpPr>
            <p:cNvPr id="13" name="Rectangle 12">
              <a:extLst>
                <a:ext uri="{FF2B5EF4-FFF2-40B4-BE49-F238E27FC236}">
                  <a16:creationId xmlns:a16="http://schemas.microsoft.com/office/drawing/2014/main" id="{F73705BF-D796-4EF2-8BF7-1DEC69EB61DD}"/>
                </a:ext>
              </a:extLst>
            </p:cNvPr>
            <p:cNvSpPr/>
            <p:nvPr/>
          </p:nvSpPr>
          <p:spPr bwMode="auto">
            <a:xfrm>
              <a:off x="294670" y="3878262"/>
              <a:ext cx="838200" cy="11430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fontAlgn="base">
                <a:lnSpc>
                  <a:spcPct val="90000"/>
                </a:lnSpc>
                <a:spcBef>
                  <a:spcPct val="0"/>
                </a:spcBef>
                <a:spcAft>
                  <a:spcPct val="0"/>
                </a:spcAft>
              </a:pPr>
              <a:endParaRPr lang="en-US" sz="1765">
                <a:gradFill>
                  <a:gsLst>
                    <a:gs pos="22078">
                      <a:srgbClr val="353535"/>
                    </a:gs>
                    <a:gs pos="50000">
                      <a:srgbClr val="353535"/>
                    </a:gs>
                  </a:gsLst>
                  <a:lin ang="5400000" scaled="0"/>
                </a:gradFill>
                <a:latin typeface="Segoe UI Semilight"/>
                <a:cs typeface="Segoe UI" pitchFamily="34" charset="0"/>
              </a:endParaRPr>
            </a:p>
          </p:txBody>
        </p:sp>
        <p:sp>
          <p:nvSpPr>
            <p:cNvPr id="14" name="Rectangle 13">
              <a:extLst>
                <a:ext uri="{FF2B5EF4-FFF2-40B4-BE49-F238E27FC236}">
                  <a16:creationId xmlns:a16="http://schemas.microsoft.com/office/drawing/2014/main" id="{3BD9BA97-2BB6-40ED-A0DB-BD4A8BB384ED}"/>
                </a:ext>
              </a:extLst>
            </p:cNvPr>
            <p:cNvSpPr/>
            <p:nvPr/>
          </p:nvSpPr>
          <p:spPr bwMode="auto">
            <a:xfrm>
              <a:off x="1160945" y="3878262"/>
              <a:ext cx="4572000" cy="11430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fontAlgn="base">
                <a:lnSpc>
                  <a:spcPct val="90000"/>
                </a:lnSpc>
                <a:spcBef>
                  <a:spcPct val="0"/>
                </a:spcBef>
                <a:spcAft>
                  <a:spcPct val="0"/>
                </a:spcAft>
              </a:pPr>
              <a:r>
                <a:rPr lang="en-US" sz="1765">
                  <a:solidFill>
                    <a:srgbClr val="FFFFFF"/>
                  </a:solidFill>
                  <a:latin typeface="Segoe UI Semilight"/>
                  <a:cs typeface="Segoe UI" pitchFamily="34" charset="0"/>
                </a:rPr>
                <a:t>Retail</a:t>
              </a:r>
            </a:p>
            <a:p>
              <a:pPr defTabSz="914173" fontAlgn="base">
                <a:lnSpc>
                  <a:spcPct val="90000"/>
                </a:lnSpc>
                <a:spcBef>
                  <a:spcPct val="0"/>
                </a:spcBef>
                <a:spcAft>
                  <a:spcPct val="0"/>
                </a:spcAft>
              </a:pPr>
              <a:r>
                <a:rPr lang="en-US" sz="1372">
                  <a:solidFill>
                    <a:srgbClr val="FFFFFF"/>
                  </a:solidFill>
                  <a:latin typeface="Segoe UI Semilight"/>
                  <a:cs typeface="Segoe UI" pitchFamily="34" charset="0"/>
                </a:rPr>
                <a:t>Will support retail operation centric schema’s</a:t>
              </a:r>
              <a:endParaRPr lang="en-US" sz="1765">
                <a:solidFill>
                  <a:srgbClr val="FFFFFF"/>
                </a:solidFill>
                <a:latin typeface="Segoe UI Semilight"/>
                <a:cs typeface="Segoe UI" pitchFamily="34" charset="0"/>
              </a:endParaRPr>
            </a:p>
          </p:txBody>
        </p:sp>
        <p:sp>
          <p:nvSpPr>
            <p:cNvPr id="24" name="bag" descr="Retail&#10;">
              <a:extLst>
                <a:ext uri="{FF2B5EF4-FFF2-40B4-BE49-F238E27FC236}">
                  <a16:creationId xmlns:a16="http://schemas.microsoft.com/office/drawing/2014/main" id="{3A15F0D6-DC92-4527-BF4B-636E1773FD89}"/>
                </a:ext>
              </a:extLst>
            </p:cNvPr>
            <p:cNvSpPr>
              <a:spLocks noChangeAspect="1" noEditPoints="1"/>
            </p:cNvSpPr>
            <p:nvPr/>
          </p:nvSpPr>
          <p:spPr bwMode="auto">
            <a:xfrm>
              <a:off x="465377" y="4141152"/>
              <a:ext cx="496787" cy="61722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437"/>
              <a:endParaRPr lang="en-US" sz="883">
                <a:gradFill>
                  <a:gsLst>
                    <a:gs pos="0">
                      <a:srgbClr val="505050"/>
                    </a:gs>
                    <a:gs pos="100000">
                      <a:srgbClr val="505050"/>
                    </a:gs>
                  </a:gsLst>
                </a:gradFill>
                <a:latin typeface="Segoe UI Semilight"/>
              </a:endParaRPr>
            </a:p>
          </p:txBody>
        </p:sp>
      </p:grpSp>
      <p:grpSp>
        <p:nvGrpSpPr>
          <p:cNvPr id="32" name="Group 31">
            <a:extLst>
              <a:ext uri="{FF2B5EF4-FFF2-40B4-BE49-F238E27FC236}">
                <a16:creationId xmlns:a16="http://schemas.microsoft.com/office/drawing/2014/main" id="{2EDBE25A-51D8-4809-AB1E-7D6F4979C2C8}"/>
              </a:ext>
            </a:extLst>
          </p:cNvPr>
          <p:cNvGrpSpPr/>
          <p:nvPr/>
        </p:nvGrpSpPr>
        <p:grpSpPr>
          <a:xfrm>
            <a:off x="493346" y="4698935"/>
            <a:ext cx="5331369" cy="1120531"/>
            <a:chOff x="294670" y="5097462"/>
            <a:chExt cx="5438275" cy="1143000"/>
          </a:xfrm>
        </p:grpSpPr>
        <p:sp>
          <p:nvSpPr>
            <p:cNvPr id="15" name="Rectangle 14">
              <a:extLst>
                <a:ext uri="{FF2B5EF4-FFF2-40B4-BE49-F238E27FC236}">
                  <a16:creationId xmlns:a16="http://schemas.microsoft.com/office/drawing/2014/main" id="{BF33F48D-2F9C-403F-B846-BAA5F02C464A}"/>
                </a:ext>
              </a:extLst>
            </p:cNvPr>
            <p:cNvSpPr/>
            <p:nvPr/>
          </p:nvSpPr>
          <p:spPr bwMode="auto">
            <a:xfrm>
              <a:off x="294670" y="5097462"/>
              <a:ext cx="838200" cy="1143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fontAlgn="base">
                <a:lnSpc>
                  <a:spcPct val="90000"/>
                </a:lnSpc>
                <a:spcBef>
                  <a:spcPct val="0"/>
                </a:spcBef>
                <a:spcAft>
                  <a:spcPct val="0"/>
                </a:spcAft>
              </a:pPr>
              <a:endParaRPr lang="en-US" sz="1765">
                <a:gradFill>
                  <a:gsLst>
                    <a:gs pos="22078">
                      <a:srgbClr val="353535"/>
                    </a:gs>
                    <a:gs pos="50000">
                      <a:srgbClr val="353535"/>
                    </a:gs>
                  </a:gsLst>
                  <a:lin ang="5400000" scaled="0"/>
                </a:gradFill>
                <a:latin typeface="Segoe UI Semilight"/>
                <a:cs typeface="Segoe UI" pitchFamily="34" charset="0"/>
              </a:endParaRPr>
            </a:p>
          </p:txBody>
        </p:sp>
        <p:sp>
          <p:nvSpPr>
            <p:cNvPr id="16" name="Rectangle 15">
              <a:extLst>
                <a:ext uri="{FF2B5EF4-FFF2-40B4-BE49-F238E27FC236}">
                  <a16:creationId xmlns:a16="http://schemas.microsoft.com/office/drawing/2014/main" id="{2F96DB06-D174-471B-9007-9CACD9AAE283}"/>
                </a:ext>
              </a:extLst>
            </p:cNvPr>
            <p:cNvSpPr/>
            <p:nvPr/>
          </p:nvSpPr>
          <p:spPr bwMode="auto">
            <a:xfrm>
              <a:off x="1160945" y="5097462"/>
              <a:ext cx="4572000" cy="1143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fontAlgn="base">
                <a:lnSpc>
                  <a:spcPct val="90000"/>
                </a:lnSpc>
                <a:spcBef>
                  <a:spcPct val="0"/>
                </a:spcBef>
                <a:spcAft>
                  <a:spcPct val="0"/>
                </a:spcAft>
              </a:pPr>
              <a:r>
                <a:rPr lang="en-US" sz="1765">
                  <a:solidFill>
                    <a:srgbClr val="FFFFFF"/>
                  </a:solidFill>
                  <a:latin typeface="Segoe UI Semilight"/>
                  <a:cs typeface="Segoe UI" pitchFamily="34" charset="0"/>
                </a:rPr>
                <a:t>Sales Common</a:t>
              </a:r>
            </a:p>
            <a:p>
              <a:pPr defTabSz="914173" fontAlgn="base">
                <a:lnSpc>
                  <a:spcPct val="90000"/>
                </a:lnSpc>
                <a:spcBef>
                  <a:spcPct val="0"/>
                </a:spcBef>
                <a:spcAft>
                  <a:spcPct val="0"/>
                </a:spcAft>
              </a:pPr>
              <a:r>
                <a:rPr lang="en-US" sz="1372">
                  <a:solidFill>
                    <a:srgbClr val="FFFFFF"/>
                  </a:solidFill>
                  <a:latin typeface="Segoe UI Semilight"/>
                  <a:cs typeface="Segoe UI" pitchFamily="34" charset="0"/>
                </a:rPr>
                <a:t>Will support sales force automation application centric schema’s</a:t>
              </a:r>
              <a:endParaRPr lang="en-US" sz="1765">
                <a:solidFill>
                  <a:srgbClr val="FFFFFF"/>
                </a:solidFill>
                <a:latin typeface="Segoe UI Semilight"/>
                <a:cs typeface="Segoe UI" pitchFamily="34" charset="0"/>
              </a:endParaRPr>
            </a:p>
          </p:txBody>
        </p:sp>
        <p:sp>
          <p:nvSpPr>
            <p:cNvPr id="25" name="people_15" descr="Speaker, presenter&#10;">
              <a:extLst>
                <a:ext uri="{FF2B5EF4-FFF2-40B4-BE49-F238E27FC236}">
                  <a16:creationId xmlns:a16="http://schemas.microsoft.com/office/drawing/2014/main" id="{BD32577B-7055-463F-9BC0-8A761485EAA3}"/>
                </a:ext>
              </a:extLst>
            </p:cNvPr>
            <p:cNvSpPr>
              <a:spLocks noChangeAspect="1" noEditPoints="1"/>
            </p:cNvSpPr>
            <p:nvPr/>
          </p:nvSpPr>
          <p:spPr bwMode="auto">
            <a:xfrm>
              <a:off x="460358" y="5360352"/>
              <a:ext cx="506824" cy="617220"/>
            </a:xfrm>
            <a:custGeom>
              <a:avLst/>
              <a:gdLst>
                <a:gd name="T0" fmla="*/ 95 w 278"/>
                <a:gd name="T1" fmla="*/ 44 h 340"/>
                <a:gd name="T2" fmla="*/ 139 w 278"/>
                <a:gd name="T3" fmla="*/ 0 h 340"/>
                <a:gd name="T4" fmla="*/ 184 w 278"/>
                <a:gd name="T5" fmla="*/ 44 h 340"/>
                <a:gd name="T6" fmla="*/ 139 w 278"/>
                <a:gd name="T7" fmla="*/ 89 h 340"/>
                <a:gd name="T8" fmla="*/ 95 w 278"/>
                <a:gd name="T9" fmla="*/ 44 h 340"/>
                <a:gd name="T10" fmla="*/ 211 w 278"/>
                <a:gd name="T11" fmla="*/ 160 h 340"/>
                <a:gd name="T12" fmla="*/ 139 w 278"/>
                <a:gd name="T13" fmla="*/ 89 h 340"/>
                <a:gd name="T14" fmla="*/ 68 w 278"/>
                <a:gd name="T15" fmla="*/ 160 h 340"/>
                <a:gd name="T16" fmla="*/ 45 w 278"/>
                <a:gd name="T17" fmla="*/ 160 h 340"/>
                <a:gd name="T18" fmla="*/ 45 w 278"/>
                <a:gd name="T19" fmla="*/ 340 h 340"/>
                <a:gd name="T20" fmla="*/ 234 w 278"/>
                <a:gd name="T21" fmla="*/ 340 h 340"/>
                <a:gd name="T22" fmla="*/ 234 w 278"/>
                <a:gd name="T23" fmla="*/ 160 h 340"/>
                <a:gd name="T24" fmla="*/ 0 w 278"/>
                <a:gd name="T25" fmla="*/ 160 h 340"/>
                <a:gd name="T26" fmla="*/ 278 w 278"/>
                <a:gd name="T27" fmla="*/ 16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340">
                  <a:moveTo>
                    <a:pt x="95" y="44"/>
                  </a:moveTo>
                  <a:cubicBezTo>
                    <a:pt x="95" y="20"/>
                    <a:pt x="115" y="0"/>
                    <a:pt x="139" y="0"/>
                  </a:cubicBezTo>
                  <a:cubicBezTo>
                    <a:pt x="164" y="0"/>
                    <a:pt x="184" y="20"/>
                    <a:pt x="184" y="44"/>
                  </a:cubicBezTo>
                  <a:cubicBezTo>
                    <a:pt x="184" y="69"/>
                    <a:pt x="164" y="89"/>
                    <a:pt x="139" y="89"/>
                  </a:cubicBezTo>
                  <a:cubicBezTo>
                    <a:pt x="115" y="89"/>
                    <a:pt x="95" y="69"/>
                    <a:pt x="95" y="44"/>
                  </a:cubicBezTo>
                  <a:close/>
                  <a:moveTo>
                    <a:pt x="211" y="160"/>
                  </a:moveTo>
                  <a:cubicBezTo>
                    <a:pt x="211" y="121"/>
                    <a:pt x="179" y="89"/>
                    <a:pt x="139" y="89"/>
                  </a:cubicBezTo>
                  <a:cubicBezTo>
                    <a:pt x="100" y="89"/>
                    <a:pt x="68" y="121"/>
                    <a:pt x="68" y="160"/>
                  </a:cubicBezTo>
                  <a:moveTo>
                    <a:pt x="45" y="160"/>
                  </a:moveTo>
                  <a:cubicBezTo>
                    <a:pt x="45" y="340"/>
                    <a:pt x="45" y="340"/>
                    <a:pt x="45" y="340"/>
                  </a:cubicBezTo>
                  <a:cubicBezTo>
                    <a:pt x="234" y="340"/>
                    <a:pt x="234" y="340"/>
                    <a:pt x="234" y="340"/>
                  </a:cubicBezTo>
                  <a:cubicBezTo>
                    <a:pt x="234" y="160"/>
                    <a:pt x="234" y="160"/>
                    <a:pt x="234" y="160"/>
                  </a:cubicBezTo>
                  <a:moveTo>
                    <a:pt x="0" y="160"/>
                  </a:moveTo>
                  <a:cubicBezTo>
                    <a:pt x="278" y="160"/>
                    <a:pt x="278" y="160"/>
                    <a:pt x="278" y="160"/>
                  </a:cubicBez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grpSp>
      <p:grpSp>
        <p:nvGrpSpPr>
          <p:cNvPr id="31" name="Group 30">
            <a:extLst>
              <a:ext uri="{FF2B5EF4-FFF2-40B4-BE49-F238E27FC236}">
                <a16:creationId xmlns:a16="http://schemas.microsoft.com/office/drawing/2014/main" id="{6D35A0F8-B6D9-46D8-94A0-5F32DF42D3D1}"/>
              </a:ext>
            </a:extLst>
          </p:cNvPr>
          <p:cNvGrpSpPr/>
          <p:nvPr/>
        </p:nvGrpSpPr>
        <p:grpSpPr>
          <a:xfrm>
            <a:off x="5859873" y="2399567"/>
            <a:ext cx="5331369" cy="1120531"/>
            <a:chOff x="5885362" y="2659855"/>
            <a:chExt cx="5438275" cy="1143000"/>
          </a:xfrm>
        </p:grpSpPr>
        <p:sp>
          <p:nvSpPr>
            <p:cNvPr id="17" name="Rectangle 16">
              <a:extLst>
                <a:ext uri="{FF2B5EF4-FFF2-40B4-BE49-F238E27FC236}">
                  <a16:creationId xmlns:a16="http://schemas.microsoft.com/office/drawing/2014/main" id="{4BE9E79B-F20F-4E11-90B2-7DA5AE0DDAAE}"/>
                </a:ext>
              </a:extLst>
            </p:cNvPr>
            <p:cNvSpPr/>
            <p:nvPr/>
          </p:nvSpPr>
          <p:spPr bwMode="auto">
            <a:xfrm>
              <a:off x="5885362" y="2659855"/>
              <a:ext cx="838200" cy="1143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fontAlgn="base">
                <a:lnSpc>
                  <a:spcPct val="90000"/>
                </a:lnSpc>
                <a:spcBef>
                  <a:spcPct val="0"/>
                </a:spcBef>
                <a:spcAft>
                  <a:spcPct val="0"/>
                </a:spcAft>
              </a:pPr>
              <a:endParaRPr lang="en-US" sz="1765">
                <a:gradFill>
                  <a:gsLst>
                    <a:gs pos="22078">
                      <a:srgbClr val="353535"/>
                    </a:gs>
                    <a:gs pos="50000">
                      <a:srgbClr val="353535"/>
                    </a:gs>
                  </a:gsLst>
                  <a:lin ang="5400000" scaled="0"/>
                </a:gradFill>
                <a:latin typeface="Segoe UI Semilight"/>
                <a:cs typeface="Segoe UI" pitchFamily="34" charset="0"/>
              </a:endParaRPr>
            </a:p>
          </p:txBody>
        </p:sp>
        <p:sp>
          <p:nvSpPr>
            <p:cNvPr id="18" name="Rectangle 17">
              <a:extLst>
                <a:ext uri="{FF2B5EF4-FFF2-40B4-BE49-F238E27FC236}">
                  <a16:creationId xmlns:a16="http://schemas.microsoft.com/office/drawing/2014/main" id="{BC18B1FE-AF64-4A2B-9D65-840A5A4D23F7}"/>
                </a:ext>
              </a:extLst>
            </p:cNvPr>
            <p:cNvSpPr/>
            <p:nvPr/>
          </p:nvSpPr>
          <p:spPr bwMode="auto">
            <a:xfrm>
              <a:off x="6751637" y="2659855"/>
              <a:ext cx="4572000" cy="1143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fontAlgn="base">
                <a:lnSpc>
                  <a:spcPct val="90000"/>
                </a:lnSpc>
                <a:spcBef>
                  <a:spcPct val="0"/>
                </a:spcBef>
                <a:spcAft>
                  <a:spcPct val="0"/>
                </a:spcAft>
              </a:pPr>
              <a:r>
                <a:rPr lang="en-US" sz="1765">
                  <a:solidFill>
                    <a:srgbClr val="353535"/>
                  </a:solidFill>
                  <a:latin typeface="Segoe UI Semilight"/>
                  <a:cs typeface="Segoe UI" pitchFamily="34" charset="0"/>
                </a:rPr>
                <a:t>Service Common</a:t>
              </a:r>
            </a:p>
            <a:p>
              <a:pPr defTabSz="914173" fontAlgn="base">
                <a:lnSpc>
                  <a:spcPct val="90000"/>
                </a:lnSpc>
                <a:spcBef>
                  <a:spcPct val="0"/>
                </a:spcBef>
                <a:spcAft>
                  <a:spcPct val="0"/>
                </a:spcAft>
              </a:pPr>
              <a:r>
                <a:rPr lang="en-US" sz="1372">
                  <a:solidFill>
                    <a:srgbClr val="353535"/>
                  </a:solidFill>
                  <a:latin typeface="Segoe UI Semilight"/>
                  <a:cs typeface="Segoe UI" pitchFamily="34" charset="0"/>
                </a:rPr>
                <a:t>Will support customer service centric schema’s</a:t>
              </a:r>
              <a:endParaRPr lang="en-US" sz="1765">
                <a:solidFill>
                  <a:srgbClr val="353535"/>
                </a:solidFill>
                <a:latin typeface="Segoe UI Semilight"/>
                <a:cs typeface="Segoe UI" pitchFamily="34" charset="0"/>
              </a:endParaRPr>
            </a:p>
          </p:txBody>
        </p:sp>
        <p:sp>
          <p:nvSpPr>
            <p:cNvPr id="26" name="Telemarketer_E7B9" descr="Tech support, helpline, telemarketer, assistant&#10;">
              <a:extLst>
                <a:ext uri="{FF2B5EF4-FFF2-40B4-BE49-F238E27FC236}">
                  <a16:creationId xmlns:a16="http://schemas.microsoft.com/office/drawing/2014/main" id="{68F08D02-7579-4F52-BDE5-7577547DC6FA}"/>
                </a:ext>
              </a:extLst>
            </p:cNvPr>
            <p:cNvSpPr>
              <a:spLocks noChangeAspect="1" noEditPoints="1"/>
            </p:cNvSpPr>
            <p:nvPr/>
          </p:nvSpPr>
          <p:spPr bwMode="auto">
            <a:xfrm>
              <a:off x="6045698" y="2922745"/>
              <a:ext cx="517529" cy="61722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grpSp>
      <p:grpSp>
        <p:nvGrpSpPr>
          <p:cNvPr id="30" name="Group 29">
            <a:extLst>
              <a:ext uri="{FF2B5EF4-FFF2-40B4-BE49-F238E27FC236}">
                <a16:creationId xmlns:a16="http://schemas.microsoft.com/office/drawing/2014/main" id="{CE1E9CF7-82CA-43C9-B1DF-A60001562ACB}"/>
              </a:ext>
            </a:extLst>
          </p:cNvPr>
          <p:cNvGrpSpPr/>
          <p:nvPr/>
        </p:nvGrpSpPr>
        <p:grpSpPr>
          <a:xfrm>
            <a:off x="5859873" y="3546843"/>
            <a:ext cx="5331369" cy="1120531"/>
            <a:chOff x="5885362" y="3878262"/>
            <a:chExt cx="5438275" cy="1143000"/>
          </a:xfrm>
        </p:grpSpPr>
        <p:sp>
          <p:nvSpPr>
            <p:cNvPr id="19" name="Rectangle 18">
              <a:extLst>
                <a:ext uri="{FF2B5EF4-FFF2-40B4-BE49-F238E27FC236}">
                  <a16:creationId xmlns:a16="http://schemas.microsoft.com/office/drawing/2014/main" id="{0150D126-29C4-4F22-AAA8-07F002085A63}"/>
                </a:ext>
              </a:extLst>
            </p:cNvPr>
            <p:cNvSpPr/>
            <p:nvPr/>
          </p:nvSpPr>
          <p:spPr bwMode="auto">
            <a:xfrm>
              <a:off x="5885362" y="3878262"/>
              <a:ext cx="838200" cy="1143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fontAlgn="base">
                <a:lnSpc>
                  <a:spcPct val="90000"/>
                </a:lnSpc>
                <a:spcBef>
                  <a:spcPct val="0"/>
                </a:spcBef>
                <a:spcAft>
                  <a:spcPct val="0"/>
                </a:spcAft>
              </a:pPr>
              <a:endParaRPr lang="en-US" sz="1765">
                <a:gradFill>
                  <a:gsLst>
                    <a:gs pos="22078">
                      <a:srgbClr val="353535"/>
                    </a:gs>
                    <a:gs pos="50000">
                      <a:srgbClr val="353535"/>
                    </a:gs>
                  </a:gsLst>
                  <a:lin ang="5400000" scaled="0"/>
                </a:gradFill>
                <a:latin typeface="Segoe UI Semilight"/>
                <a:cs typeface="Segoe UI" pitchFamily="34" charset="0"/>
              </a:endParaRPr>
            </a:p>
          </p:txBody>
        </p:sp>
        <p:sp>
          <p:nvSpPr>
            <p:cNvPr id="20" name="Rectangle 19">
              <a:extLst>
                <a:ext uri="{FF2B5EF4-FFF2-40B4-BE49-F238E27FC236}">
                  <a16:creationId xmlns:a16="http://schemas.microsoft.com/office/drawing/2014/main" id="{017DCD41-3543-480F-9ECE-9E2911B04D63}"/>
                </a:ext>
              </a:extLst>
            </p:cNvPr>
            <p:cNvSpPr/>
            <p:nvPr/>
          </p:nvSpPr>
          <p:spPr bwMode="auto">
            <a:xfrm>
              <a:off x="6751637" y="3878262"/>
              <a:ext cx="4572000" cy="1143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fontAlgn="base">
                <a:lnSpc>
                  <a:spcPct val="90000"/>
                </a:lnSpc>
                <a:spcBef>
                  <a:spcPct val="0"/>
                </a:spcBef>
                <a:spcAft>
                  <a:spcPct val="0"/>
                </a:spcAft>
              </a:pPr>
              <a:r>
                <a:rPr lang="en-US" sz="1765">
                  <a:solidFill>
                    <a:srgbClr val="353535"/>
                  </a:solidFill>
                  <a:latin typeface="Segoe UI Semilight"/>
                  <a:cs typeface="Segoe UI" pitchFamily="34" charset="0"/>
                </a:rPr>
                <a:t>Marketing Common</a:t>
              </a:r>
            </a:p>
            <a:p>
              <a:pPr defTabSz="914173" fontAlgn="base">
                <a:lnSpc>
                  <a:spcPct val="90000"/>
                </a:lnSpc>
                <a:spcBef>
                  <a:spcPct val="0"/>
                </a:spcBef>
                <a:spcAft>
                  <a:spcPct val="0"/>
                </a:spcAft>
              </a:pPr>
              <a:r>
                <a:rPr lang="en-US" sz="1372">
                  <a:solidFill>
                    <a:srgbClr val="353535"/>
                  </a:solidFill>
                  <a:latin typeface="Segoe UI Semilight"/>
                  <a:cs typeface="Segoe UI" pitchFamily="34" charset="0"/>
                </a:rPr>
                <a:t>Will support marketing application centric schema’s</a:t>
              </a:r>
              <a:endParaRPr lang="en-US" sz="1765">
                <a:solidFill>
                  <a:srgbClr val="353535"/>
                </a:solidFill>
                <a:latin typeface="Segoe UI Semilight"/>
                <a:cs typeface="Segoe UI" pitchFamily="34" charset="0"/>
              </a:endParaRPr>
            </a:p>
          </p:txBody>
        </p:sp>
        <p:sp>
          <p:nvSpPr>
            <p:cNvPr id="27" name="people_11" descr="Engage customers&#10;">
              <a:extLst>
                <a:ext uri="{FF2B5EF4-FFF2-40B4-BE49-F238E27FC236}">
                  <a16:creationId xmlns:a16="http://schemas.microsoft.com/office/drawing/2014/main" id="{1AC3E35A-A06C-483C-92A4-689BBAA026C6}"/>
                </a:ext>
              </a:extLst>
            </p:cNvPr>
            <p:cNvSpPr>
              <a:spLocks noChangeAspect="1" noEditPoints="1"/>
            </p:cNvSpPr>
            <p:nvPr/>
          </p:nvSpPr>
          <p:spPr bwMode="auto">
            <a:xfrm>
              <a:off x="5983100" y="4141152"/>
              <a:ext cx="642725" cy="617220"/>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25400" cap="sq">
              <a:solidFill>
                <a:schemeClr val="tx1"/>
              </a:solidFill>
              <a:prstDash val="solid"/>
              <a:miter lim="800000"/>
              <a:headEnd/>
              <a:tailEnd/>
            </a:ln>
          </p:spPr>
          <p:txBody>
            <a:bodyPr vert="horz" wrap="square" lIns="89643" tIns="44821" rIns="89643" bIns="44821" numCol="1" anchor="t" anchorCtr="0" compatLnSpc="1">
              <a:prstTxWarp prst="textNoShape">
                <a:avLst/>
              </a:prstTxWarp>
            </a:bodyPr>
            <a:lstStyle/>
            <a:p>
              <a:pPr defTabSz="914437"/>
              <a:endParaRPr lang="en-US" sz="1765">
                <a:gradFill>
                  <a:gsLst>
                    <a:gs pos="0">
                      <a:srgbClr val="505050"/>
                    </a:gs>
                    <a:gs pos="100000">
                      <a:srgbClr val="505050"/>
                    </a:gs>
                  </a:gsLst>
                </a:gradFill>
                <a:latin typeface="Segoe UI Semilight"/>
              </a:endParaRPr>
            </a:p>
          </p:txBody>
        </p:sp>
      </p:grpSp>
      <p:grpSp>
        <p:nvGrpSpPr>
          <p:cNvPr id="29" name="Group 28">
            <a:extLst>
              <a:ext uri="{FF2B5EF4-FFF2-40B4-BE49-F238E27FC236}">
                <a16:creationId xmlns:a16="http://schemas.microsoft.com/office/drawing/2014/main" id="{C82E5D4D-194D-4C41-8606-B527215355A1}"/>
              </a:ext>
            </a:extLst>
          </p:cNvPr>
          <p:cNvGrpSpPr/>
          <p:nvPr/>
        </p:nvGrpSpPr>
        <p:grpSpPr>
          <a:xfrm>
            <a:off x="5859873" y="4698935"/>
            <a:ext cx="5331369" cy="1120531"/>
            <a:chOff x="5885362" y="5097462"/>
            <a:chExt cx="5438275" cy="1143000"/>
          </a:xfrm>
        </p:grpSpPr>
        <p:sp>
          <p:nvSpPr>
            <p:cNvPr id="21" name="Rectangle 20">
              <a:extLst>
                <a:ext uri="{FF2B5EF4-FFF2-40B4-BE49-F238E27FC236}">
                  <a16:creationId xmlns:a16="http://schemas.microsoft.com/office/drawing/2014/main" id="{93413F04-B499-43C6-BC1C-8467670CF78B}"/>
                </a:ext>
              </a:extLst>
            </p:cNvPr>
            <p:cNvSpPr/>
            <p:nvPr/>
          </p:nvSpPr>
          <p:spPr bwMode="auto">
            <a:xfrm>
              <a:off x="5885362" y="5097462"/>
              <a:ext cx="838200" cy="1143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fontAlgn="base">
                <a:lnSpc>
                  <a:spcPct val="90000"/>
                </a:lnSpc>
                <a:spcBef>
                  <a:spcPct val="0"/>
                </a:spcBef>
                <a:spcAft>
                  <a:spcPct val="0"/>
                </a:spcAft>
              </a:pPr>
              <a:endParaRPr lang="en-US" sz="1765">
                <a:gradFill>
                  <a:gsLst>
                    <a:gs pos="22078">
                      <a:srgbClr val="353535"/>
                    </a:gs>
                    <a:gs pos="50000">
                      <a:srgbClr val="353535"/>
                    </a:gs>
                  </a:gsLst>
                  <a:lin ang="5400000" scaled="0"/>
                </a:gradFill>
                <a:latin typeface="Segoe UI Semilight"/>
                <a:cs typeface="Segoe UI" pitchFamily="34" charset="0"/>
              </a:endParaRPr>
            </a:p>
          </p:txBody>
        </p:sp>
        <p:sp>
          <p:nvSpPr>
            <p:cNvPr id="22" name="Rectangle 21">
              <a:extLst>
                <a:ext uri="{FF2B5EF4-FFF2-40B4-BE49-F238E27FC236}">
                  <a16:creationId xmlns:a16="http://schemas.microsoft.com/office/drawing/2014/main" id="{1B8963B3-8BA8-4195-B61C-B75AA2E5EACC}"/>
                </a:ext>
              </a:extLst>
            </p:cNvPr>
            <p:cNvSpPr/>
            <p:nvPr/>
          </p:nvSpPr>
          <p:spPr bwMode="auto">
            <a:xfrm>
              <a:off x="6751637" y="5097462"/>
              <a:ext cx="4572000" cy="1143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73" fontAlgn="base">
                <a:lnSpc>
                  <a:spcPct val="90000"/>
                </a:lnSpc>
                <a:spcBef>
                  <a:spcPct val="0"/>
                </a:spcBef>
                <a:spcAft>
                  <a:spcPct val="0"/>
                </a:spcAft>
              </a:pPr>
              <a:r>
                <a:rPr lang="en-US" sz="1765">
                  <a:solidFill>
                    <a:srgbClr val="FFFFFF"/>
                  </a:solidFill>
                  <a:latin typeface="Segoe UI Semilight"/>
                  <a:cs typeface="Segoe UI" pitchFamily="34" charset="0"/>
                </a:rPr>
                <a:t>Project Common</a:t>
              </a:r>
            </a:p>
            <a:p>
              <a:pPr defTabSz="914173" fontAlgn="base">
                <a:lnSpc>
                  <a:spcPct val="90000"/>
                </a:lnSpc>
                <a:spcBef>
                  <a:spcPct val="0"/>
                </a:spcBef>
                <a:spcAft>
                  <a:spcPct val="0"/>
                </a:spcAft>
              </a:pPr>
              <a:r>
                <a:rPr lang="en-US" sz="1372">
                  <a:solidFill>
                    <a:srgbClr val="FFFFFF"/>
                  </a:solidFill>
                  <a:latin typeface="Segoe UI Semilight"/>
                  <a:cs typeface="Segoe UI" pitchFamily="34" charset="0"/>
                </a:rPr>
                <a:t>Will support project management application centric schema’s</a:t>
              </a:r>
              <a:endParaRPr lang="en-US" sz="1765">
                <a:solidFill>
                  <a:srgbClr val="FFFFFF"/>
                </a:solidFill>
                <a:latin typeface="Segoe UI Semilight"/>
                <a:cs typeface="Segoe UI" pitchFamily="34" charset="0"/>
              </a:endParaRPr>
            </a:p>
          </p:txBody>
        </p:sp>
        <p:sp>
          <p:nvSpPr>
            <p:cNvPr id="28" name="Trackers_EADF_bidi" descr="Checklist, to do list, tasks&#10;">
              <a:extLst>
                <a:ext uri="{FF2B5EF4-FFF2-40B4-BE49-F238E27FC236}">
                  <a16:creationId xmlns:a16="http://schemas.microsoft.com/office/drawing/2014/main" id="{2C6368DE-1220-41A5-9A24-0BCB8E21CBAB}"/>
                </a:ext>
              </a:extLst>
            </p:cNvPr>
            <p:cNvSpPr>
              <a:spLocks noChangeAspect="1" noEditPoints="1"/>
            </p:cNvSpPr>
            <p:nvPr/>
          </p:nvSpPr>
          <p:spPr bwMode="auto">
            <a:xfrm>
              <a:off x="6052979" y="5326062"/>
              <a:ext cx="502966" cy="68580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437"/>
              <a:endParaRPr lang="en-US" sz="1765">
                <a:solidFill>
                  <a:srgbClr val="353535"/>
                </a:solidFill>
                <a:latin typeface="Segoe UI Semilight"/>
              </a:endParaRPr>
            </a:p>
          </p:txBody>
        </p:sp>
      </p:grpSp>
    </p:spTree>
    <p:custDataLst>
      <p:tags r:id="rId1"/>
    </p:custDataLst>
    <p:extLst>
      <p:ext uri="{BB962C8B-B14F-4D97-AF65-F5344CB8AC3E}">
        <p14:creationId xmlns:p14="http://schemas.microsoft.com/office/powerpoint/2010/main" val="289994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3500"/>
                            </p:stCondLst>
                            <p:childTnLst>
                              <p:par>
                                <p:cTn id="21" presetID="10" presetClass="entr" presetSubtype="0" fill="hold" nodeType="afterEffect">
                                  <p:stCondLst>
                                    <p:cond delay="50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4500"/>
                            </p:stCondLst>
                            <p:childTnLst>
                              <p:par>
                                <p:cTn id="25" presetID="10" presetClass="entr" presetSubtype="0" fill="hold" nodeType="afterEffect">
                                  <p:stCondLst>
                                    <p:cond delay="50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par>
                          <p:cTn id="28" fill="hold">
                            <p:stCondLst>
                              <p:cond delay="5500"/>
                            </p:stCondLst>
                            <p:childTnLst>
                              <p:par>
                                <p:cTn id="29" presetID="10" presetClass="entr" presetSubtype="0" fill="hold" nodeType="afterEffect">
                                  <p:stCondLst>
                                    <p:cond delay="5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par>
                          <p:cTn id="32" fill="hold">
                            <p:stCondLst>
                              <p:cond delay="6500"/>
                            </p:stCondLst>
                            <p:childTnLst>
                              <p:par>
                                <p:cTn id="33" presetID="10" presetClass="entr" presetSubtype="0" fill="hold" grpId="0" nodeType="afterEffect">
                                  <p:stCondLst>
                                    <p:cond delay="1000"/>
                                  </p:stCondLst>
                                  <p:childTnLst>
                                    <p:set>
                                      <p:cBhvr>
                                        <p:cTn id="34" dur="1" fill="hold">
                                          <p:stCondLst>
                                            <p:cond delay="0"/>
                                          </p:stCondLst>
                                        </p:cTn>
                                        <p:tgtEl>
                                          <p:spTgt spid="36">
                                            <p:txEl>
                                              <p:pRg st="0" end="0"/>
                                            </p:txEl>
                                          </p:spTgt>
                                        </p:tgtEl>
                                        <p:attrNameLst>
                                          <p:attrName>style.visibility</p:attrName>
                                        </p:attrNameLst>
                                      </p:cBhvr>
                                      <p:to>
                                        <p:strVal val="visible"/>
                                      </p:to>
                                    </p:set>
                                    <p:animEffect transition="in" filter="fade">
                                      <p:cBhvr>
                                        <p:cTn id="35"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5">
            <a:lumMod val="50000"/>
            <a:lumOff val="50000"/>
          </a:schemeClr>
        </a:solidFill>
        <a:effectLst/>
      </p:bgPr>
    </p:bg>
    <p:spTree>
      <p:nvGrpSpPr>
        <p:cNvPr id="1" name=""/>
        <p:cNvGrpSpPr/>
        <p:nvPr/>
      </p:nvGrpSpPr>
      <p:grpSpPr>
        <a:xfrm>
          <a:off x="0" y="0"/>
          <a:ext cx="0" cy="0"/>
          <a:chOff x="0" y="0"/>
          <a:chExt cx="0" cy="0"/>
        </a:xfrm>
      </p:grpSpPr>
      <p:sp>
        <p:nvSpPr>
          <p:cNvPr id="25" name="TextBox 24"/>
          <p:cNvSpPr txBox="1"/>
          <p:nvPr/>
        </p:nvSpPr>
        <p:spPr>
          <a:xfrm>
            <a:off x="707471" y="0"/>
            <a:ext cx="10777058"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6000" b="1">
                <a:gradFill>
                  <a:gsLst>
                    <a:gs pos="2917">
                      <a:srgbClr val="FFFFFF"/>
                    </a:gs>
                    <a:gs pos="30000">
                      <a:srgbClr val="FFFFFF"/>
                    </a:gs>
                  </a:gsLst>
                  <a:lin ang="5400000" scaled="0"/>
                </a:gradFill>
                <a:latin typeface="Segoe UI Light"/>
              </a:rPr>
              <a:t>Licensing Nuances</a:t>
            </a:r>
            <a:endParaRPr kumimoji="0" lang="en-US" sz="6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endParaRPr>
          </a:p>
        </p:txBody>
      </p:sp>
      <p:sp>
        <p:nvSpPr>
          <p:cNvPr id="2" name="TextBox 1">
            <a:extLst>
              <a:ext uri="{FF2B5EF4-FFF2-40B4-BE49-F238E27FC236}">
                <a16:creationId xmlns:a16="http://schemas.microsoft.com/office/drawing/2014/main" id="{2A4A508C-5A03-442C-9470-05408610BD25}"/>
              </a:ext>
            </a:extLst>
          </p:cNvPr>
          <p:cNvSpPr txBox="1"/>
          <p:nvPr/>
        </p:nvSpPr>
        <p:spPr>
          <a:xfrm>
            <a:off x="2693581" y="6131443"/>
            <a:ext cx="7019486"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hlinkClick r:id="rId3"/>
              </a:rPr>
              <a:t>https://powerapps.microsoft.com/en-us/pricing/</a:t>
            </a:r>
            <a:r>
              <a:rPr lang="en-US" sz="2400">
                <a:gradFill>
                  <a:gsLst>
                    <a:gs pos="2917">
                      <a:schemeClr val="tx1"/>
                    </a:gs>
                    <a:gs pos="30000">
                      <a:schemeClr val="tx1"/>
                    </a:gs>
                  </a:gsLst>
                  <a:lin ang="5400000" scaled="0"/>
                </a:gradFill>
              </a:rPr>
              <a:t> </a:t>
            </a:r>
          </a:p>
        </p:txBody>
      </p:sp>
      <p:pic>
        <p:nvPicPr>
          <p:cNvPr id="3" name="Picture 2">
            <a:extLst>
              <a:ext uri="{FF2B5EF4-FFF2-40B4-BE49-F238E27FC236}">
                <a16:creationId xmlns:a16="http://schemas.microsoft.com/office/drawing/2014/main" id="{88CD7AEC-B29A-42F1-B189-92978E9EB302}"/>
              </a:ext>
            </a:extLst>
          </p:cNvPr>
          <p:cNvPicPr>
            <a:picLocks noChangeAspect="1"/>
          </p:cNvPicPr>
          <p:nvPr/>
        </p:nvPicPr>
        <p:blipFill>
          <a:blip r:embed="rId4"/>
          <a:stretch>
            <a:fillRect/>
          </a:stretch>
        </p:blipFill>
        <p:spPr>
          <a:xfrm>
            <a:off x="878951" y="1126462"/>
            <a:ext cx="10441171" cy="5004981"/>
          </a:xfrm>
          <a:prstGeom prst="rect">
            <a:avLst/>
          </a:prstGeom>
        </p:spPr>
      </p:pic>
    </p:spTree>
    <p:extLst>
      <p:ext uri="{BB962C8B-B14F-4D97-AF65-F5344CB8AC3E}">
        <p14:creationId xmlns:p14="http://schemas.microsoft.com/office/powerpoint/2010/main" val="201136262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5">
            <a:lumMod val="50000"/>
            <a:lumOff val="50000"/>
          </a:schemeClr>
        </a:solidFill>
        <a:effectLst/>
      </p:bgPr>
    </p:bg>
    <p:spTree>
      <p:nvGrpSpPr>
        <p:cNvPr id="1" name=""/>
        <p:cNvGrpSpPr/>
        <p:nvPr/>
      </p:nvGrpSpPr>
      <p:grpSpPr>
        <a:xfrm>
          <a:off x="0" y="0"/>
          <a:ext cx="0" cy="0"/>
          <a:chOff x="0" y="0"/>
          <a:chExt cx="0" cy="0"/>
        </a:xfrm>
      </p:grpSpPr>
      <p:sp>
        <p:nvSpPr>
          <p:cNvPr id="25" name="TextBox 24"/>
          <p:cNvSpPr txBox="1"/>
          <p:nvPr/>
        </p:nvSpPr>
        <p:spPr>
          <a:xfrm>
            <a:off x="663575" y="1730279"/>
            <a:ext cx="10777058"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6000" b="1">
                <a:gradFill>
                  <a:gsLst>
                    <a:gs pos="2917">
                      <a:srgbClr val="FFFFFF"/>
                    </a:gs>
                    <a:gs pos="30000">
                      <a:srgbClr val="FFFFFF"/>
                    </a:gs>
                  </a:gsLst>
                  <a:lin ang="5400000" scaled="0"/>
                </a:gradFill>
                <a:latin typeface="Segoe UI Light"/>
              </a:rPr>
              <a:t>Tips and Tricks</a:t>
            </a:r>
            <a:endParaRPr kumimoji="0" lang="en-US" sz="6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47722063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5">
            <a:lumMod val="50000"/>
            <a:lumOff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96132-029C-4602-884E-2FE4B49E3E7D}"/>
              </a:ext>
            </a:extLst>
          </p:cNvPr>
          <p:cNvSpPr>
            <a:spLocks noGrp="1"/>
          </p:cNvSpPr>
          <p:nvPr>
            <p:ph type="title"/>
          </p:nvPr>
        </p:nvSpPr>
        <p:spPr/>
        <p:txBody>
          <a:bodyPr/>
          <a:lstStyle/>
          <a:p>
            <a:r>
              <a:rPr lang="en-US"/>
              <a:t>Build Something - </a:t>
            </a:r>
            <a:r>
              <a:rPr lang="en-US" sz="4800" i="1"/>
              <a:t>Tips &amp; Tricks</a:t>
            </a:r>
            <a:endParaRPr lang="en-US" i="1"/>
          </a:p>
        </p:txBody>
      </p:sp>
      <p:sp>
        <p:nvSpPr>
          <p:cNvPr id="3" name="Content Placeholder 2">
            <a:extLst>
              <a:ext uri="{FF2B5EF4-FFF2-40B4-BE49-F238E27FC236}">
                <a16:creationId xmlns:a16="http://schemas.microsoft.com/office/drawing/2014/main" id="{95F29632-73A0-4175-A295-F0FFBF15F9C4}"/>
              </a:ext>
            </a:extLst>
          </p:cNvPr>
          <p:cNvSpPr>
            <a:spLocks noGrp="1"/>
          </p:cNvSpPr>
          <p:nvPr>
            <p:ph sz="quarter" idx="10"/>
          </p:nvPr>
        </p:nvSpPr>
        <p:spPr>
          <a:xfrm>
            <a:off x="421328" y="1187621"/>
            <a:ext cx="10757098" cy="5451942"/>
          </a:xfrm>
        </p:spPr>
        <p:txBody>
          <a:bodyPr/>
          <a:lstStyle/>
          <a:p>
            <a:r>
              <a:rPr lang="en-US" sz="2800" b="1"/>
              <a:t>Delegation - </a:t>
            </a:r>
            <a:r>
              <a:rPr lang="en-US" sz="2800"/>
              <a:t>Server side vs. client slide processing for data queries.</a:t>
            </a:r>
          </a:p>
          <a:p>
            <a:endParaRPr lang="en-US" sz="2800"/>
          </a:p>
          <a:p>
            <a:r>
              <a:rPr lang="en-US" sz="2800" b="1"/>
              <a:t>Key Functions for Working with Data</a:t>
            </a:r>
          </a:p>
          <a:p>
            <a:pPr lvl="1"/>
            <a:r>
              <a:rPr lang="en-US" sz="2800" b="1"/>
              <a:t>Filter </a:t>
            </a:r>
            <a:r>
              <a:rPr lang="en-US" sz="2800"/>
              <a:t>to create</a:t>
            </a:r>
            <a:r>
              <a:rPr lang="en-US" sz="2800" b="1"/>
              <a:t> </a:t>
            </a:r>
            <a:r>
              <a:rPr lang="en-US" sz="2800"/>
              <a:t>subset of data results</a:t>
            </a:r>
            <a:r>
              <a:rPr lang="en-US" sz="2800" b="1"/>
              <a:t> </a:t>
            </a:r>
            <a:r>
              <a:rPr lang="en-US" sz="2800"/>
              <a:t>(all contacts for an account).</a:t>
            </a:r>
          </a:p>
          <a:p>
            <a:pPr lvl="1"/>
            <a:r>
              <a:rPr lang="en-US" sz="2800" b="1"/>
              <a:t>Search </a:t>
            </a:r>
            <a:r>
              <a:rPr lang="en-US" sz="2800"/>
              <a:t>for values in 1 or more columns. </a:t>
            </a:r>
          </a:p>
          <a:p>
            <a:pPr lvl="1"/>
            <a:r>
              <a:rPr lang="en-US" sz="2800" b="1"/>
              <a:t>Lookup fields </a:t>
            </a:r>
            <a:r>
              <a:rPr lang="en-US" sz="2800"/>
              <a:t>returns first record to match (use to associate contact records to an account with GUID).</a:t>
            </a:r>
          </a:p>
          <a:p>
            <a:pPr lvl="1"/>
            <a:r>
              <a:rPr lang="en-US" sz="2800" b="1"/>
              <a:t>Sort</a:t>
            </a:r>
            <a:r>
              <a:rPr lang="en-US" sz="2800"/>
              <a:t> ascending, descending or based on set of columns.</a:t>
            </a:r>
          </a:p>
          <a:p>
            <a:pPr lvl="1"/>
            <a:endParaRPr lang="en-US"/>
          </a:p>
          <a:p>
            <a:r>
              <a:rPr lang="en-US" sz="2800" b="1"/>
              <a:t>Know the data </a:t>
            </a:r>
            <a:r>
              <a:rPr lang="en-US" sz="2800"/>
              <a:t>– Flow example with Boolean value.</a:t>
            </a:r>
            <a:endParaRPr lang="en-US"/>
          </a:p>
        </p:txBody>
      </p:sp>
    </p:spTree>
    <p:extLst>
      <p:ext uri="{BB962C8B-B14F-4D97-AF65-F5344CB8AC3E}">
        <p14:creationId xmlns:p14="http://schemas.microsoft.com/office/powerpoint/2010/main" val="159473086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0"/>
            <a:ext cx="11382703" cy="822960"/>
          </a:xfrm>
        </p:spPr>
        <p:txBody>
          <a:bodyPr/>
          <a:lstStyle/>
          <a:p>
            <a:r>
              <a:rPr lang="en-US" sz="3200"/>
              <a:t>Delegation - Understanding where query options are applied</a:t>
            </a:r>
          </a:p>
        </p:txBody>
      </p:sp>
      <p:sp>
        <p:nvSpPr>
          <p:cNvPr id="5" name="Content Placeholder 3"/>
          <p:cNvSpPr>
            <a:spLocks noGrp="1"/>
          </p:cNvSpPr>
          <p:nvPr>
            <p:ph type="body" sz="quarter" idx="4294967295"/>
          </p:nvPr>
        </p:nvSpPr>
        <p:spPr>
          <a:xfrm>
            <a:off x="609600" y="1129186"/>
            <a:ext cx="10972799" cy="1175707"/>
          </a:xfrm>
          <a:prstGeom prst="rect">
            <a:avLst/>
          </a:prstGeom>
        </p:spPr>
        <p:txBody>
          <a:bodyPr/>
          <a:lstStyle/>
          <a:p>
            <a:pPr marL="457200" indent="-457200" defTabSz="914400">
              <a:buClr>
                <a:srgbClr val="0070C0"/>
              </a:buClr>
              <a:buFont typeface="Wingdings" panose="05000000000000000000" pitchFamily="2" charset="2"/>
              <a:buChar char="§"/>
            </a:pPr>
            <a:r>
              <a:rPr lang="en-US" sz="2600">
                <a:solidFill>
                  <a:schemeClr val="bg2">
                    <a:lumMod val="10000"/>
                  </a:schemeClr>
                </a:solidFill>
                <a:latin typeface="Segoe UI" pitchFamily="34" charset="0"/>
                <a:ea typeface="Segoe UI" pitchFamily="34" charset="0"/>
                <a:cs typeface="Segoe UI" pitchFamily="34" charset="0"/>
              </a:rPr>
              <a:t>Where the query options are applied can impact performance and actual results.</a:t>
            </a:r>
            <a:br>
              <a:rPr lang="en-US" sz="2600">
                <a:solidFill>
                  <a:schemeClr val="bg2">
                    <a:lumMod val="10000"/>
                  </a:schemeClr>
                </a:solidFill>
                <a:latin typeface="Segoe UI" pitchFamily="34" charset="0"/>
                <a:ea typeface="Segoe UI" pitchFamily="34" charset="0"/>
                <a:cs typeface="Segoe UI" pitchFamily="34" charset="0"/>
              </a:rPr>
            </a:br>
            <a:endParaRPr lang="en-US" sz="2600">
              <a:solidFill>
                <a:schemeClr val="bg2">
                  <a:lumMod val="10000"/>
                </a:schemeClr>
              </a:solidFill>
              <a:latin typeface="Segoe UI" pitchFamily="34" charset="0"/>
              <a:ea typeface="Segoe UI" pitchFamily="34" charset="0"/>
              <a:cs typeface="Segoe UI" pitchFamily="34" charset="0"/>
            </a:endParaRPr>
          </a:p>
          <a:p>
            <a:pPr marL="457200" indent="-457200" defTabSz="914400">
              <a:buClr>
                <a:srgbClr val="0070C0"/>
              </a:buClr>
              <a:buFont typeface="Wingdings" panose="05000000000000000000" pitchFamily="2" charset="2"/>
              <a:buChar char="§"/>
            </a:pPr>
            <a:r>
              <a:rPr lang="en-US" sz="2600">
                <a:solidFill>
                  <a:schemeClr val="bg2">
                    <a:lumMod val="10000"/>
                  </a:schemeClr>
                </a:solidFill>
                <a:latin typeface="Segoe UI" pitchFamily="34" charset="0"/>
                <a:ea typeface="Segoe UI" pitchFamily="34" charset="0"/>
                <a:cs typeface="Segoe UI" pitchFamily="34" charset="0"/>
              </a:rPr>
              <a:t>Many apps supports delegation of certain query options allowing them to be processed on the server instead of the client.</a:t>
            </a:r>
          </a:p>
          <a:p>
            <a:pPr marL="457200" indent="-457200" defTabSz="914400">
              <a:buClr>
                <a:srgbClr val="0070C0"/>
              </a:buClr>
              <a:buFont typeface="Wingdings" panose="05000000000000000000" pitchFamily="2" charset="2"/>
              <a:buChar char="§"/>
            </a:pPr>
            <a:endParaRPr lang="en-US" sz="2600">
              <a:solidFill>
                <a:schemeClr val="bg2">
                  <a:lumMod val="10000"/>
                </a:schemeClr>
              </a:solidFill>
              <a:latin typeface="Segoe UI" pitchFamily="34" charset="0"/>
              <a:ea typeface="Segoe UI" pitchFamily="34" charset="0"/>
              <a:cs typeface="Segoe UI" pitchFamily="34" charset="0"/>
            </a:endParaRPr>
          </a:p>
          <a:p>
            <a:pPr marL="457200" indent="-457200" defTabSz="914400">
              <a:buClr>
                <a:srgbClr val="0070C0"/>
              </a:buClr>
              <a:buFont typeface="Wingdings" panose="05000000000000000000" pitchFamily="2" charset="2"/>
              <a:buChar char="§"/>
            </a:pPr>
            <a:r>
              <a:rPr lang="en-US" sz="2600">
                <a:solidFill>
                  <a:schemeClr val="bg2">
                    <a:lumMod val="10000"/>
                  </a:schemeClr>
                </a:solidFill>
                <a:latin typeface="Segoe UI" pitchFamily="34" charset="0"/>
                <a:ea typeface="Segoe UI" pitchFamily="34" charset="0"/>
                <a:cs typeface="Segoe UI" pitchFamily="34" charset="0"/>
              </a:rPr>
              <a:t>Server processing is the goal because it is more efficient and produces accurate results.</a:t>
            </a:r>
          </a:p>
          <a:p>
            <a:pPr marL="457200" indent="-457200" defTabSz="914400">
              <a:buClr>
                <a:srgbClr val="0070C0"/>
              </a:buClr>
              <a:buFont typeface="Wingdings" panose="05000000000000000000" pitchFamily="2" charset="2"/>
              <a:buChar char="§"/>
            </a:pPr>
            <a:endParaRPr lang="en-US" sz="2600">
              <a:solidFill>
                <a:schemeClr val="bg2">
                  <a:lumMod val="10000"/>
                </a:schemeClr>
              </a:solidFill>
              <a:latin typeface="Segoe UI" pitchFamily="34" charset="0"/>
              <a:ea typeface="Segoe UI" pitchFamily="34" charset="0"/>
              <a:cs typeface="Segoe UI" pitchFamily="34" charset="0"/>
            </a:endParaRPr>
          </a:p>
          <a:p>
            <a:pPr marL="457200" indent="-457200" defTabSz="914400">
              <a:buClr>
                <a:srgbClr val="0070C0"/>
              </a:buClr>
              <a:buFont typeface="Wingdings" panose="05000000000000000000" pitchFamily="2" charset="2"/>
              <a:buChar char="§"/>
            </a:pPr>
            <a:r>
              <a:rPr lang="en-US" sz="2600">
                <a:solidFill>
                  <a:schemeClr val="bg2">
                    <a:lumMod val="10000"/>
                  </a:schemeClr>
                </a:solidFill>
                <a:latin typeface="Segoe UI" pitchFamily="34" charset="0"/>
                <a:ea typeface="Segoe UI" pitchFamily="34" charset="0"/>
                <a:cs typeface="Segoe UI" pitchFamily="34" charset="0"/>
              </a:rPr>
              <a:t>When server processing is not available for an option, the first 500 records that apply from the server are returned and then the client processing of the option occurs on that set of data (configurable from 1-2000 records).</a:t>
            </a:r>
          </a:p>
        </p:txBody>
      </p:sp>
    </p:spTree>
    <p:extLst>
      <p:ext uri="{BB962C8B-B14F-4D97-AF65-F5344CB8AC3E}">
        <p14:creationId xmlns:p14="http://schemas.microsoft.com/office/powerpoint/2010/main" val="2068009896"/>
      </p:ext>
    </p:extLst>
  </p:cSld>
  <p:clrMapOvr>
    <a:masterClrMapping/>
  </p:clrMapOvr>
  <mc:AlternateContent xmlns:mc="http://schemas.openxmlformats.org/markup-compatibility/2006" xmlns:p14="http://schemas.microsoft.com/office/powerpoint/2010/main">
    <mc:Choice Requires="p14">
      <p:transition spd="slow" p14:dur="2000" advTm="98661"/>
    </mc:Choice>
    <mc:Fallback xmlns="">
      <p:transition spd="slow" advTm="98661"/>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Query options that </a:t>
            </a:r>
            <a:r>
              <a:rPr lang="en-US" sz="3200" b="1" u="sng"/>
              <a:t>ARE </a:t>
            </a:r>
            <a:r>
              <a:rPr lang="en-US" sz="3200"/>
              <a:t>delegated to server</a:t>
            </a:r>
          </a:p>
        </p:txBody>
      </p:sp>
      <p:sp>
        <p:nvSpPr>
          <p:cNvPr id="5" name="Content Placeholder 3"/>
          <p:cNvSpPr>
            <a:spLocks noGrp="1"/>
          </p:cNvSpPr>
          <p:nvPr>
            <p:ph type="body" sz="quarter" idx="4294967295"/>
          </p:nvPr>
        </p:nvSpPr>
        <p:spPr>
          <a:xfrm>
            <a:off x="609600" y="1129186"/>
            <a:ext cx="10972799" cy="1175707"/>
          </a:xfrm>
          <a:prstGeom prst="rect">
            <a:avLst/>
          </a:prstGeom>
        </p:spPr>
        <p:txBody>
          <a:bodyPr/>
          <a:lstStyle/>
          <a:p>
            <a:pPr marL="457200" indent="-457200">
              <a:buClr>
                <a:srgbClr val="0070C0"/>
              </a:buClr>
              <a:buFont typeface="Wingdings" panose="05000000000000000000" pitchFamily="2" charset="2"/>
              <a:buChar char="§"/>
            </a:pPr>
            <a:r>
              <a:rPr lang="en-US"/>
              <a:t>Not, </a:t>
            </a:r>
            <a:r>
              <a:rPr lang="en-US" err="1"/>
              <a:t>IsBlank</a:t>
            </a:r>
            <a:r>
              <a:rPr lang="en-US"/>
              <a:t>, &lt;, &lt;=, =, &lt;&gt;, &gt;, &gt;=, +, -, </a:t>
            </a:r>
            <a:r>
              <a:rPr lang="en-US" err="1"/>
              <a:t>StartsWith</a:t>
            </a:r>
            <a:br>
              <a:rPr lang="en-US"/>
            </a:br>
            <a:endParaRPr lang="en-US"/>
          </a:p>
          <a:p>
            <a:pPr marL="457200" indent="-457200">
              <a:buClr>
                <a:srgbClr val="0070C0"/>
              </a:buClr>
              <a:buFont typeface="Wingdings" panose="05000000000000000000" pitchFamily="2" charset="2"/>
              <a:buChar char="§"/>
            </a:pPr>
            <a:r>
              <a:rPr lang="en-US" sz="2800">
                <a:solidFill>
                  <a:schemeClr val="bg2">
                    <a:lumMod val="10000"/>
                  </a:schemeClr>
                </a:solidFill>
                <a:latin typeface="Segoe UI" pitchFamily="34" charset="0"/>
                <a:ea typeface="Segoe UI" pitchFamily="34" charset="0"/>
                <a:cs typeface="Segoe UI" pitchFamily="34" charset="0"/>
              </a:rPr>
              <a:t>And (&amp;&amp;), Or (||), Not (!), In (recently included context variables)</a:t>
            </a:r>
          </a:p>
          <a:p>
            <a:pPr marL="457200" indent="-457200">
              <a:buClr>
                <a:srgbClr val="0070C0"/>
              </a:buClr>
              <a:buFont typeface="Wingdings" panose="05000000000000000000" pitchFamily="2" charset="2"/>
              <a:buChar char="§"/>
            </a:pPr>
            <a:endParaRPr lang="en-US" sz="2800">
              <a:solidFill>
                <a:schemeClr val="bg2">
                  <a:lumMod val="10000"/>
                </a:schemeClr>
              </a:solidFill>
              <a:latin typeface="Segoe UI" pitchFamily="34" charset="0"/>
              <a:ea typeface="Segoe UI" pitchFamily="34" charset="0"/>
              <a:cs typeface="Segoe UI" pitchFamily="34" charset="0"/>
            </a:endParaRPr>
          </a:p>
          <a:p>
            <a:pPr marL="457200" indent="-457200">
              <a:buClr>
                <a:srgbClr val="0070C0"/>
              </a:buClr>
              <a:buFont typeface="Wingdings" panose="05000000000000000000" pitchFamily="2" charset="2"/>
              <a:buChar char="§"/>
            </a:pPr>
            <a:r>
              <a:rPr lang="en-US" sz="2800">
                <a:solidFill>
                  <a:schemeClr val="bg2">
                    <a:lumMod val="10000"/>
                  </a:schemeClr>
                </a:solidFill>
                <a:latin typeface="Segoe UI" pitchFamily="34" charset="0"/>
                <a:ea typeface="Segoe UI" pitchFamily="34" charset="0"/>
                <a:cs typeface="Segoe UI" pitchFamily="34" charset="0"/>
              </a:rPr>
              <a:t>Sort and </a:t>
            </a:r>
            <a:r>
              <a:rPr lang="en-US" sz="2800" err="1">
                <a:solidFill>
                  <a:schemeClr val="bg2">
                    <a:lumMod val="10000"/>
                  </a:schemeClr>
                </a:solidFill>
                <a:latin typeface="Segoe UI" pitchFamily="34" charset="0"/>
                <a:ea typeface="Segoe UI" pitchFamily="34" charset="0"/>
                <a:cs typeface="Segoe UI" pitchFamily="34" charset="0"/>
              </a:rPr>
              <a:t>SortByColumns</a:t>
            </a:r>
            <a:r>
              <a:rPr lang="en-US" sz="2800">
                <a:solidFill>
                  <a:schemeClr val="bg2">
                    <a:lumMod val="10000"/>
                  </a:schemeClr>
                </a:solidFill>
                <a:latin typeface="Segoe UI" pitchFamily="34" charset="0"/>
                <a:ea typeface="Segoe UI" pitchFamily="34" charset="0"/>
                <a:cs typeface="Segoe UI" pitchFamily="34" charset="0"/>
              </a:rPr>
              <a:t> are also performed on the server</a:t>
            </a:r>
          </a:p>
          <a:p>
            <a:pPr marL="457200" indent="-457200">
              <a:buClr>
                <a:srgbClr val="0070C0"/>
              </a:buClr>
              <a:buFont typeface="Wingdings" panose="05000000000000000000" pitchFamily="2" charset="2"/>
              <a:buChar char="§"/>
            </a:pPr>
            <a:endParaRPr lang="en-US" sz="2800">
              <a:solidFill>
                <a:schemeClr val="bg2">
                  <a:lumMod val="10000"/>
                </a:schemeClr>
              </a:solidFill>
              <a:latin typeface="Segoe UI" pitchFamily="34" charset="0"/>
              <a:ea typeface="Segoe UI" pitchFamily="34" charset="0"/>
              <a:cs typeface="Segoe UI" pitchFamily="34" charset="0"/>
            </a:endParaRPr>
          </a:p>
          <a:p>
            <a:pPr marL="457200" indent="-457200">
              <a:buClr>
                <a:srgbClr val="0070C0"/>
              </a:buClr>
              <a:buFont typeface="Wingdings" panose="05000000000000000000" pitchFamily="2" charset="2"/>
              <a:buChar char="§"/>
            </a:pPr>
            <a:r>
              <a:rPr lang="en-US" sz="2800">
                <a:solidFill>
                  <a:schemeClr val="bg2">
                    <a:lumMod val="10000"/>
                  </a:schemeClr>
                </a:solidFill>
                <a:latin typeface="Segoe UI" pitchFamily="34" charset="0"/>
                <a:ea typeface="Segoe UI" pitchFamily="34" charset="0"/>
                <a:cs typeface="Segoe UI" pitchFamily="34" charset="0"/>
              </a:rPr>
              <a:t>Keep in mind, if the right side of the comparison includes a formula you might have to resolve the formula separately</a:t>
            </a:r>
          </a:p>
          <a:p>
            <a:pPr marL="857250" lvl="1" indent="-457200">
              <a:buClr>
                <a:srgbClr val="0070C0"/>
              </a:buClr>
              <a:buFont typeface="Wingdings" panose="05000000000000000000" pitchFamily="2" charset="2"/>
              <a:buChar char="§"/>
            </a:pPr>
            <a:r>
              <a:rPr lang="en-US" sz="2400">
                <a:solidFill>
                  <a:schemeClr val="bg2">
                    <a:lumMod val="10000"/>
                  </a:schemeClr>
                </a:solidFill>
                <a:latin typeface="Segoe UI" pitchFamily="34" charset="0"/>
                <a:ea typeface="Segoe UI" pitchFamily="34" charset="0"/>
                <a:cs typeface="Segoe UI" pitchFamily="34" charset="0"/>
              </a:rPr>
              <a:t>E.g. </a:t>
            </a:r>
            <a:r>
              <a:rPr lang="en-US" sz="2400" err="1">
                <a:solidFill>
                  <a:schemeClr val="bg2">
                    <a:lumMod val="10000"/>
                  </a:schemeClr>
                </a:solidFill>
                <a:latin typeface="Segoe UI" pitchFamily="34" charset="0"/>
                <a:ea typeface="Segoe UI" pitchFamily="34" charset="0"/>
                <a:cs typeface="Segoe UI" pitchFamily="34" charset="0"/>
              </a:rPr>
              <a:t>createdon</a:t>
            </a:r>
            <a:r>
              <a:rPr lang="en-US" sz="2400">
                <a:solidFill>
                  <a:schemeClr val="bg2">
                    <a:lumMod val="10000"/>
                  </a:schemeClr>
                </a:solidFill>
                <a:latin typeface="Segoe UI" pitchFamily="34" charset="0"/>
                <a:ea typeface="Segoe UI" pitchFamily="34" charset="0"/>
                <a:cs typeface="Segoe UI" pitchFamily="34" charset="0"/>
              </a:rPr>
              <a:t> &lt; Today()</a:t>
            </a:r>
            <a:br>
              <a:rPr lang="en-US" sz="2400">
                <a:solidFill>
                  <a:schemeClr val="bg2">
                    <a:lumMod val="10000"/>
                  </a:schemeClr>
                </a:solidFill>
                <a:latin typeface="Segoe UI" pitchFamily="34" charset="0"/>
                <a:ea typeface="Segoe UI" pitchFamily="34" charset="0"/>
                <a:cs typeface="Segoe UI" pitchFamily="34" charset="0"/>
              </a:rPr>
            </a:br>
            <a:endParaRPr lang="en-US" sz="2400">
              <a:solidFill>
                <a:schemeClr val="bg2">
                  <a:lumMod val="10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30930536"/>
      </p:ext>
    </p:extLst>
  </p:cSld>
  <p:clrMapOvr>
    <a:masterClrMapping/>
  </p:clrMapOvr>
  <mc:AlternateContent xmlns:mc="http://schemas.openxmlformats.org/markup-compatibility/2006" xmlns:p14="http://schemas.microsoft.com/office/powerpoint/2010/main">
    <mc:Choice Requires="p14">
      <p:transition spd="slow" p14:dur="2000" advTm="50719"/>
    </mc:Choice>
    <mc:Fallback xmlns="">
      <p:transition spd="slow" advTm="50719"/>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Query options that are </a:t>
            </a:r>
            <a:r>
              <a:rPr lang="en-US" sz="3200" b="1" u="sng"/>
              <a:t>NOT</a:t>
            </a:r>
            <a:r>
              <a:rPr lang="en-US" sz="3200"/>
              <a:t> delegated to server</a:t>
            </a:r>
          </a:p>
        </p:txBody>
      </p:sp>
      <p:sp>
        <p:nvSpPr>
          <p:cNvPr id="5" name="Content Placeholder 3"/>
          <p:cNvSpPr>
            <a:spLocks noGrp="1"/>
          </p:cNvSpPr>
          <p:nvPr>
            <p:ph type="body" sz="quarter" idx="4294967295"/>
          </p:nvPr>
        </p:nvSpPr>
        <p:spPr>
          <a:xfrm>
            <a:off x="609600" y="1129186"/>
            <a:ext cx="10972799" cy="1175707"/>
          </a:xfrm>
          <a:prstGeom prst="rect">
            <a:avLst/>
          </a:prstGeom>
        </p:spPr>
        <p:txBody>
          <a:bodyPr/>
          <a:lstStyle/>
          <a:p>
            <a:r>
              <a:rPr lang="en-US" sz="2400" b="1">
                <a:hlinkClick r:id="rId3"/>
              </a:rPr>
              <a:t>If</a:t>
            </a:r>
            <a:r>
              <a:rPr lang="en-US" sz="2400"/>
              <a:t>,</a:t>
            </a:r>
            <a:r>
              <a:rPr lang="en-US" sz="2400" b="1"/>
              <a:t> </a:t>
            </a:r>
            <a:r>
              <a:rPr lang="en-US" sz="2400" b="1" err="1">
                <a:hlinkClick r:id="rId4"/>
              </a:rPr>
              <a:t>ExactIn</a:t>
            </a:r>
            <a:endParaRPr lang="en-US" sz="2400"/>
          </a:p>
          <a:p>
            <a:r>
              <a:rPr lang="en-US" sz="2400" b="1">
                <a:hlinkClick r:id="rId4"/>
              </a:rPr>
              <a:t>*</a:t>
            </a:r>
            <a:r>
              <a:rPr lang="en-US" sz="2400"/>
              <a:t>, </a:t>
            </a:r>
            <a:r>
              <a:rPr lang="en-US" sz="2400" b="1">
                <a:hlinkClick r:id="rId4"/>
              </a:rPr>
              <a:t>/</a:t>
            </a:r>
            <a:r>
              <a:rPr lang="en-US" sz="2400"/>
              <a:t>, </a:t>
            </a:r>
            <a:r>
              <a:rPr lang="en-US" sz="2400" b="1">
                <a:hlinkClick r:id="rId5"/>
              </a:rPr>
              <a:t>Mod</a:t>
            </a:r>
            <a:endParaRPr lang="en-US" sz="2400"/>
          </a:p>
          <a:p>
            <a:r>
              <a:rPr lang="en-US" sz="2400" b="1">
                <a:hlinkClick r:id="rId6"/>
              </a:rPr>
              <a:t>Concatenate</a:t>
            </a:r>
            <a:r>
              <a:rPr lang="en-US" sz="2400"/>
              <a:t> (including </a:t>
            </a:r>
            <a:r>
              <a:rPr lang="en-US" sz="2400" b="1">
                <a:hlinkClick r:id="rId4"/>
              </a:rPr>
              <a:t>&amp;</a:t>
            </a:r>
            <a:r>
              <a:rPr lang="en-US" sz="2400"/>
              <a:t>)</a:t>
            </a:r>
          </a:p>
          <a:p>
            <a:r>
              <a:rPr lang="en-US" sz="2400"/>
              <a:t>String manipulation functions: </a:t>
            </a:r>
            <a:r>
              <a:rPr lang="en-US" sz="2400" b="1">
                <a:hlinkClick r:id="rId7"/>
              </a:rPr>
              <a:t>Lower</a:t>
            </a:r>
            <a:r>
              <a:rPr lang="en-US" sz="2400"/>
              <a:t>, </a:t>
            </a:r>
            <a:r>
              <a:rPr lang="en-US" sz="2400" b="1">
                <a:hlinkClick r:id="rId7"/>
              </a:rPr>
              <a:t>Upper</a:t>
            </a:r>
            <a:r>
              <a:rPr lang="en-US" sz="2400"/>
              <a:t>, </a:t>
            </a:r>
            <a:r>
              <a:rPr lang="en-US" sz="2400" b="1">
                <a:hlinkClick r:id="rId8"/>
              </a:rPr>
              <a:t>Left</a:t>
            </a:r>
            <a:r>
              <a:rPr lang="en-US" sz="2400"/>
              <a:t>, </a:t>
            </a:r>
            <a:r>
              <a:rPr lang="en-US" sz="2400" b="1">
                <a:hlinkClick r:id="rId8"/>
              </a:rPr>
              <a:t>Mid</a:t>
            </a:r>
            <a:r>
              <a:rPr lang="en-US" sz="2400"/>
              <a:t>, </a:t>
            </a:r>
            <a:r>
              <a:rPr lang="en-US" sz="2400" b="1">
                <a:hlinkClick r:id="rId8"/>
              </a:rPr>
              <a:t>Len</a:t>
            </a:r>
            <a:r>
              <a:rPr lang="en-US" sz="2400"/>
              <a:t>, ...</a:t>
            </a:r>
          </a:p>
          <a:p>
            <a:r>
              <a:rPr lang="en-US" sz="2400"/>
              <a:t>Signals: </a:t>
            </a:r>
            <a:r>
              <a:rPr lang="en-US" sz="2400" b="1">
                <a:hlinkClick r:id="rId9"/>
              </a:rPr>
              <a:t>Location</a:t>
            </a:r>
            <a:r>
              <a:rPr lang="en-US" sz="2400"/>
              <a:t>, </a:t>
            </a:r>
            <a:r>
              <a:rPr lang="en-US" sz="2400" b="1">
                <a:hlinkClick r:id="rId9"/>
              </a:rPr>
              <a:t>Acceleration</a:t>
            </a:r>
            <a:r>
              <a:rPr lang="en-US" sz="2400"/>
              <a:t>, </a:t>
            </a:r>
            <a:r>
              <a:rPr lang="en-US" sz="2400" b="1">
                <a:hlinkClick r:id="rId9"/>
              </a:rPr>
              <a:t>Compass</a:t>
            </a:r>
            <a:r>
              <a:rPr lang="en-US" sz="2400"/>
              <a:t>, ...</a:t>
            </a:r>
          </a:p>
          <a:p>
            <a:r>
              <a:rPr lang="en-US" sz="2400"/>
              <a:t>Volatiles: </a:t>
            </a:r>
            <a:r>
              <a:rPr lang="en-US" sz="2400" b="1">
                <a:hlinkClick r:id="rId10"/>
              </a:rPr>
              <a:t>Now</a:t>
            </a:r>
            <a:r>
              <a:rPr lang="en-US" sz="2400"/>
              <a:t>, </a:t>
            </a:r>
            <a:r>
              <a:rPr lang="en-US" sz="2400" b="1">
                <a:hlinkClick r:id="rId10"/>
              </a:rPr>
              <a:t>Today</a:t>
            </a:r>
            <a:r>
              <a:rPr lang="en-US" sz="2400"/>
              <a:t>, </a:t>
            </a:r>
            <a:r>
              <a:rPr lang="en-US" sz="2400" b="1">
                <a:hlinkClick r:id="rId11"/>
              </a:rPr>
              <a:t>Rand</a:t>
            </a:r>
            <a:r>
              <a:rPr lang="en-US" sz="2400"/>
              <a:t>, ...</a:t>
            </a:r>
          </a:p>
          <a:p>
            <a:r>
              <a:rPr lang="en-US" sz="2400"/>
              <a:t>Table shaping: </a:t>
            </a:r>
            <a:r>
              <a:rPr lang="en-US" sz="2400" b="1" err="1">
                <a:hlinkClick r:id="rId12"/>
              </a:rPr>
              <a:t>AddColumns</a:t>
            </a:r>
            <a:r>
              <a:rPr lang="en-US" sz="2400"/>
              <a:t>, </a:t>
            </a:r>
            <a:r>
              <a:rPr lang="en-US" sz="2400" b="1" err="1">
                <a:hlinkClick r:id="rId12"/>
              </a:rPr>
              <a:t>DropColumns</a:t>
            </a:r>
            <a:r>
              <a:rPr lang="en-US" sz="2400"/>
              <a:t>, </a:t>
            </a:r>
            <a:r>
              <a:rPr lang="en-US" sz="2400" b="1" err="1">
                <a:hlinkClick r:id="rId12"/>
              </a:rPr>
              <a:t>ShowColumns</a:t>
            </a:r>
            <a:r>
              <a:rPr lang="en-US" sz="2400"/>
              <a:t>, ...</a:t>
            </a:r>
          </a:p>
          <a:p>
            <a:r>
              <a:rPr lang="en-US" sz="2400"/>
              <a:t>Aggregates: </a:t>
            </a:r>
            <a:r>
              <a:rPr lang="en-US" sz="2400" b="1">
                <a:hlinkClick r:id="rId13"/>
              </a:rPr>
              <a:t>Sum</a:t>
            </a:r>
            <a:r>
              <a:rPr lang="en-US" sz="2400"/>
              <a:t>, </a:t>
            </a:r>
            <a:r>
              <a:rPr lang="en-US" sz="2400" b="1">
                <a:hlinkClick r:id="rId13"/>
              </a:rPr>
              <a:t>Average</a:t>
            </a:r>
            <a:r>
              <a:rPr lang="en-US" sz="2400"/>
              <a:t>, </a:t>
            </a:r>
            <a:r>
              <a:rPr lang="en-US" sz="2400" b="1">
                <a:hlinkClick r:id="rId13"/>
              </a:rPr>
              <a:t>Min</a:t>
            </a:r>
            <a:r>
              <a:rPr lang="en-US" sz="2400"/>
              <a:t>, ...</a:t>
            </a:r>
          </a:p>
          <a:p>
            <a:r>
              <a:rPr lang="en-US" sz="2400" b="1">
                <a:hlinkClick r:id="rId14"/>
              </a:rPr>
              <a:t>First</a:t>
            </a:r>
            <a:r>
              <a:rPr lang="en-US" sz="2400"/>
              <a:t>, </a:t>
            </a:r>
            <a:r>
              <a:rPr lang="en-US" sz="2400" b="1" err="1">
                <a:hlinkClick r:id="rId14"/>
              </a:rPr>
              <a:t>FirstN</a:t>
            </a:r>
            <a:r>
              <a:rPr lang="en-US" sz="2400"/>
              <a:t>, </a:t>
            </a:r>
            <a:r>
              <a:rPr lang="en-US" sz="2400" b="1">
                <a:hlinkClick r:id="rId14"/>
              </a:rPr>
              <a:t>Last</a:t>
            </a:r>
            <a:r>
              <a:rPr lang="en-US" sz="2400"/>
              <a:t>, </a:t>
            </a:r>
            <a:r>
              <a:rPr lang="en-US" sz="2400" b="1" err="1">
                <a:hlinkClick r:id="rId14"/>
              </a:rPr>
              <a:t>LastN</a:t>
            </a:r>
            <a:endParaRPr lang="en-US" sz="2400"/>
          </a:p>
          <a:p>
            <a:r>
              <a:rPr lang="en-US" sz="2400" b="1" err="1">
                <a:hlinkClick r:id="rId15"/>
              </a:rPr>
              <a:t>CountRows</a:t>
            </a:r>
            <a:r>
              <a:rPr lang="en-US" sz="2400"/>
              <a:t>, </a:t>
            </a:r>
            <a:r>
              <a:rPr lang="en-US" sz="2400" b="1" err="1">
                <a:hlinkClick r:id="rId15"/>
              </a:rPr>
              <a:t>CountA</a:t>
            </a:r>
            <a:r>
              <a:rPr lang="en-US" sz="2400"/>
              <a:t>, </a:t>
            </a:r>
            <a:r>
              <a:rPr lang="en-US" sz="2400" b="1">
                <a:hlinkClick r:id="rId15"/>
              </a:rPr>
              <a:t>Count</a:t>
            </a:r>
            <a:endParaRPr lang="en-US" sz="2400"/>
          </a:p>
          <a:p>
            <a:r>
              <a:rPr lang="en-US" sz="2400" b="1">
                <a:hlinkClick r:id="rId16"/>
              </a:rPr>
              <a:t>Collect</a:t>
            </a:r>
            <a:r>
              <a:rPr lang="en-US" sz="2400"/>
              <a:t>, </a:t>
            </a:r>
            <a:r>
              <a:rPr lang="en-US" sz="2400" b="1" err="1">
                <a:hlinkClick r:id="rId16"/>
              </a:rPr>
              <a:t>ClearCollect</a:t>
            </a:r>
            <a:endParaRPr lang="en-US" sz="2400"/>
          </a:p>
          <a:p>
            <a:r>
              <a:rPr lang="en-US" sz="2400" b="1" err="1">
                <a:hlinkClick r:id="rId15"/>
              </a:rPr>
              <a:t>CountIf</a:t>
            </a:r>
            <a:r>
              <a:rPr lang="en-US" sz="2400"/>
              <a:t>, </a:t>
            </a:r>
            <a:r>
              <a:rPr lang="en-US" sz="2400" b="1" err="1">
                <a:hlinkClick r:id="rId17"/>
              </a:rPr>
              <a:t>RemoveIf</a:t>
            </a:r>
            <a:r>
              <a:rPr lang="en-US" sz="2400"/>
              <a:t>, </a:t>
            </a:r>
            <a:r>
              <a:rPr lang="en-US" sz="2400" b="1" err="1">
                <a:hlinkClick r:id="rId18"/>
              </a:rPr>
              <a:t>UpdateIf</a:t>
            </a:r>
            <a:endParaRPr lang="en-US" sz="2400"/>
          </a:p>
          <a:p>
            <a:r>
              <a:rPr lang="en-US" sz="2400" b="1" err="1">
                <a:hlinkClick r:id="rId19"/>
              </a:rPr>
              <a:t>GroupBy</a:t>
            </a:r>
            <a:r>
              <a:rPr lang="en-US" sz="2400"/>
              <a:t>, </a:t>
            </a:r>
            <a:r>
              <a:rPr lang="en-US" sz="2400" b="1">
                <a:hlinkClick r:id="rId19"/>
              </a:rPr>
              <a:t>Ungroup</a:t>
            </a:r>
            <a:br>
              <a:rPr lang="en-US" sz="2400">
                <a:solidFill>
                  <a:schemeClr val="bg2">
                    <a:lumMod val="10000"/>
                  </a:schemeClr>
                </a:solidFill>
                <a:latin typeface="Segoe UI" pitchFamily="34" charset="0"/>
                <a:ea typeface="Segoe UI" pitchFamily="34" charset="0"/>
                <a:cs typeface="Segoe UI" pitchFamily="34" charset="0"/>
              </a:rPr>
            </a:br>
            <a:endParaRPr lang="en-US" sz="2400">
              <a:solidFill>
                <a:schemeClr val="bg2">
                  <a:lumMod val="10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10241790"/>
      </p:ext>
    </p:extLst>
  </p:cSld>
  <p:clrMapOvr>
    <a:masterClrMapping/>
  </p:clrMapOvr>
  <mc:AlternateContent xmlns:mc="http://schemas.openxmlformats.org/markup-compatibility/2006" xmlns:p14="http://schemas.microsoft.com/office/powerpoint/2010/main">
    <mc:Choice Requires="p14">
      <p:transition spd="slow" p14:dur="2000" advTm="50719"/>
    </mc:Choice>
    <mc:Fallback xmlns="">
      <p:transition spd="slow" advTm="50719"/>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How to tell if your query options aren’t delegated to server</a:t>
            </a:r>
          </a:p>
        </p:txBody>
      </p:sp>
      <p:pic>
        <p:nvPicPr>
          <p:cNvPr id="4" name="Picture 3"/>
          <p:cNvPicPr>
            <a:picLocks noChangeAspect="1"/>
          </p:cNvPicPr>
          <p:nvPr/>
        </p:nvPicPr>
        <p:blipFill>
          <a:blip r:embed="rId3"/>
          <a:stretch>
            <a:fillRect/>
          </a:stretch>
        </p:blipFill>
        <p:spPr>
          <a:xfrm>
            <a:off x="2090513" y="1355463"/>
            <a:ext cx="7817336" cy="3090309"/>
          </a:xfrm>
          <a:prstGeom prst="rect">
            <a:avLst/>
          </a:prstGeom>
          <a:ln>
            <a:solidFill>
              <a:schemeClr val="accent1"/>
            </a:solidFill>
          </a:ln>
        </p:spPr>
      </p:pic>
      <p:sp>
        <p:nvSpPr>
          <p:cNvPr id="3" name="Rectangle 2">
            <a:extLst>
              <a:ext uri="{FF2B5EF4-FFF2-40B4-BE49-F238E27FC236}">
                <a16:creationId xmlns:a16="http://schemas.microsoft.com/office/drawing/2014/main" id="{A9C040F0-3FCE-4BC2-B0AF-4A523B8A183C}"/>
              </a:ext>
            </a:extLst>
          </p:cNvPr>
          <p:cNvSpPr/>
          <p:nvPr/>
        </p:nvSpPr>
        <p:spPr>
          <a:xfrm>
            <a:off x="3708400" y="3149600"/>
            <a:ext cx="1181100" cy="822960"/>
          </a:xfrm>
          <a:prstGeom prst="rect">
            <a:avLst/>
          </a:prstGeom>
          <a:solidFill>
            <a:srgbClr val="E6E6E6"/>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18776048"/>
      </p:ext>
    </p:extLst>
  </p:cSld>
  <p:clrMapOvr>
    <a:masterClrMapping/>
  </p:clrMapOvr>
  <mc:AlternateContent xmlns:mc="http://schemas.openxmlformats.org/markup-compatibility/2006" xmlns:p14="http://schemas.microsoft.com/office/powerpoint/2010/main">
    <mc:Choice Requires="p14">
      <p:transition spd="slow" p14:dur="2000" advTm="47381"/>
    </mc:Choice>
    <mc:Fallback xmlns="">
      <p:transition spd="slow" advTm="47381"/>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Filtering Data</a:t>
            </a:r>
          </a:p>
        </p:txBody>
      </p:sp>
      <p:sp>
        <p:nvSpPr>
          <p:cNvPr id="5" name="Content Placeholder 3"/>
          <p:cNvSpPr>
            <a:spLocks noGrp="1"/>
          </p:cNvSpPr>
          <p:nvPr>
            <p:ph type="body" sz="quarter" idx="4294967295"/>
          </p:nvPr>
        </p:nvSpPr>
        <p:spPr>
          <a:xfrm>
            <a:off x="609600" y="1129186"/>
            <a:ext cx="10972799" cy="2794611"/>
          </a:xfrm>
          <a:prstGeom prst="rect">
            <a:avLst/>
          </a:prstGeom>
        </p:spPr>
        <p:txBody>
          <a:bodyPr/>
          <a:lstStyle/>
          <a:p>
            <a:pPr marL="457200" indent="-457200" defTabSz="914400">
              <a:buClr>
                <a:srgbClr val="0070C0"/>
              </a:buClr>
              <a:buFont typeface="Wingdings" panose="05000000000000000000" pitchFamily="2" charset="2"/>
              <a:buChar char="§"/>
            </a:pPr>
            <a:r>
              <a:rPr lang="en-US" sz="2800">
                <a:solidFill>
                  <a:schemeClr val="bg2">
                    <a:lumMod val="10000"/>
                  </a:schemeClr>
                </a:solidFill>
                <a:latin typeface="Segoe UI" pitchFamily="34" charset="0"/>
                <a:ea typeface="Segoe UI" pitchFamily="34" charset="0"/>
                <a:cs typeface="Segoe UI" pitchFamily="34" charset="0"/>
              </a:rPr>
              <a:t>Filter function applies the formula to each record </a:t>
            </a:r>
          </a:p>
          <a:p>
            <a:pPr marL="457200" indent="-457200" defTabSz="914400">
              <a:buClr>
                <a:srgbClr val="0070C0"/>
              </a:buClr>
              <a:buFont typeface="Wingdings" panose="05000000000000000000" pitchFamily="2" charset="2"/>
              <a:buChar char="§"/>
            </a:pPr>
            <a:r>
              <a:rPr lang="en-US" sz="2800">
                <a:solidFill>
                  <a:schemeClr val="bg2">
                    <a:lumMod val="10000"/>
                  </a:schemeClr>
                </a:solidFill>
                <a:latin typeface="Segoe UI" pitchFamily="34" charset="0"/>
                <a:ea typeface="Segoe UI" pitchFamily="34" charset="0"/>
                <a:cs typeface="Segoe UI" pitchFamily="34" charset="0"/>
              </a:rPr>
              <a:t>Can include =,&lt;&gt;,&lt;,&gt;,&gt;=,&lt;=,&amp;&amp;,|| and In operators</a:t>
            </a:r>
          </a:p>
        </p:txBody>
      </p:sp>
      <p:pic>
        <p:nvPicPr>
          <p:cNvPr id="6" name="Picture 5"/>
          <p:cNvPicPr>
            <a:picLocks noChangeAspect="1"/>
          </p:cNvPicPr>
          <p:nvPr/>
        </p:nvPicPr>
        <p:blipFill>
          <a:blip r:embed="rId3"/>
          <a:stretch>
            <a:fillRect/>
          </a:stretch>
        </p:blipFill>
        <p:spPr>
          <a:xfrm>
            <a:off x="306286" y="2585412"/>
            <a:ext cx="5895238" cy="742857"/>
          </a:xfrm>
          <a:prstGeom prst="rect">
            <a:avLst/>
          </a:prstGeom>
        </p:spPr>
      </p:pic>
      <p:pic>
        <p:nvPicPr>
          <p:cNvPr id="8" name="Picture 7"/>
          <p:cNvPicPr>
            <a:picLocks noChangeAspect="1"/>
          </p:cNvPicPr>
          <p:nvPr/>
        </p:nvPicPr>
        <p:blipFill>
          <a:blip r:embed="rId4"/>
          <a:stretch>
            <a:fillRect/>
          </a:stretch>
        </p:blipFill>
        <p:spPr>
          <a:xfrm>
            <a:off x="306286" y="3684494"/>
            <a:ext cx="10142857" cy="819048"/>
          </a:xfrm>
          <a:prstGeom prst="rect">
            <a:avLst/>
          </a:prstGeom>
        </p:spPr>
      </p:pic>
      <p:pic>
        <p:nvPicPr>
          <p:cNvPr id="10" name="Picture 9"/>
          <p:cNvPicPr>
            <a:picLocks noChangeAspect="1"/>
          </p:cNvPicPr>
          <p:nvPr/>
        </p:nvPicPr>
        <p:blipFill>
          <a:blip r:embed="rId5"/>
          <a:stretch>
            <a:fillRect/>
          </a:stretch>
        </p:blipFill>
        <p:spPr>
          <a:xfrm>
            <a:off x="306286" y="4784495"/>
            <a:ext cx="11885714" cy="685714"/>
          </a:xfrm>
          <a:prstGeom prst="rect">
            <a:avLst/>
          </a:prstGeom>
        </p:spPr>
      </p:pic>
      <p:pic>
        <p:nvPicPr>
          <p:cNvPr id="11" name="Picture 10"/>
          <p:cNvPicPr>
            <a:picLocks noChangeAspect="1"/>
          </p:cNvPicPr>
          <p:nvPr/>
        </p:nvPicPr>
        <p:blipFill>
          <a:blip r:embed="rId6"/>
          <a:stretch>
            <a:fillRect/>
          </a:stretch>
        </p:blipFill>
        <p:spPr>
          <a:xfrm>
            <a:off x="320382" y="5751162"/>
            <a:ext cx="11762283" cy="628571"/>
          </a:xfrm>
          <a:prstGeom prst="rect">
            <a:avLst/>
          </a:prstGeom>
        </p:spPr>
      </p:pic>
      <p:sp>
        <p:nvSpPr>
          <p:cNvPr id="3" name="Rectangle 2"/>
          <p:cNvSpPr/>
          <p:nvPr/>
        </p:nvSpPr>
        <p:spPr>
          <a:xfrm>
            <a:off x="166255" y="2425805"/>
            <a:ext cx="12025745" cy="1156225"/>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947981959"/>
      </p:ext>
    </p:extLst>
  </p:cSld>
  <p:clrMapOvr>
    <a:masterClrMapping/>
  </p:clrMapOvr>
  <mc:AlternateContent xmlns:mc="http://schemas.openxmlformats.org/markup-compatibility/2006" xmlns:p14="http://schemas.microsoft.com/office/powerpoint/2010/main">
    <mc:Choice Requires="p14">
      <p:transition spd="slow" p14:dur="2000" advTm="65876"/>
    </mc:Choice>
    <mc:Fallback xmlns="">
      <p:transition spd="slow" advTm="65876"/>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Search</a:t>
            </a:r>
          </a:p>
        </p:txBody>
      </p:sp>
      <p:sp>
        <p:nvSpPr>
          <p:cNvPr id="5" name="Content Placeholder 3"/>
          <p:cNvSpPr>
            <a:spLocks noGrp="1"/>
          </p:cNvSpPr>
          <p:nvPr>
            <p:ph type="body" sz="quarter" idx="4294967295"/>
          </p:nvPr>
        </p:nvSpPr>
        <p:spPr>
          <a:xfrm>
            <a:off x="609600" y="1129186"/>
            <a:ext cx="10972799" cy="2794611"/>
          </a:xfrm>
          <a:prstGeom prst="rect">
            <a:avLst/>
          </a:prstGeom>
        </p:spPr>
        <p:txBody>
          <a:bodyPr/>
          <a:lstStyle/>
          <a:p>
            <a:pPr marL="457200" indent="-457200" defTabSz="914400">
              <a:buClr>
                <a:srgbClr val="0070C0"/>
              </a:buClr>
              <a:buFont typeface="Wingdings" panose="05000000000000000000" pitchFamily="2" charset="2"/>
              <a:buChar char="§"/>
            </a:pPr>
            <a:r>
              <a:rPr lang="en-US" sz="2800">
                <a:solidFill>
                  <a:schemeClr val="bg2">
                    <a:lumMod val="10000"/>
                  </a:schemeClr>
                </a:solidFill>
                <a:latin typeface="Segoe UI" pitchFamily="34" charset="0"/>
                <a:ea typeface="Segoe UI" pitchFamily="34" charset="0"/>
                <a:cs typeface="Segoe UI" pitchFamily="34" charset="0"/>
              </a:rPr>
              <a:t>Search for a single text value in one or more columns</a:t>
            </a:r>
          </a:p>
        </p:txBody>
      </p:sp>
      <p:pic>
        <p:nvPicPr>
          <p:cNvPr id="3" name="Picture 2"/>
          <p:cNvPicPr>
            <a:picLocks noChangeAspect="1"/>
          </p:cNvPicPr>
          <p:nvPr/>
        </p:nvPicPr>
        <p:blipFill>
          <a:blip r:embed="rId3"/>
          <a:stretch>
            <a:fillRect/>
          </a:stretch>
        </p:blipFill>
        <p:spPr>
          <a:xfrm>
            <a:off x="2349622" y="1830958"/>
            <a:ext cx="7190476" cy="1790476"/>
          </a:xfrm>
          <a:prstGeom prst="rect">
            <a:avLst/>
          </a:prstGeom>
          <a:ln>
            <a:solidFill>
              <a:schemeClr val="accent1"/>
            </a:solidFill>
          </a:ln>
        </p:spPr>
      </p:pic>
      <p:pic>
        <p:nvPicPr>
          <p:cNvPr id="4" name="Picture 3"/>
          <p:cNvPicPr>
            <a:picLocks noChangeAspect="1"/>
          </p:cNvPicPr>
          <p:nvPr/>
        </p:nvPicPr>
        <p:blipFill>
          <a:blip r:embed="rId4"/>
          <a:stretch>
            <a:fillRect/>
          </a:stretch>
        </p:blipFill>
        <p:spPr>
          <a:xfrm>
            <a:off x="0" y="4362531"/>
            <a:ext cx="12192000" cy="725715"/>
          </a:xfrm>
          <a:prstGeom prst="rect">
            <a:avLst/>
          </a:prstGeom>
        </p:spPr>
      </p:pic>
    </p:spTree>
    <p:extLst>
      <p:ext uri="{BB962C8B-B14F-4D97-AF65-F5344CB8AC3E}">
        <p14:creationId xmlns:p14="http://schemas.microsoft.com/office/powerpoint/2010/main" val="2142086389"/>
      </p:ext>
    </p:extLst>
  </p:cSld>
  <p:clrMapOvr>
    <a:masterClrMapping/>
  </p:clrMapOvr>
  <mc:AlternateContent xmlns:mc="http://schemas.openxmlformats.org/markup-compatibility/2006" xmlns:p14="http://schemas.microsoft.com/office/powerpoint/2010/main">
    <mc:Choice Requires="p14">
      <p:transition spd="slow" p14:dur="2000" advTm="82485"/>
    </mc:Choice>
    <mc:Fallback xmlns="">
      <p:transition spd="slow" advTm="8248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093A2E-B11C-4EFC-BB1E-719236FDA7F2}"/>
              </a:ext>
            </a:extLst>
          </p:cNvPr>
          <p:cNvPicPr>
            <a:picLocks noChangeAspect="1"/>
          </p:cNvPicPr>
          <p:nvPr/>
        </p:nvPicPr>
        <p:blipFill rotWithShape="1">
          <a:blip r:embed="rId3"/>
          <a:srcRect t="5198" b="10317"/>
          <a:stretch/>
        </p:blipFill>
        <p:spPr>
          <a:xfrm>
            <a:off x="0" y="488"/>
            <a:ext cx="12192000" cy="6857026"/>
          </a:xfrm>
          <a:prstGeom prst="rect">
            <a:avLst/>
          </a:prstGeom>
        </p:spPr>
      </p:pic>
      <p:sp>
        <p:nvSpPr>
          <p:cNvPr id="6" name="Rectangle 5">
            <a:extLst>
              <a:ext uri="{FF2B5EF4-FFF2-40B4-BE49-F238E27FC236}">
                <a16:creationId xmlns:a16="http://schemas.microsoft.com/office/drawing/2014/main" id="{8A5E35B9-B814-4748-9AE3-4F041738159F}"/>
              </a:ext>
            </a:extLst>
          </p:cNvPr>
          <p:cNvSpPr/>
          <p:nvPr/>
        </p:nvSpPr>
        <p:spPr>
          <a:xfrm>
            <a:off x="653290" y="5432224"/>
            <a:ext cx="10774243" cy="814661"/>
          </a:xfrm>
          <a:prstGeom prst="rect">
            <a:avLst/>
          </a:prstGeom>
        </p:spPr>
        <p:txBody>
          <a:bodyPr wrap="square">
            <a:spAutoFit/>
          </a:bodyPr>
          <a:lstStyle/>
          <a:p>
            <a:r>
              <a:rPr lang="en-US" sz="470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We work like this.</a:t>
            </a:r>
          </a:p>
        </p:txBody>
      </p:sp>
    </p:spTree>
    <p:extLst>
      <p:ext uri="{BB962C8B-B14F-4D97-AF65-F5344CB8AC3E}">
        <p14:creationId xmlns:p14="http://schemas.microsoft.com/office/powerpoint/2010/main" val="241099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Lookup</a:t>
            </a:r>
          </a:p>
        </p:txBody>
      </p:sp>
      <p:sp>
        <p:nvSpPr>
          <p:cNvPr id="5" name="Content Placeholder 3"/>
          <p:cNvSpPr>
            <a:spLocks noGrp="1"/>
          </p:cNvSpPr>
          <p:nvPr>
            <p:ph type="body" sz="quarter" idx="4294967295"/>
          </p:nvPr>
        </p:nvSpPr>
        <p:spPr>
          <a:xfrm>
            <a:off x="609600" y="1129186"/>
            <a:ext cx="10972799" cy="767627"/>
          </a:xfrm>
          <a:prstGeom prst="rect">
            <a:avLst/>
          </a:prstGeom>
        </p:spPr>
        <p:txBody>
          <a:bodyPr/>
          <a:lstStyle/>
          <a:p>
            <a:pPr marL="457200" indent="-457200" defTabSz="914400">
              <a:buClr>
                <a:srgbClr val="0070C0"/>
              </a:buClr>
              <a:buFont typeface="Wingdings" panose="05000000000000000000" pitchFamily="2" charset="2"/>
              <a:buChar char="§"/>
            </a:pPr>
            <a:r>
              <a:rPr lang="en-US" sz="2800">
                <a:solidFill>
                  <a:schemeClr val="bg2">
                    <a:lumMod val="10000"/>
                  </a:schemeClr>
                </a:solidFill>
                <a:latin typeface="Segoe UI" pitchFamily="34" charset="0"/>
                <a:ea typeface="Segoe UI" pitchFamily="34" charset="0"/>
                <a:cs typeface="Segoe UI" pitchFamily="34" charset="0"/>
              </a:rPr>
              <a:t>Find a single record and reduce it to all columns or a single value</a:t>
            </a:r>
          </a:p>
        </p:txBody>
      </p:sp>
      <p:pic>
        <p:nvPicPr>
          <p:cNvPr id="3" name="Picture 2"/>
          <p:cNvPicPr>
            <a:picLocks noChangeAspect="1"/>
          </p:cNvPicPr>
          <p:nvPr/>
        </p:nvPicPr>
        <p:blipFill>
          <a:blip r:embed="rId3"/>
          <a:stretch>
            <a:fillRect/>
          </a:stretch>
        </p:blipFill>
        <p:spPr>
          <a:xfrm>
            <a:off x="169705" y="2264912"/>
            <a:ext cx="11761905" cy="771429"/>
          </a:xfrm>
          <a:prstGeom prst="rect">
            <a:avLst/>
          </a:prstGeom>
        </p:spPr>
      </p:pic>
      <p:sp>
        <p:nvSpPr>
          <p:cNvPr id="4" name="TextBox 3"/>
          <p:cNvSpPr txBox="1"/>
          <p:nvPr/>
        </p:nvSpPr>
        <p:spPr>
          <a:xfrm>
            <a:off x="544106" y="3438446"/>
            <a:ext cx="949299" cy="369332"/>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Shows :</a:t>
            </a:r>
          </a:p>
        </p:txBody>
      </p:sp>
      <p:pic>
        <p:nvPicPr>
          <p:cNvPr id="6" name="Picture 5"/>
          <p:cNvPicPr>
            <a:picLocks noChangeAspect="1"/>
          </p:cNvPicPr>
          <p:nvPr/>
        </p:nvPicPr>
        <p:blipFill>
          <a:blip r:embed="rId4"/>
          <a:stretch>
            <a:fillRect/>
          </a:stretch>
        </p:blipFill>
        <p:spPr>
          <a:xfrm>
            <a:off x="2342362" y="3055234"/>
            <a:ext cx="5028571" cy="961905"/>
          </a:xfrm>
          <a:prstGeom prst="rect">
            <a:avLst/>
          </a:prstGeom>
        </p:spPr>
      </p:pic>
      <p:cxnSp>
        <p:nvCxnSpPr>
          <p:cNvPr id="8" name="Straight Connector 7"/>
          <p:cNvCxnSpPr/>
          <p:nvPr/>
        </p:nvCxnSpPr>
        <p:spPr>
          <a:xfrm>
            <a:off x="169705" y="4254605"/>
            <a:ext cx="11761905" cy="755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stretch>
            <a:fillRect/>
          </a:stretch>
        </p:blipFill>
        <p:spPr>
          <a:xfrm>
            <a:off x="169705" y="4511593"/>
            <a:ext cx="11419047" cy="723810"/>
          </a:xfrm>
          <a:prstGeom prst="rect">
            <a:avLst/>
          </a:prstGeom>
        </p:spPr>
      </p:pic>
      <p:sp>
        <p:nvSpPr>
          <p:cNvPr id="11" name="TextBox 10"/>
          <p:cNvSpPr txBox="1"/>
          <p:nvPr/>
        </p:nvSpPr>
        <p:spPr>
          <a:xfrm>
            <a:off x="544105" y="5774826"/>
            <a:ext cx="949299" cy="369332"/>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Shows :</a:t>
            </a:r>
          </a:p>
        </p:txBody>
      </p:sp>
      <p:pic>
        <p:nvPicPr>
          <p:cNvPr id="12" name="Picture 11"/>
          <p:cNvPicPr>
            <a:picLocks noChangeAspect="1"/>
          </p:cNvPicPr>
          <p:nvPr/>
        </p:nvPicPr>
        <p:blipFill>
          <a:blip r:embed="rId6"/>
          <a:stretch>
            <a:fillRect/>
          </a:stretch>
        </p:blipFill>
        <p:spPr>
          <a:xfrm>
            <a:off x="2542362" y="5540444"/>
            <a:ext cx="4828571" cy="838095"/>
          </a:xfrm>
          <a:prstGeom prst="rect">
            <a:avLst/>
          </a:prstGeom>
        </p:spPr>
      </p:pic>
    </p:spTree>
    <p:extLst>
      <p:ext uri="{BB962C8B-B14F-4D97-AF65-F5344CB8AC3E}">
        <p14:creationId xmlns:p14="http://schemas.microsoft.com/office/powerpoint/2010/main" val="2333854061"/>
      </p:ext>
    </p:extLst>
  </p:cSld>
  <p:clrMapOvr>
    <a:masterClrMapping/>
  </p:clrMapOvr>
  <mc:AlternateContent xmlns:mc="http://schemas.openxmlformats.org/markup-compatibility/2006" xmlns:p14="http://schemas.microsoft.com/office/powerpoint/2010/main">
    <mc:Choice Requires="p14">
      <p:transition spd="slow" p14:dur="2000" advTm="43123"/>
    </mc:Choice>
    <mc:Fallback xmlns="">
      <p:transition spd="slow" advTm="43123"/>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Sorting Data</a:t>
            </a:r>
          </a:p>
        </p:txBody>
      </p:sp>
      <p:sp>
        <p:nvSpPr>
          <p:cNvPr id="5" name="Content Placeholder 3"/>
          <p:cNvSpPr>
            <a:spLocks noGrp="1"/>
          </p:cNvSpPr>
          <p:nvPr>
            <p:ph type="body" sz="quarter" idx="4294967295"/>
          </p:nvPr>
        </p:nvSpPr>
        <p:spPr>
          <a:xfrm>
            <a:off x="609600" y="1129186"/>
            <a:ext cx="10972799" cy="1175707"/>
          </a:xfrm>
          <a:prstGeom prst="rect">
            <a:avLst/>
          </a:prstGeom>
        </p:spPr>
        <p:txBody>
          <a:bodyPr/>
          <a:lstStyle/>
          <a:p>
            <a:pPr marL="457200" indent="-457200" defTabSz="914400">
              <a:buClr>
                <a:srgbClr val="0070C0"/>
              </a:buClr>
              <a:buFont typeface="Wingdings" panose="05000000000000000000" pitchFamily="2" charset="2"/>
              <a:buChar char="§"/>
            </a:pPr>
            <a:r>
              <a:rPr lang="en-US" sz="2800">
                <a:solidFill>
                  <a:schemeClr val="bg2">
                    <a:lumMod val="10000"/>
                  </a:schemeClr>
                </a:solidFill>
                <a:latin typeface="Segoe UI" pitchFamily="34" charset="0"/>
                <a:ea typeface="Segoe UI" pitchFamily="34" charset="0"/>
                <a:cs typeface="Segoe UI" pitchFamily="34" charset="0"/>
              </a:rPr>
              <a:t>Sort can sort by a simple formula e.g. </a:t>
            </a:r>
            <a:r>
              <a:rPr lang="en-US" sz="2800" err="1">
                <a:solidFill>
                  <a:schemeClr val="bg2">
                    <a:lumMod val="10000"/>
                  </a:schemeClr>
                </a:solidFill>
                <a:latin typeface="Segoe UI" pitchFamily="34" charset="0"/>
                <a:ea typeface="Segoe UI" pitchFamily="34" charset="0"/>
                <a:cs typeface="Segoe UI" pitchFamily="34" charset="0"/>
              </a:rPr>
              <a:t>numberofchildren</a:t>
            </a:r>
            <a:r>
              <a:rPr lang="en-US" sz="2800">
                <a:solidFill>
                  <a:schemeClr val="bg2">
                    <a:lumMod val="10000"/>
                  </a:schemeClr>
                </a:solidFill>
                <a:latin typeface="Segoe UI" pitchFamily="34" charset="0"/>
                <a:ea typeface="Segoe UI" pitchFamily="34" charset="0"/>
                <a:cs typeface="Segoe UI" pitchFamily="34" charset="0"/>
              </a:rPr>
              <a:t> + </a:t>
            </a:r>
            <a:r>
              <a:rPr lang="en-US" sz="2800" err="1">
                <a:solidFill>
                  <a:schemeClr val="bg2">
                    <a:lumMod val="10000"/>
                  </a:schemeClr>
                </a:solidFill>
                <a:latin typeface="Segoe UI" pitchFamily="34" charset="0"/>
                <a:ea typeface="Segoe UI" pitchFamily="34" charset="0"/>
                <a:cs typeface="Segoe UI" pitchFamily="34" charset="0"/>
              </a:rPr>
              <a:t>numberofexpectingchildren</a:t>
            </a:r>
            <a:endParaRPr lang="en-US" sz="2800">
              <a:solidFill>
                <a:schemeClr val="bg2">
                  <a:lumMod val="10000"/>
                </a:schemeClr>
              </a:solidFill>
              <a:latin typeface="Segoe UI" pitchFamily="34" charset="0"/>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1976952" y="3062333"/>
            <a:ext cx="8238095" cy="733333"/>
          </a:xfrm>
          <a:prstGeom prst="rect">
            <a:avLst/>
          </a:prstGeom>
        </p:spPr>
      </p:pic>
      <p:pic>
        <p:nvPicPr>
          <p:cNvPr id="6" name="Picture 5"/>
          <p:cNvPicPr>
            <a:picLocks noChangeAspect="1"/>
          </p:cNvPicPr>
          <p:nvPr/>
        </p:nvPicPr>
        <p:blipFill>
          <a:blip r:embed="rId4"/>
          <a:stretch>
            <a:fillRect/>
          </a:stretch>
        </p:blipFill>
        <p:spPr>
          <a:xfrm>
            <a:off x="1424779" y="4553106"/>
            <a:ext cx="9523809" cy="733333"/>
          </a:xfrm>
          <a:prstGeom prst="rect">
            <a:avLst/>
          </a:prstGeom>
        </p:spPr>
      </p:pic>
    </p:spTree>
    <p:extLst>
      <p:ext uri="{BB962C8B-B14F-4D97-AF65-F5344CB8AC3E}">
        <p14:creationId xmlns:p14="http://schemas.microsoft.com/office/powerpoint/2010/main" val="3273234835"/>
      </p:ext>
    </p:extLst>
  </p:cSld>
  <p:clrMapOvr>
    <a:masterClrMapping/>
  </p:clrMapOvr>
  <mc:AlternateContent xmlns:mc="http://schemas.openxmlformats.org/markup-compatibility/2006" xmlns:p14="http://schemas.microsoft.com/office/powerpoint/2010/main">
    <mc:Choice Requires="p14">
      <p:transition spd="slow" p14:dur="2000" advTm="62215"/>
    </mc:Choice>
    <mc:Fallback xmlns="">
      <p:transition spd="slow" advTm="62215"/>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5">
            <a:lumMod val="50000"/>
            <a:lumOff val="50000"/>
          </a:schemeClr>
        </a:solidFill>
        <a:effectLst/>
      </p:bgPr>
    </p:bg>
    <p:spTree>
      <p:nvGrpSpPr>
        <p:cNvPr id="1" name=""/>
        <p:cNvGrpSpPr/>
        <p:nvPr/>
      </p:nvGrpSpPr>
      <p:grpSpPr>
        <a:xfrm>
          <a:off x="0" y="0"/>
          <a:ext cx="0" cy="0"/>
          <a:chOff x="0" y="0"/>
          <a:chExt cx="0" cy="0"/>
        </a:xfrm>
      </p:grpSpPr>
      <p:sp>
        <p:nvSpPr>
          <p:cNvPr id="25" name="TextBox 24"/>
          <p:cNvSpPr txBox="1"/>
          <p:nvPr/>
        </p:nvSpPr>
        <p:spPr>
          <a:xfrm>
            <a:off x="4486594" y="3127151"/>
            <a:ext cx="3811931" cy="960263"/>
          </a:xfrm>
          <a:prstGeom prst="rect">
            <a:avLst/>
          </a:prstGeom>
          <a:noFill/>
        </p:spPr>
        <p:txBody>
          <a:bodyPr wrap="square" lIns="182880" tIns="146304" rIns="182880" bIns="146304" rtlCol="0">
            <a:spAutoFit/>
          </a:bodyPr>
          <a:lstStyle/>
          <a:p>
            <a:pPr lvl="0">
              <a:lnSpc>
                <a:spcPct val="90000"/>
              </a:lnSpc>
              <a:spcAft>
                <a:spcPts val="600"/>
              </a:spcAft>
            </a:pPr>
            <a:r>
              <a:rPr lang="en-US" sz="4800">
                <a:gradFill>
                  <a:gsLst>
                    <a:gs pos="2917">
                      <a:srgbClr val="FFFFFF"/>
                    </a:gs>
                    <a:gs pos="30000">
                      <a:srgbClr val="FFFFFF"/>
                    </a:gs>
                  </a:gsLst>
                  <a:lin ang="5400000" scaled="0"/>
                </a:gradFill>
                <a:latin typeface="Segoe UI Light"/>
              </a:rPr>
              <a:t>Your Turn!</a:t>
            </a:r>
          </a:p>
        </p:txBody>
      </p:sp>
      <p:sp>
        <p:nvSpPr>
          <p:cNvPr id="3" name="TextBox 2">
            <a:extLst>
              <a:ext uri="{FF2B5EF4-FFF2-40B4-BE49-F238E27FC236}">
                <a16:creationId xmlns:a16="http://schemas.microsoft.com/office/drawing/2014/main" id="{6C924215-87B3-4E9F-B89B-90C62802F4C0}"/>
              </a:ext>
            </a:extLst>
          </p:cNvPr>
          <p:cNvSpPr txBox="1"/>
          <p:nvPr/>
        </p:nvSpPr>
        <p:spPr>
          <a:xfrm>
            <a:off x="4486593" y="4646183"/>
            <a:ext cx="3811931" cy="627864"/>
          </a:xfrm>
          <a:prstGeom prst="rect">
            <a:avLst/>
          </a:prstGeom>
          <a:noFill/>
        </p:spPr>
        <p:txBody>
          <a:bodyPr wrap="square" lIns="182880" tIns="146304" rIns="182880" bIns="146304" rtlCol="0">
            <a:spAutoFit/>
          </a:bodyPr>
          <a:lstStyle/>
          <a:p>
            <a:pPr lvl="0">
              <a:lnSpc>
                <a:spcPct val="90000"/>
              </a:lnSpc>
              <a:spcAft>
                <a:spcPts val="600"/>
              </a:spcAft>
            </a:pPr>
            <a:r>
              <a:rPr lang="en-US" sz="2400">
                <a:gradFill>
                  <a:gsLst>
                    <a:gs pos="2917">
                      <a:srgbClr val="FFFFFF"/>
                    </a:gs>
                    <a:gs pos="30000">
                      <a:srgbClr val="FFFFFF"/>
                    </a:gs>
                  </a:gsLst>
                  <a:lin ang="5400000" scaled="0"/>
                </a:gradFill>
                <a:latin typeface="Segoe UI Light"/>
              </a:rPr>
              <a:t>Or…</a:t>
            </a:r>
          </a:p>
        </p:txBody>
      </p:sp>
    </p:spTree>
    <p:extLst>
      <p:ext uri="{BB962C8B-B14F-4D97-AF65-F5344CB8AC3E}">
        <p14:creationId xmlns:p14="http://schemas.microsoft.com/office/powerpoint/2010/main" val="374625386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5">
            <a:lumMod val="50000"/>
            <a:lumOff val="50000"/>
          </a:schemeClr>
        </a:solidFill>
        <a:effectLst/>
      </p:bgPr>
    </p:bg>
    <p:spTree>
      <p:nvGrpSpPr>
        <p:cNvPr id="1" name=""/>
        <p:cNvGrpSpPr/>
        <p:nvPr/>
      </p:nvGrpSpPr>
      <p:grpSpPr>
        <a:xfrm>
          <a:off x="0" y="0"/>
          <a:ext cx="0" cy="0"/>
          <a:chOff x="0" y="0"/>
          <a:chExt cx="0" cy="0"/>
        </a:xfrm>
      </p:grpSpPr>
      <p:sp>
        <p:nvSpPr>
          <p:cNvPr id="25" name="TextBox 24"/>
          <p:cNvSpPr txBox="1"/>
          <p:nvPr/>
        </p:nvSpPr>
        <p:spPr>
          <a:xfrm>
            <a:off x="663575" y="1730279"/>
            <a:ext cx="8746934" cy="1612749"/>
          </a:xfrm>
          <a:prstGeom prst="rect">
            <a:avLst/>
          </a:prstGeom>
          <a:noFill/>
        </p:spPr>
        <p:txBody>
          <a:bodyPr wrap="square" lIns="182880" tIns="146304" rIns="182880" bIns="146304" rtlCol="0">
            <a:spAutoFit/>
          </a:bodyPr>
          <a:lstStyle/>
          <a:p>
            <a:pPr>
              <a:lnSpc>
                <a:spcPct val="90000"/>
              </a:lnSpc>
              <a:spcAft>
                <a:spcPts val="600"/>
              </a:spcAft>
            </a:pPr>
            <a:r>
              <a:rPr lang="en-US" b="1">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LAB</a:t>
            </a:r>
          </a:p>
          <a:p>
            <a:pPr>
              <a:lnSpc>
                <a:spcPct val="90000"/>
              </a:lnSpc>
              <a:spcAft>
                <a:spcPts val="600"/>
              </a:spcAft>
            </a:pPr>
            <a:endParaRPr lang="en-US" b="1">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a:p>
            <a:pPr lvl="0">
              <a:lnSpc>
                <a:spcPct val="90000"/>
              </a:lnSpc>
              <a:spcAft>
                <a:spcPts val="600"/>
              </a:spcAft>
            </a:pPr>
            <a:r>
              <a:rPr lang="en-US" sz="4800">
                <a:gradFill>
                  <a:gsLst>
                    <a:gs pos="2917">
                      <a:srgbClr val="FFFFFF"/>
                    </a:gs>
                    <a:gs pos="30000">
                      <a:srgbClr val="FFFFFF"/>
                    </a:gs>
                  </a:gsLst>
                  <a:lin ang="5400000" scaled="0"/>
                </a:gradFill>
                <a:latin typeface="Segoe UI Light"/>
              </a:rPr>
              <a:t>Product Ordering App from CDS</a:t>
            </a:r>
          </a:p>
        </p:txBody>
      </p:sp>
      <p:sp>
        <p:nvSpPr>
          <p:cNvPr id="2" name="TextBox 1">
            <a:extLst>
              <a:ext uri="{FF2B5EF4-FFF2-40B4-BE49-F238E27FC236}">
                <a16:creationId xmlns:a16="http://schemas.microsoft.com/office/drawing/2014/main" id="{AC37F258-36C8-416A-B4F1-AD3D899B1DBE}"/>
              </a:ext>
            </a:extLst>
          </p:cNvPr>
          <p:cNvSpPr txBox="1"/>
          <p:nvPr/>
        </p:nvSpPr>
        <p:spPr>
          <a:xfrm>
            <a:off x="744387" y="3795449"/>
            <a:ext cx="7465506"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Get instructions from </a:t>
            </a:r>
            <a:r>
              <a:rPr lang="en-US" sz="2400">
                <a:gradFill>
                  <a:gsLst>
                    <a:gs pos="2917">
                      <a:schemeClr val="tx1"/>
                    </a:gs>
                    <a:gs pos="30000">
                      <a:schemeClr val="tx1"/>
                    </a:gs>
                  </a:gsLst>
                  <a:lin ang="5400000" scaled="0"/>
                </a:gradFill>
                <a:hlinkClick r:id="rId3"/>
              </a:rPr>
              <a:t>http://aka.ms/appinaday</a:t>
            </a:r>
            <a:r>
              <a:rPr lang="en-US" sz="240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8271399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5">
            <a:lumMod val="50000"/>
            <a:lumOff val="50000"/>
          </a:schemeClr>
        </a:solidFill>
        <a:effectLst/>
      </p:bgPr>
    </p:bg>
    <p:spTree>
      <p:nvGrpSpPr>
        <p:cNvPr id="1" name=""/>
        <p:cNvGrpSpPr/>
        <p:nvPr/>
      </p:nvGrpSpPr>
      <p:grpSpPr>
        <a:xfrm>
          <a:off x="0" y="0"/>
          <a:ext cx="0" cy="0"/>
          <a:chOff x="0" y="0"/>
          <a:chExt cx="0" cy="0"/>
        </a:xfrm>
      </p:grpSpPr>
      <p:sp>
        <p:nvSpPr>
          <p:cNvPr id="25" name="TextBox 24"/>
          <p:cNvSpPr txBox="1"/>
          <p:nvPr/>
        </p:nvSpPr>
        <p:spPr>
          <a:xfrm>
            <a:off x="663575" y="1730279"/>
            <a:ext cx="8746934" cy="1612749"/>
          </a:xfrm>
          <a:prstGeom prst="rect">
            <a:avLst/>
          </a:prstGeom>
          <a:noFill/>
        </p:spPr>
        <p:txBody>
          <a:bodyPr wrap="square" lIns="182880" tIns="146304" rIns="182880" bIns="146304" rtlCol="0">
            <a:spAutoFit/>
          </a:bodyPr>
          <a:lstStyle/>
          <a:p>
            <a:pPr>
              <a:lnSpc>
                <a:spcPct val="90000"/>
              </a:lnSpc>
              <a:spcAft>
                <a:spcPts val="600"/>
              </a:spcAft>
            </a:pPr>
            <a:r>
              <a:rPr lang="en-US" b="1">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LAB</a:t>
            </a:r>
          </a:p>
          <a:p>
            <a:pPr>
              <a:lnSpc>
                <a:spcPct val="90000"/>
              </a:lnSpc>
              <a:spcAft>
                <a:spcPts val="600"/>
              </a:spcAft>
            </a:pPr>
            <a:endParaRPr lang="en-US" b="1">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a:p>
            <a:pPr lvl="0">
              <a:lnSpc>
                <a:spcPct val="90000"/>
              </a:lnSpc>
              <a:spcAft>
                <a:spcPts val="600"/>
              </a:spcAft>
            </a:pPr>
            <a:r>
              <a:rPr lang="en-US" sz="4800">
                <a:gradFill>
                  <a:gsLst>
                    <a:gs pos="2917">
                      <a:srgbClr val="FFFFFF"/>
                    </a:gs>
                    <a:gs pos="30000">
                      <a:srgbClr val="FFFFFF"/>
                    </a:gs>
                  </a:gsLst>
                  <a:lin ang="5400000" scaled="0"/>
                </a:gradFill>
                <a:latin typeface="Segoe UI Light"/>
              </a:rPr>
              <a:t>Dynamics 365 Account Lookup</a:t>
            </a:r>
          </a:p>
        </p:txBody>
      </p:sp>
      <p:sp>
        <p:nvSpPr>
          <p:cNvPr id="2" name="TextBox 1">
            <a:extLst>
              <a:ext uri="{FF2B5EF4-FFF2-40B4-BE49-F238E27FC236}">
                <a16:creationId xmlns:a16="http://schemas.microsoft.com/office/drawing/2014/main" id="{AC37F258-36C8-416A-B4F1-AD3D899B1DBE}"/>
              </a:ext>
            </a:extLst>
          </p:cNvPr>
          <p:cNvSpPr txBox="1"/>
          <p:nvPr/>
        </p:nvSpPr>
        <p:spPr>
          <a:xfrm>
            <a:off x="790336" y="3777069"/>
            <a:ext cx="6534054"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Get instructions from </a:t>
            </a:r>
            <a:r>
              <a:rPr lang="en-US" sz="2400">
                <a:gradFill>
                  <a:gsLst>
                    <a:gs pos="2917">
                      <a:schemeClr val="tx1"/>
                    </a:gs>
                    <a:gs pos="30000">
                      <a:schemeClr val="tx1"/>
                    </a:gs>
                  </a:gsLst>
                  <a:lin ang="5400000" scaled="0"/>
                </a:gradFill>
                <a:hlinkClick r:id="rId3"/>
              </a:rPr>
              <a:t>http://aka.ms/dynapp</a:t>
            </a:r>
            <a:r>
              <a:rPr lang="en-US" sz="240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03772812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Functions for working with forms</a:t>
            </a:r>
          </a:p>
        </p:txBody>
      </p:sp>
      <p:sp>
        <p:nvSpPr>
          <p:cNvPr id="5" name="Content Placeholder 3"/>
          <p:cNvSpPr>
            <a:spLocks noGrp="1"/>
          </p:cNvSpPr>
          <p:nvPr>
            <p:ph type="body" sz="quarter" idx="4294967295"/>
          </p:nvPr>
        </p:nvSpPr>
        <p:spPr>
          <a:xfrm>
            <a:off x="609600" y="1129186"/>
            <a:ext cx="10972799" cy="2794611"/>
          </a:xfrm>
          <a:prstGeom prst="rect">
            <a:avLst/>
          </a:prstGeom>
        </p:spPr>
        <p:txBody>
          <a:bodyPr/>
          <a:lstStyle/>
          <a:p>
            <a:pPr marL="457200" indent="-457200" defTabSz="914400">
              <a:buClr>
                <a:srgbClr val="0070C0"/>
              </a:buClr>
              <a:buFont typeface="Wingdings" panose="05000000000000000000" pitchFamily="2" charset="2"/>
              <a:buChar char="§"/>
            </a:pPr>
            <a:r>
              <a:rPr lang="en-US" sz="2800" err="1">
                <a:solidFill>
                  <a:schemeClr val="bg2">
                    <a:lumMod val="10000"/>
                  </a:schemeClr>
                </a:solidFill>
                <a:latin typeface="Segoe UI" pitchFamily="34" charset="0"/>
                <a:ea typeface="Segoe UI" pitchFamily="34" charset="0"/>
                <a:cs typeface="Segoe UI" pitchFamily="34" charset="0"/>
              </a:rPr>
              <a:t>SubmitForm</a:t>
            </a:r>
            <a:r>
              <a:rPr lang="en-US" sz="2800">
                <a:solidFill>
                  <a:schemeClr val="bg2">
                    <a:lumMod val="10000"/>
                  </a:schemeClr>
                </a:solidFill>
                <a:latin typeface="Segoe UI" pitchFamily="34" charset="0"/>
                <a:ea typeface="Segoe UI" pitchFamily="34" charset="0"/>
                <a:cs typeface="Segoe UI" pitchFamily="34" charset="0"/>
              </a:rPr>
              <a:t> – causes save to happen on new/changed data</a:t>
            </a:r>
          </a:p>
          <a:p>
            <a:pPr marL="457200" indent="-457200" defTabSz="914400">
              <a:buClr>
                <a:srgbClr val="0070C0"/>
              </a:buClr>
              <a:buFont typeface="Wingdings" panose="05000000000000000000" pitchFamily="2" charset="2"/>
              <a:buChar char="§"/>
            </a:pPr>
            <a:endParaRPr lang="en-US" sz="2800">
              <a:solidFill>
                <a:schemeClr val="bg2">
                  <a:lumMod val="10000"/>
                </a:schemeClr>
              </a:solidFill>
              <a:latin typeface="Segoe UI" pitchFamily="34" charset="0"/>
              <a:ea typeface="Segoe UI" pitchFamily="34" charset="0"/>
              <a:cs typeface="Segoe UI" pitchFamily="34" charset="0"/>
            </a:endParaRPr>
          </a:p>
          <a:p>
            <a:pPr marL="457200" indent="-457200" defTabSz="914400">
              <a:buClr>
                <a:srgbClr val="0070C0"/>
              </a:buClr>
              <a:buFont typeface="Wingdings" panose="05000000000000000000" pitchFamily="2" charset="2"/>
              <a:buChar char="§"/>
            </a:pPr>
            <a:r>
              <a:rPr lang="en-US" sz="2800" err="1">
                <a:solidFill>
                  <a:schemeClr val="bg2">
                    <a:lumMod val="10000"/>
                  </a:schemeClr>
                </a:solidFill>
                <a:latin typeface="Segoe UI" pitchFamily="34" charset="0"/>
                <a:ea typeface="Segoe UI" pitchFamily="34" charset="0"/>
                <a:cs typeface="Segoe UI" pitchFamily="34" charset="0"/>
              </a:rPr>
              <a:t>NewForm</a:t>
            </a:r>
            <a:r>
              <a:rPr lang="en-US" sz="2800">
                <a:solidFill>
                  <a:schemeClr val="bg2">
                    <a:lumMod val="10000"/>
                  </a:schemeClr>
                </a:solidFill>
                <a:latin typeface="Segoe UI" pitchFamily="34" charset="0"/>
                <a:ea typeface="Segoe UI" pitchFamily="34" charset="0"/>
                <a:cs typeface="Segoe UI" pitchFamily="34" charset="0"/>
              </a:rPr>
              <a:t> – Sets a form up for creating a new record</a:t>
            </a:r>
          </a:p>
          <a:p>
            <a:pPr marL="457200" indent="-457200" defTabSz="914400">
              <a:buClr>
                <a:srgbClr val="0070C0"/>
              </a:buClr>
              <a:buFont typeface="Wingdings" panose="05000000000000000000" pitchFamily="2" charset="2"/>
              <a:buChar char="§"/>
            </a:pPr>
            <a:endParaRPr lang="en-US" sz="2800">
              <a:solidFill>
                <a:schemeClr val="bg2">
                  <a:lumMod val="10000"/>
                </a:schemeClr>
              </a:solidFill>
              <a:latin typeface="Segoe UI" pitchFamily="34" charset="0"/>
              <a:ea typeface="Segoe UI" pitchFamily="34" charset="0"/>
              <a:cs typeface="Segoe UI" pitchFamily="34" charset="0"/>
            </a:endParaRPr>
          </a:p>
          <a:p>
            <a:pPr marL="457200" indent="-457200" defTabSz="914400">
              <a:buClr>
                <a:srgbClr val="0070C0"/>
              </a:buClr>
              <a:buFont typeface="Wingdings" panose="05000000000000000000" pitchFamily="2" charset="2"/>
              <a:buChar char="§"/>
            </a:pPr>
            <a:r>
              <a:rPr lang="en-US" sz="2800" err="1">
                <a:solidFill>
                  <a:schemeClr val="bg2">
                    <a:lumMod val="10000"/>
                  </a:schemeClr>
                </a:solidFill>
                <a:latin typeface="Segoe UI" pitchFamily="34" charset="0"/>
                <a:ea typeface="Segoe UI" pitchFamily="34" charset="0"/>
                <a:cs typeface="Segoe UI" pitchFamily="34" charset="0"/>
              </a:rPr>
              <a:t>EditForm</a:t>
            </a:r>
            <a:r>
              <a:rPr lang="en-US" sz="2800">
                <a:solidFill>
                  <a:schemeClr val="bg2">
                    <a:lumMod val="10000"/>
                  </a:schemeClr>
                </a:solidFill>
                <a:latin typeface="Segoe UI" pitchFamily="34" charset="0"/>
                <a:ea typeface="Segoe UI" pitchFamily="34" charset="0"/>
                <a:cs typeface="Segoe UI" pitchFamily="34" charset="0"/>
              </a:rPr>
              <a:t> – Sets the form into edit mode</a:t>
            </a:r>
          </a:p>
          <a:p>
            <a:pPr marL="457200" indent="-457200" defTabSz="914400">
              <a:buClr>
                <a:srgbClr val="0070C0"/>
              </a:buClr>
              <a:buFont typeface="Wingdings" panose="05000000000000000000" pitchFamily="2" charset="2"/>
              <a:buChar char="§"/>
            </a:pPr>
            <a:endParaRPr lang="en-US" sz="2800">
              <a:solidFill>
                <a:schemeClr val="bg2">
                  <a:lumMod val="10000"/>
                </a:schemeClr>
              </a:solidFill>
              <a:latin typeface="Segoe UI" pitchFamily="34" charset="0"/>
              <a:ea typeface="Segoe UI" pitchFamily="34" charset="0"/>
              <a:cs typeface="Segoe UI" pitchFamily="34" charset="0"/>
            </a:endParaRPr>
          </a:p>
          <a:p>
            <a:pPr marL="457200" indent="-457200" defTabSz="914400">
              <a:buClr>
                <a:srgbClr val="0070C0"/>
              </a:buClr>
              <a:buFont typeface="Wingdings" panose="05000000000000000000" pitchFamily="2" charset="2"/>
              <a:buChar char="§"/>
            </a:pPr>
            <a:r>
              <a:rPr lang="en-US" sz="2800" err="1">
                <a:solidFill>
                  <a:schemeClr val="bg2">
                    <a:lumMod val="10000"/>
                  </a:schemeClr>
                </a:solidFill>
                <a:latin typeface="Segoe UI" pitchFamily="34" charset="0"/>
                <a:ea typeface="Segoe UI" pitchFamily="34" charset="0"/>
                <a:cs typeface="Segoe UI" pitchFamily="34" charset="0"/>
              </a:rPr>
              <a:t>ResetForm</a:t>
            </a:r>
            <a:r>
              <a:rPr lang="en-US" sz="2800">
                <a:solidFill>
                  <a:schemeClr val="bg2">
                    <a:lumMod val="10000"/>
                  </a:schemeClr>
                </a:solidFill>
                <a:latin typeface="Segoe UI" pitchFamily="34" charset="0"/>
                <a:ea typeface="Segoe UI" pitchFamily="34" charset="0"/>
                <a:cs typeface="Segoe UI" pitchFamily="34" charset="0"/>
              </a:rPr>
              <a:t> – reset the form the initial state e.g. cancel edits</a:t>
            </a:r>
          </a:p>
        </p:txBody>
      </p:sp>
      <p:pic>
        <p:nvPicPr>
          <p:cNvPr id="3" name="Picture 2"/>
          <p:cNvPicPr>
            <a:picLocks noChangeAspect="1"/>
          </p:cNvPicPr>
          <p:nvPr/>
        </p:nvPicPr>
        <p:blipFill>
          <a:blip r:embed="rId3"/>
          <a:stretch>
            <a:fillRect/>
          </a:stretch>
        </p:blipFill>
        <p:spPr>
          <a:xfrm>
            <a:off x="2865120" y="4793980"/>
            <a:ext cx="6210163" cy="2064020"/>
          </a:xfrm>
          <a:prstGeom prst="rect">
            <a:avLst/>
          </a:prstGeom>
        </p:spPr>
      </p:pic>
    </p:spTree>
    <p:extLst>
      <p:ext uri="{BB962C8B-B14F-4D97-AF65-F5344CB8AC3E}">
        <p14:creationId xmlns:p14="http://schemas.microsoft.com/office/powerpoint/2010/main" val="255749246"/>
      </p:ext>
    </p:extLst>
  </p:cSld>
  <p:clrMapOvr>
    <a:masterClrMapping/>
  </p:clrMapOvr>
  <mc:AlternateContent xmlns:mc="http://schemas.openxmlformats.org/markup-compatibility/2006" xmlns:p14="http://schemas.microsoft.com/office/powerpoint/2010/main">
    <mc:Choice Requires="p14">
      <p:transition spd="slow" p14:dur="2000" advTm="69805"/>
    </mc:Choice>
    <mc:Fallback xmlns="">
      <p:transition spd="slow" advTm="69805"/>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
            <a:ext cx="10972800" cy="861391"/>
          </a:xfrm>
        </p:spPr>
        <p:txBody>
          <a:bodyPr/>
          <a:lstStyle/>
          <a:p>
            <a:r>
              <a:rPr lang="en-US" sz="3600"/>
              <a:t>Working with Dates</a:t>
            </a:r>
          </a:p>
        </p:txBody>
      </p:sp>
      <p:sp>
        <p:nvSpPr>
          <p:cNvPr id="5" name="Rectangle 4"/>
          <p:cNvSpPr/>
          <p:nvPr/>
        </p:nvSpPr>
        <p:spPr>
          <a:xfrm>
            <a:off x="609601" y="970916"/>
            <a:ext cx="10610849" cy="5693866"/>
          </a:xfrm>
          <a:prstGeom prst="rect">
            <a:avLst/>
          </a:prstGeom>
        </p:spPr>
        <p:txBody>
          <a:bodyPr wrap="square">
            <a:spAutoFit/>
          </a:bodyPr>
          <a:lstStyle/>
          <a:p>
            <a:pPr marL="571500" marR="0" lvl="0" indent="-571500" algn="l" defTabSz="932742" rtl="0" eaLnBrk="1" fontAlgn="auto" latinLnBrk="0" hangingPunct="1">
              <a:lnSpc>
                <a:spcPct val="100000"/>
              </a:lnSpc>
              <a:spcBef>
                <a:spcPts val="0"/>
              </a:spcBef>
              <a:spcAft>
                <a:spcPts val="0"/>
              </a:spcAft>
              <a:buClr>
                <a:srgbClr val="1F497D">
                  <a:lumMod val="50000"/>
                  <a:lumOff val="50000"/>
                </a:srgbClr>
              </a:buClr>
              <a:buSzTx/>
              <a:buFont typeface="Wingdings" panose="05000000000000000000" pitchFamily="2" charset="2"/>
              <a:buChar char="§"/>
              <a:tabLst/>
              <a:defRPr/>
            </a:pPr>
            <a:r>
              <a:rPr kumimoji="0" lang="en-US" sz="2800" b="0" i="0" u="none" strike="noStrike" kern="1200" cap="none" spc="0" normalizeH="0" baseline="0" noProof="0">
                <a:ln>
                  <a:noFill/>
                </a:ln>
                <a:solidFill>
                  <a:srgbClr val="000000"/>
                </a:solidFill>
                <a:effectLst/>
                <a:uLnTx/>
                <a:uFillTx/>
                <a:latin typeface="Segoe UI"/>
                <a:ea typeface="+mn-ea"/>
                <a:cs typeface="+mn-cs"/>
              </a:rPr>
              <a:t>Now() returns current date/time</a:t>
            </a:r>
            <a:br>
              <a:rPr kumimoji="0" lang="en-US" sz="2800" b="0" i="0" u="none" strike="noStrike" kern="1200" cap="none" spc="0" normalizeH="0" baseline="0" noProof="0">
                <a:ln>
                  <a:noFill/>
                </a:ln>
                <a:solidFill>
                  <a:srgbClr val="000000"/>
                </a:solidFill>
                <a:effectLst/>
                <a:uLnTx/>
                <a:uFillTx/>
                <a:latin typeface="Segoe UI"/>
                <a:ea typeface="+mn-ea"/>
                <a:cs typeface="+mn-cs"/>
              </a:rPr>
            </a:br>
            <a:endParaRPr kumimoji="0" lang="en-US" sz="2800" b="0" i="0" u="none" strike="noStrike" kern="1200" cap="none" spc="0" normalizeH="0" baseline="0" noProof="0">
              <a:ln>
                <a:noFill/>
              </a:ln>
              <a:solidFill>
                <a:srgbClr val="000000"/>
              </a:solidFill>
              <a:effectLst/>
              <a:uLnTx/>
              <a:uFillTx/>
              <a:latin typeface="Segoe UI"/>
              <a:ea typeface="+mn-ea"/>
              <a:cs typeface="+mn-cs"/>
            </a:endParaRPr>
          </a:p>
          <a:p>
            <a:pPr marL="571500" marR="0" lvl="0" indent="-571500" algn="l" defTabSz="932742" rtl="0" eaLnBrk="1" fontAlgn="auto" latinLnBrk="0" hangingPunct="1">
              <a:lnSpc>
                <a:spcPct val="100000"/>
              </a:lnSpc>
              <a:spcBef>
                <a:spcPts val="0"/>
              </a:spcBef>
              <a:spcAft>
                <a:spcPts val="0"/>
              </a:spcAft>
              <a:buClr>
                <a:srgbClr val="1F497D">
                  <a:lumMod val="50000"/>
                  <a:lumOff val="50000"/>
                </a:srgbClr>
              </a:buClr>
              <a:buSzTx/>
              <a:buFont typeface="Wingdings" panose="05000000000000000000" pitchFamily="2" charset="2"/>
              <a:buChar char="§"/>
              <a:tabLst/>
              <a:defRPr/>
            </a:pPr>
            <a:r>
              <a:rPr kumimoji="0" lang="en-US" sz="2800" b="0" i="0" u="none" strike="noStrike" kern="1200" cap="none" spc="0" normalizeH="0" baseline="0" noProof="0">
                <a:ln>
                  <a:noFill/>
                </a:ln>
                <a:solidFill>
                  <a:srgbClr val="000000"/>
                </a:solidFill>
                <a:effectLst/>
                <a:uLnTx/>
                <a:uFillTx/>
                <a:latin typeface="Segoe UI"/>
                <a:ea typeface="+mn-ea"/>
                <a:cs typeface="+mn-cs"/>
              </a:rPr>
              <a:t>Today() returns current date with time set to midnight</a:t>
            </a:r>
            <a:br>
              <a:rPr kumimoji="0" lang="en-US" sz="2800" b="0" i="0" u="none" strike="noStrike" kern="1200" cap="none" spc="0" normalizeH="0" baseline="0" noProof="0">
                <a:ln>
                  <a:noFill/>
                </a:ln>
                <a:solidFill>
                  <a:srgbClr val="000000"/>
                </a:solidFill>
                <a:effectLst/>
                <a:uLnTx/>
                <a:uFillTx/>
                <a:latin typeface="Segoe UI"/>
                <a:ea typeface="+mn-ea"/>
                <a:cs typeface="+mn-cs"/>
              </a:rPr>
            </a:br>
            <a:endParaRPr kumimoji="0" lang="en-US" sz="2800" b="0" i="0" u="none" strike="noStrike" kern="1200" cap="none" spc="0" normalizeH="0" baseline="0" noProof="0">
              <a:ln>
                <a:noFill/>
              </a:ln>
              <a:solidFill>
                <a:srgbClr val="000000"/>
              </a:solidFill>
              <a:effectLst/>
              <a:uLnTx/>
              <a:uFillTx/>
              <a:latin typeface="Segoe UI"/>
              <a:ea typeface="+mn-ea"/>
              <a:cs typeface="+mn-cs"/>
            </a:endParaRPr>
          </a:p>
          <a:p>
            <a:pPr marL="571500" marR="0" lvl="0" indent="-571500" algn="l" defTabSz="932742" rtl="0" eaLnBrk="1" fontAlgn="auto" latinLnBrk="0" hangingPunct="1">
              <a:lnSpc>
                <a:spcPct val="100000"/>
              </a:lnSpc>
              <a:spcBef>
                <a:spcPts val="0"/>
              </a:spcBef>
              <a:spcAft>
                <a:spcPts val="0"/>
              </a:spcAft>
              <a:buClr>
                <a:srgbClr val="1F497D">
                  <a:lumMod val="50000"/>
                  <a:lumOff val="50000"/>
                </a:srgbClr>
              </a:buClr>
              <a:buSzTx/>
              <a:buFont typeface="Wingdings" panose="05000000000000000000" pitchFamily="2" charset="2"/>
              <a:buChar char="§"/>
              <a:tabLst/>
              <a:defRPr/>
            </a:pPr>
            <a:r>
              <a:rPr kumimoji="0" lang="en-US" sz="2800" b="0" i="0" u="none" strike="noStrike" kern="1200" cap="none" spc="0" normalizeH="0" baseline="0" noProof="0">
                <a:ln>
                  <a:noFill/>
                </a:ln>
                <a:solidFill>
                  <a:srgbClr val="000000"/>
                </a:solidFill>
                <a:effectLst/>
                <a:uLnTx/>
                <a:uFillTx/>
                <a:latin typeface="Segoe UI"/>
                <a:ea typeface="+mn-ea"/>
                <a:cs typeface="+mn-cs"/>
              </a:rPr>
              <a:t>Use </a:t>
            </a:r>
            <a:r>
              <a:rPr kumimoji="0" lang="en-US" sz="2800" b="0" i="0" u="none" strike="noStrike" kern="1200" cap="none" spc="0" normalizeH="0" baseline="0" noProof="0" err="1">
                <a:ln>
                  <a:noFill/>
                </a:ln>
                <a:solidFill>
                  <a:srgbClr val="000000"/>
                </a:solidFill>
                <a:effectLst/>
                <a:uLnTx/>
                <a:uFillTx/>
                <a:latin typeface="Segoe UI"/>
                <a:ea typeface="+mn-ea"/>
                <a:cs typeface="+mn-cs"/>
              </a:rPr>
              <a:t>DateAdd</a:t>
            </a:r>
            <a:r>
              <a:rPr kumimoji="0" lang="en-US" sz="2800" b="0" i="0" u="none" strike="noStrike" kern="1200" cap="none" spc="0" normalizeH="0" baseline="0" noProof="0">
                <a:ln>
                  <a:noFill/>
                </a:ln>
                <a:solidFill>
                  <a:srgbClr val="000000"/>
                </a:solidFill>
                <a:effectLst/>
                <a:uLnTx/>
                <a:uFillTx/>
                <a:latin typeface="Segoe UI"/>
                <a:ea typeface="+mn-ea"/>
                <a:cs typeface="+mn-cs"/>
              </a:rPr>
              <a:t>() to add or subtract days, months, years</a:t>
            </a:r>
          </a:p>
          <a:p>
            <a:pPr marL="571500" marR="0" lvl="0" indent="-571500" algn="l" defTabSz="932742" rtl="0" eaLnBrk="1" fontAlgn="auto" latinLnBrk="0" hangingPunct="1">
              <a:lnSpc>
                <a:spcPct val="100000"/>
              </a:lnSpc>
              <a:spcBef>
                <a:spcPts val="0"/>
              </a:spcBef>
              <a:spcAft>
                <a:spcPts val="0"/>
              </a:spcAft>
              <a:buClr>
                <a:srgbClr val="1F497D">
                  <a:lumMod val="50000"/>
                  <a:lumOff val="50000"/>
                </a:srgbClr>
              </a:buClr>
              <a:buSzTx/>
              <a:buFont typeface="Wingdings" panose="05000000000000000000" pitchFamily="2" charset="2"/>
              <a:buChar char="§"/>
              <a:tabLst/>
              <a:defRPr/>
            </a:pPr>
            <a:endParaRPr kumimoji="0" lang="en-US" sz="2800" b="0" i="0" u="none" strike="noStrike" kern="1200" cap="none" spc="0" normalizeH="0" baseline="0" noProof="0">
              <a:ln>
                <a:noFill/>
              </a:ln>
              <a:solidFill>
                <a:srgbClr val="000000"/>
              </a:solidFill>
              <a:effectLst/>
              <a:uLnTx/>
              <a:uFillTx/>
              <a:latin typeface="Segoe UI"/>
              <a:ea typeface="+mn-ea"/>
              <a:cs typeface="+mn-cs"/>
            </a:endParaRPr>
          </a:p>
          <a:p>
            <a:pPr marL="571500" marR="0" lvl="0" indent="-571500" algn="l" defTabSz="932742" rtl="0" eaLnBrk="1" fontAlgn="auto" latinLnBrk="0" hangingPunct="1">
              <a:lnSpc>
                <a:spcPct val="100000"/>
              </a:lnSpc>
              <a:spcBef>
                <a:spcPts val="0"/>
              </a:spcBef>
              <a:spcAft>
                <a:spcPts val="0"/>
              </a:spcAft>
              <a:buClr>
                <a:srgbClr val="1F497D">
                  <a:lumMod val="50000"/>
                  <a:lumOff val="50000"/>
                </a:srgbClr>
              </a:buClr>
              <a:buSzTx/>
              <a:buFont typeface="Wingdings" panose="05000000000000000000" pitchFamily="2" charset="2"/>
              <a:buChar char="§"/>
              <a:tabLst/>
              <a:defRPr/>
            </a:pPr>
            <a:r>
              <a:rPr kumimoji="0" lang="en-US" sz="2800" b="0" i="0" u="none" strike="noStrike" kern="1200" cap="none" spc="0" normalizeH="0" baseline="0" noProof="0">
                <a:ln>
                  <a:noFill/>
                </a:ln>
                <a:solidFill>
                  <a:srgbClr val="000000"/>
                </a:solidFill>
                <a:effectLst/>
                <a:uLnTx/>
                <a:uFillTx/>
                <a:latin typeface="Segoe UI"/>
                <a:ea typeface="+mn-ea"/>
                <a:cs typeface="+mn-cs"/>
              </a:rPr>
              <a:t>Dynamics 365 stores dates in UTC, however they are adjusted depending on field metadata behavior setting</a:t>
            </a:r>
            <a:br>
              <a:rPr kumimoji="0" lang="en-US" sz="2800" b="0" i="0" u="none" strike="noStrike" kern="1200" cap="none" spc="0" normalizeH="0" baseline="0" noProof="0">
                <a:ln>
                  <a:noFill/>
                </a:ln>
                <a:solidFill>
                  <a:srgbClr val="000000"/>
                </a:solidFill>
                <a:effectLst/>
                <a:uLnTx/>
                <a:uFillTx/>
                <a:latin typeface="Segoe UI"/>
                <a:ea typeface="+mn-ea"/>
                <a:cs typeface="+mn-cs"/>
              </a:rPr>
            </a:br>
            <a:endParaRPr kumimoji="0" lang="en-US" sz="2800" b="0" i="0" u="none" strike="noStrike" kern="1200" cap="none" spc="0" normalizeH="0" baseline="0" noProof="0">
              <a:ln>
                <a:noFill/>
              </a:ln>
              <a:solidFill>
                <a:srgbClr val="000000"/>
              </a:solidFill>
              <a:effectLst/>
              <a:uLnTx/>
              <a:uFillTx/>
              <a:latin typeface="Segoe UI"/>
              <a:ea typeface="+mn-ea"/>
              <a:cs typeface="+mn-cs"/>
            </a:endParaRPr>
          </a:p>
          <a:p>
            <a:pPr marL="571500" marR="0" lvl="0" indent="-571500" algn="l" defTabSz="932742" rtl="0" eaLnBrk="1" fontAlgn="auto" latinLnBrk="0" hangingPunct="1">
              <a:lnSpc>
                <a:spcPct val="100000"/>
              </a:lnSpc>
              <a:spcBef>
                <a:spcPts val="0"/>
              </a:spcBef>
              <a:spcAft>
                <a:spcPts val="0"/>
              </a:spcAft>
              <a:buClr>
                <a:srgbClr val="1F497D">
                  <a:lumMod val="50000"/>
                  <a:lumOff val="50000"/>
                </a:srgbClr>
              </a:buClr>
              <a:buSzTx/>
              <a:buFont typeface="Wingdings" panose="05000000000000000000" pitchFamily="2" charset="2"/>
              <a:buChar char="§"/>
              <a:tabLst/>
              <a:defRPr/>
            </a:pPr>
            <a:r>
              <a:rPr kumimoji="0" lang="en-US" sz="2800" b="0" i="0" u="none" strike="noStrike" kern="1200" cap="none" spc="0" normalizeH="0" baseline="0" noProof="0">
                <a:ln>
                  <a:noFill/>
                </a:ln>
                <a:solidFill>
                  <a:srgbClr val="000000"/>
                </a:solidFill>
                <a:effectLst/>
                <a:uLnTx/>
                <a:uFillTx/>
                <a:latin typeface="Segoe UI"/>
                <a:ea typeface="+mn-ea"/>
                <a:cs typeface="+mn-cs"/>
              </a:rPr>
              <a:t>User local behavior date/time fields are handled</a:t>
            </a:r>
            <a:br>
              <a:rPr kumimoji="0" lang="en-US" sz="2800" b="0" i="0" u="none" strike="noStrike" kern="1200" cap="none" spc="0" normalizeH="0" baseline="0" noProof="0">
                <a:ln>
                  <a:noFill/>
                </a:ln>
                <a:solidFill>
                  <a:srgbClr val="000000"/>
                </a:solidFill>
                <a:effectLst/>
                <a:uLnTx/>
                <a:uFillTx/>
                <a:latin typeface="Segoe UI"/>
                <a:ea typeface="+mn-ea"/>
                <a:cs typeface="+mn-cs"/>
              </a:rPr>
            </a:br>
            <a:endParaRPr kumimoji="0" lang="en-US" sz="2800" b="0" i="0" u="none" strike="noStrike" kern="1200" cap="none" spc="0" normalizeH="0" baseline="0" noProof="0">
              <a:ln>
                <a:noFill/>
              </a:ln>
              <a:solidFill>
                <a:srgbClr val="000000"/>
              </a:solidFill>
              <a:effectLst/>
              <a:uLnTx/>
              <a:uFillTx/>
              <a:latin typeface="Segoe UI"/>
              <a:ea typeface="+mn-ea"/>
              <a:cs typeface="+mn-cs"/>
            </a:endParaRPr>
          </a:p>
          <a:p>
            <a:pPr marL="571500" marR="0" lvl="0" indent="-571500" algn="l" defTabSz="932742" rtl="0" eaLnBrk="1" fontAlgn="auto" latinLnBrk="0" hangingPunct="1">
              <a:lnSpc>
                <a:spcPct val="100000"/>
              </a:lnSpc>
              <a:spcBef>
                <a:spcPts val="0"/>
              </a:spcBef>
              <a:spcAft>
                <a:spcPts val="0"/>
              </a:spcAft>
              <a:buClr>
                <a:srgbClr val="1F497D">
                  <a:lumMod val="50000"/>
                  <a:lumOff val="50000"/>
                </a:srgbClr>
              </a:buClr>
              <a:buSzTx/>
              <a:buFont typeface="Wingdings" panose="05000000000000000000" pitchFamily="2" charset="2"/>
              <a:buChar char="§"/>
              <a:tabLst/>
              <a:defRPr/>
            </a:pPr>
            <a:r>
              <a:rPr kumimoji="0" lang="en-US" sz="2800" b="0" i="0" u="none" strike="noStrike" kern="1200" cap="none" spc="0" normalizeH="0" baseline="0" noProof="0">
                <a:ln>
                  <a:noFill/>
                </a:ln>
                <a:solidFill>
                  <a:srgbClr val="000000"/>
                </a:solidFill>
                <a:effectLst/>
                <a:uLnTx/>
                <a:uFillTx/>
                <a:latin typeface="Segoe UI"/>
                <a:ea typeface="+mn-ea"/>
                <a:cs typeface="+mn-cs"/>
              </a:rPr>
              <a:t>Time zone independent behavior date/time fields must be converted prior to save to UTC</a:t>
            </a:r>
          </a:p>
        </p:txBody>
      </p:sp>
    </p:spTree>
    <p:extLst>
      <p:ext uri="{BB962C8B-B14F-4D97-AF65-F5344CB8AC3E}">
        <p14:creationId xmlns:p14="http://schemas.microsoft.com/office/powerpoint/2010/main" val="2231238601"/>
      </p:ext>
    </p:extLst>
  </p:cSld>
  <p:clrMapOvr>
    <a:masterClrMapping/>
  </p:clrMapOvr>
  <mc:AlternateContent xmlns:mc="http://schemas.openxmlformats.org/markup-compatibility/2006" xmlns:p14="http://schemas.microsoft.com/office/powerpoint/2010/main">
    <mc:Choice Requires="p14">
      <p:transition spd="med" p14:dur="700" advTm="98013">
        <p:fade/>
      </p:transition>
    </mc:Choice>
    <mc:Fallback xmlns="">
      <p:transition spd="med" advTm="98013">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39E357-CF06-404B-B614-80DD19951728}"/>
              </a:ext>
            </a:extLst>
          </p:cNvPr>
          <p:cNvPicPr>
            <a:picLocks noChangeAspect="1"/>
          </p:cNvPicPr>
          <p:nvPr/>
        </p:nvPicPr>
        <p:blipFill rotWithShape="1">
          <a:blip r:embed="rId3"/>
          <a:srcRect b="15515"/>
          <a:stretch/>
        </p:blipFill>
        <p:spPr>
          <a:xfrm>
            <a:off x="0" y="487"/>
            <a:ext cx="12192000" cy="6857028"/>
          </a:xfrm>
          <a:prstGeom prst="rect">
            <a:avLst/>
          </a:prstGeom>
        </p:spPr>
      </p:pic>
      <p:sp>
        <p:nvSpPr>
          <p:cNvPr id="8" name="Rectangle 7">
            <a:extLst>
              <a:ext uri="{FF2B5EF4-FFF2-40B4-BE49-F238E27FC236}">
                <a16:creationId xmlns:a16="http://schemas.microsoft.com/office/drawing/2014/main" id="{A38A7C2C-0841-4153-940F-2AA249DCC974}"/>
              </a:ext>
            </a:extLst>
          </p:cNvPr>
          <p:cNvSpPr/>
          <p:nvPr/>
        </p:nvSpPr>
        <p:spPr>
          <a:xfrm>
            <a:off x="653290" y="5432224"/>
            <a:ext cx="10774243" cy="814661"/>
          </a:xfrm>
          <a:prstGeom prst="rect">
            <a:avLst/>
          </a:prstGeom>
        </p:spPr>
        <p:txBody>
          <a:bodyPr wrap="square">
            <a:spAutoFit/>
          </a:bodyPr>
          <a:lstStyle/>
          <a:p>
            <a:r>
              <a:rPr lang="en-US" sz="470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We work like this.</a:t>
            </a:r>
          </a:p>
        </p:txBody>
      </p:sp>
    </p:spTree>
    <p:extLst>
      <p:ext uri="{BB962C8B-B14F-4D97-AF65-F5344CB8AC3E}">
        <p14:creationId xmlns:p14="http://schemas.microsoft.com/office/powerpoint/2010/main" val="69663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E57D38-517E-4010-8271-1A020B8ECCA1}"/>
              </a:ext>
            </a:extLst>
          </p:cNvPr>
          <p:cNvPicPr>
            <a:picLocks noChangeAspect="1"/>
          </p:cNvPicPr>
          <p:nvPr/>
        </p:nvPicPr>
        <p:blipFill rotWithShape="1">
          <a:blip r:embed="rId3"/>
          <a:srcRect t="6487" b="9150"/>
          <a:stretch/>
        </p:blipFill>
        <p:spPr>
          <a:xfrm>
            <a:off x="0" y="487"/>
            <a:ext cx="12192000" cy="6857028"/>
          </a:xfrm>
          <a:prstGeom prst="rect">
            <a:avLst/>
          </a:prstGeom>
        </p:spPr>
      </p:pic>
      <p:sp>
        <p:nvSpPr>
          <p:cNvPr id="6" name="Rectangle 5">
            <a:extLst>
              <a:ext uri="{FF2B5EF4-FFF2-40B4-BE49-F238E27FC236}">
                <a16:creationId xmlns:a16="http://schemas.microsoft.com/office/drawing/2014/main" id="{388A85B6-C811-4953-A409-47A1181983EC}"/>
              </a:ext>
            </a:extLst>
          </p:cNvPr>
          <p:cNvSpPr/>
          <p:nvPr/>
        </p:nvSpPr>
        <p:spPr>
          <a:xfrm>
            <a:off x="653290" y="5432224"/>
            <a:ext cx="10774243" cy="814661"/>
          </a:xfrm>
          <a:prstGeom prst="rect">
            <a:avLst/>
          </a:prstGeom>
        </p:spPr>
        <p:txBody>
          <a:bodyPr wrap="square">
            <a:spAutoFit/>
          </a:bodyPr>
          <a:lstStyle/>
          <a:p>
            <a:r>
              <a:rPr lang="en-US" sz="470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We work like this.</a:t>
            </a:r>
          </a:p>
        </p:txBody>
      </p:sp>
    </p:spTree>
    <p:extLst>
      <p:ext uri="{BB962C8B-B14F-4D97-AF65-F5344CB8AC3E}">
        <p14:creationId xmlns:p14="http://schemas.microsoft.com/office/powerpoint/2010/main" val="419039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E57D38-517E-4010-8271-1A020B8ECCA1}"/>
              </a:ext>
            </a:extLst>
          </p:cNvPr>
          <p:cNvPicPr>
            <a:picLocks noChangeAspect="1"/>
          </p:cNvPicPr>
          <p:nvPr/>
        </p:nvPicPr>
        <p:blipFill rotWithShape="1">
          <a:blip r:embed="rId3"/>
          <a:srcRect t="6487" b="9150"/>
          <a:stretch/>
        </p:blipFill>
        <p:spPr>
          <a:xfrm>
            <a:off x="8564997" y="1936464"/>
            <a:ext cx="2561214" cy="1440479"/>
          </a:xfrm>
          <a:prstGeom prst="rect">
            <a:avLst/>
          </a:prstGeom>
        </p:spPr>
      </p:pic>
      <p:sp>
        <p:nvSpPr>
          <p:cNvPr id="6" name="Rectangle 5">
            <a:extLst>
              <a:ext uri="{FF2B5EF4-FFF2-40B4-BE49-F238E27FC236}">
                <a16:creationId xmlns:a16="http://schemas.microsoft.com/office/drawing/2014/main" id="{388A85B6-C811-4953-A409-47A1181983EC}"/>
              </a:ext>
            </a:extLst>
          </p:cNvPr>
          <p:cNvSpPr/>
          <p:nvPr/>
        </p:nvSpPr>
        <p:spPr>
          <a:xfrm>
            <a:off x="653291" y="3805100"/>
            <a:ext cx="3233729" cy="814661"/>
          </a:xfrm>
          <a:prstGeom prst="rect">
            <a:avLst/>
          </a:prstGeom>
        </p:spPr>
        <p:txBody>
          <a:bodyPr wrap="square">
            <a:spAutoFit/>
          </a:bodyPr>
          <a:lstStyle/>
          <a:p>
            <a:r>
              <a:rPr lang="en-US" sz="4705">
                <a:ea typeface="Segoe UI Black" panose="020B0A02040204020203" pitchFamily="34" charset="0"/>
                <a:cs typeface="Segoe UI Black" panose="020B0A02040204020203" pitchFamily="34" charset="0"/>
              </a:rPr>
              <a:t>We all need</a:t>
            </a:r>
          </a:p>
        </p:txBody>
      </p:sp>
      <p:pic>
        <p:nvPicPr>
          <p:cNvPr id="5" name="Picture 4">
            <a:extLst>
              <a:ext uri="{FF2B5EF4-FFF2-40B4-BE49-F238E27FC236}">
                <a16:creationId xmlns:a16="http://schemas.microsoft.com/office/drawing/2014/main" id="{AA933877-5F3B-40CC-96AC-65F313A66315}"/>
              </a:ext>
            </a:extLst>
          </p:cNvPr>
          <p:cNvPicPr>
            <a:picLocks noChangeAspect="1"/>
          </p:cNvPicPr>
          <p:nvPr/>
        </p:nvPicPr>
        <p:blipFill rotWithShape="1">
          <a:blip r:embed="rId4"/>
          <a:srcRect b="15515"/>
          <a:stretch/>
        </p:blipFill>
        <p:spPr>
          <a:xfrm>
            <a:off x="5943520" y="1936465"/>
            <a:ext cx="2561215" cy="1440479"/>
          </a:xfrm>
          <a:prstGeom prst="rect">
            <a:avLst/>
          </a:prstGeom>
        </p:spPr>
      </p:pic>
      <p:pic>
        <p:nvPicPr>
          <p:cNvPr id="7" name="Picture 6">
            <a:extLst>
              <a:ext uri="{FF2B5EF4-FFF2-40B4-BE49-F238E27FC236}">
                <a16:creationId xmlns:a16="http://schemas.microsoft.com/office/drawing/2014/main" id="{14B18558-3F7C-4FFE-8A55-528D207B3A86}"/>
              </a:ext>
            </a:extLst>
          </p:cNvPr>
          <p:cNvPicPr>
            <a:picLocks noChangeAspect="1"/>
          </p:cNvPicPr>
          <p:nvPr/>
        </p:nvPicPr>
        <p:blipFill rotWithShape="1">
          <a:blip r:embed="rId5"/>
          <a:srcRect t="5198" b="10317"/>
          <a:stretch/>
        </p:blipFill>
        <p:spPr>
          <a:xfrm>
            <a:off x="3339838" y="1936464"/>
            <a:ext cx="2543420" cy="1430471"/>
          </a:xfrm>
          <a:prstGeom prst="rect">
            <a:avLst/>
          </a:prstGeom>
        </p:spPr>
      </p:pic>
      <p:pic>
        <p:nvPicPr>
          <p:cNvPr id="8" name="Picture 2" descr="Two pilots in an airplane cockpit during take-off">
            <a:extLst>
              <a:ext uri="{FF2B5EF4-FFF2-40B4-BE49-F238E27FC236}">
                <a16:creationId xmlns:a16="http://schemas.microsoft.com/office/drawing/2014/main" id="{BA04DB9A-913E-45BD-BC7E-9734A221C02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736157" y="1936464"/>
            <a:ext cx="2543420" cy="14304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6974EB9-326A-4293-844F-9C8DF0E4EBE9}"/>
              </a:ext>
            </a:extLst>
          </p:cNvPr>
          <p:cNvSpPr/>
          <p:nvPr/>
        </p:nvSpPr>
        <p:spPr>
          <a:xfrm>
            <a:off x="3871954" y="3805099"/>
            <a:ext cx="7314525" cy="814661"/>
          </a:xfrm>
          <a:prstGeom prst="rect">
            <a:avLst/>
          </a:prstGeom>
          <a:solidFill>
            <a:srgbClr val="0078D7"/>
          </a:solidFill>
        </p:spPr>
        <p:txBody>
          <a:bodyPr wrap="square">
            <a:spAutoFit/>
          </a:bodyPr>
          <a:lstStyle/>
          <a:p>
            <a:r>
              <a:rPr lang="en-US" sz="4705">
                <a:latin typeface="Segoe UI Black" panose="020B0A02040204020203" pitchFamily="34" charset="0"/>
                <a:ea typeface="Segoe UI Black" panose="020B0A02040204020203" pitchFamily="34" charset="0"/>
                <a:cs typeface="Segoe UI Black" panose="020B0A02040204020203" pitchFamily="34" charset="0"/>
              </a:rPr>
              <a:t>easy access everywhere</a:t>
            </a:r>
          </a:p>
        </p:txBody>
      </p:sp>
      <p:sp>
        <p:nvSpPr>
          <p:cNvPr id="9" name="Rectangle 8">
            <a:extLst>
              <a:ext uri="{FF2B5EF4-FFF2-40B4-BE49-F238E27FC236}">
                <a16:creationId xmlns:a16="http://schemas.microsoft.com/office/drawing/2014/main" id="{9CCC7451-DD83-44F5-95C1-F64FA06DE54B}"/>
              </a:ext>
            </a:extLst>
          </p:cNvPr>
          <p:cNvSpPr/>
          <p:nvPr/>
        </p:nvSpPr>
        <p:spPr>
          <a:xfrm>
            <a:off x="3871954" y="3805099"/>
            <a:ext cx="7743905" cy="814661"/>
          </a:xfrm>
          <a:prstGeom prst="rect">
            <a:avLst/>
          </a:prstGeom>
          <a:solidFill>
            <a:srgbClr val="0078D7"/>
          </a:solidFill>
        </p:spPr>
        <p:txBody>
          <a:bodyPr wrap="square">
            <a:spAutoFit/>
          </a:bodyPr>
          <a:lstStyle/>
          <a:p>
            <a:r>
              <a:rPr lang="en-US" sz="4705">
                <a:latin typeface="Segoe UI Black" panose="020B0A02040204020203" pitchFamily="34" charset="0"/>
                <a:ea typeface="Segoe UI Black" panose="020B0A02040204020203" pitchFamily="34" charset="0"/>
                <a:cs typeface="Segoe UI Black" panose="020B0A02040204020203" pitchFamily="34" charset="0"/>
              </a:rPr>
              <a:t>security and governance</a:t>
            </a:r>
          </a:p>
        </p:txBody>
      </p:sp>
      <p:sp>
        <p:nvSpPr>
          <p:cNvPr id="12" name="Rectangle 11">
            <a:extLst>
              <a:ext uri="{FF2B5EF4-FFF2-40B4-BE49-F238E27FC236}">
                <a16:creationId xmlns:a16="http://schemas.microsoft.com/office/drawing/2014/main" id="{F23F96C5-47A0-416D-8BA0-73BC99D9019C}"/>
              </a:ext>
            </a:extLst>
          </p:cNvPr>
          <p:cNvSpPr/>
          <p:nvPr/>
        </p:nvSpPr>
        <p:spPr>
          <a:xfrm>
            <a:off x="3871954" y="3805099"/>
            <a:ext cx="7743905" cy="814661"/>
          </a:xfrm>
          <a:prstGeom prst="rect">
            <a:avLst/>
          </a:prstGeom>
          <a:solidFill>
            <a:srgbClr val="0078D7"/>
          </a:solidFill>
        </p:spPr>
        <p:txBody>
          <a:bodyPr wrap="square">
            <a:spAutoFit/>
          </a:bodyPr>
          <a:lstStyle/>
          <a:p>
            <a:r>
              <a:rPr lang="en-US" sz="4705">
                <a:latin typeface="Segoe UI Black" panose="020B0A02040204020203" pitchFamily="34" charset="0"/>
                <a:ea typeface="Segoe UI Black" panose="020B0A02040204020203" pitchFamily="34" charset="0"/>
                <a:cs typeface="Segoe UI Black" panose="020B0A02040204020203" pitchFamily="34" charset="0"/>
              </a:rPr>
              <a:t>task-specific guidance</a:t>
            </a:r>
          </a:p>
        </p:txBody>
      </p:sp>
      <p:sp>
        <p:nvSpPr>
          <p:cNvPr id="13" name="Rectangle 12">
            <a:extLst>
              <a:ext uri="{FF2B5EF4-FFF2-40B4-BE49-F238E27FC236}">
                <a16:creationId xmlns:a16="http://schemas.microsoft.com/office/drawing/2014/main" id="{DAC8EFB5-047D-495C-83AB-32C09AC2B363}"/>
              </a:ext>
            </a:extLst>
          </p:cNvPr>
          <p:cNvSpPr/>
          <p:nvPr/>
        </p:nvSpPr>
        <p:spPr>
          <a:xfrm>
            <a:off x="3871954" y="3815107"/>
            <a:ext cx="7743905" cy="814661"/>
          </a:xfrm>
          <a:prstGeom prst="rect">
            <a:avLst/>
          </a:prstGeom>
          <a:solidFill>
            <a:srgbClr val="0078D7"/>
          </a:solidFill>
        </p:spPr>
        <p:txBody>
          <a:bodyPr wrap="square">
            <a:spAutoFit/>
          </a:bodyPr>
          <a:lstStyle/>
          <a:p>
            <a:r>
              <a:rPr lang="en-US" sz="4705">
                <a:latin typeface="Segoe UI Black" panose="020B0A02040204020203" pitchFamily="34" charset="0"/>
                <a:ea typeface="Segoe UI Black" panose="020B0A02040204020203" pitchFamily="34" charset="0"/>
                <a:cs typeface="Segoe UI Black" panose="020B0A02040204020203" pitchFamily="34" charset="0"/>
              </a:rPr>
              <a:t>fast iteration</a:t>
            </a:r>
          </a:p>
        </p:txBody>
      </p:sp>
      <p:sp>
        <p:nvSpPr>
          <p:cNvPr id="11" name="Rectangle 10">
            <a:extLst>
              <a:ext uri="{FF2B5EF4-FFF2-40B4-BE49-F238E27FC236}">
                <a16:creationId xmlns:a16="http://schemas.microsoft.com/office/drawing/2014/main" id="{AECEFAB1-70EB-450F-A833-CA1F3C152C3F}"/>
              </a:ext>
            </a:extLst>
          </p:cNvPr>
          <p:cNvSpPr/>
          <p:nvPr/>
        </p:nvSpPr>
        <p:spPr>
          <a:xfrm>
            <a:off x="3871954" y="3805099"/>
            <a:ext cx="7932711" cy="814661"/>
          </a:xfrm>
          <a:prstGeom prst="rect">
            <a:avLst/>
          </a:prstGeom>
          <a:solidFill>
            <a:srgbClr val="0078D7"/>
          </a:solidFill>
        </p:spPr>
        <p:txBody>
          <a:bodyPr wrap="square">
            <a:spAutoFit/>
          </a:bodyPr>
          <a:lstStyle/>
          <a:p>
            <a:r>
              <a:rPr lang="en-US" sz="470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apps that work like we do</a:t>
            </a:r>
          </a:p>
        </p:txBody>
      </p:sp>
    </p:spTree>
    <p:extLst>
      <p:ext uri="{BB962C8B-B14F-4D97-AF65-F5344CB8AC3E}">
        <p14:creationId xmlns:p14="http://schemas.microsoft.com/office/powerpoint/2010/main" val="42219993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IMING" val="|9.518"/>
</p:tagLst>
</file>

<file path=ppt/tags/tag3.xml><?xml version="1.0" encoding="utf-8"?>
<p:tagLst xmlns:a="http://schemas.openxmlformats.org/drawingml/2006/main" xmlns:r="http://schemas.openxmlformats.org/officeDocument/2006/relationships" xmlns:p="http://schemas.openxmlformats.org/presentationml/2006/main">
  <p:tag name="TIMING" val="|3.374"/>
</p:tagLst>
</file>

<file path=ppt/theme/theme1.xml><?xml version="1.0" encoding="utf-8"?>
<a:theme xmlns:a="http://schemas.openxmlformats.org/drawingml/2006/main" name="FY15 MTC">
  <a:themeElements>
    <a:clrScheme name="MS-MTC2">
      <a:dk1>
        <a:srgbClr val="505050"/>
      </a:dk1>
      <a:lt1>
        <a:sysClr val="window" lastClr="FFFFFF"/>
      </a:lt1>
      <a:dk2>
        <a:srgbClr val="0078D7"/>
      </a:dk2>
      <a:lt2>
        <a:srgbClr val="00188F"/>
      </a:lt2>
      <a:accent1>
        <a:srgbClr val="008272"/>
      </a:accent1>
      <a:accent2>
        <a:srgbClr val="107C10"/>
      </a:accent2>
      <a:accent3>
        <a:srgbClr val="32145A"/>
      </a:accent3>
      <a:accent4>
        <a:srgbClr val="BAD80A"/>
      </a:accent4>
      <a:accent5>
        <a:srgbClr val="32145A"/>
      </a:accent5>
      <a:accent6>
        <a:srgbClr val="969696"/>
      </a:accent6>
      <a:hlink>
        <a:srgbClr val="0078D7"/>
      </a:hlink>
      <a:folHlink>
        <a:srgbClr val="1193FF"/>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Presentation1" id="{D16BD221-AA0B-4429-A6B8-7E604006C9FE}" vid="{B85C949D-05C5-4CBA-BFB9-5538878D8294}"/>
    </a:ext>
  </a:extLst>
</a:theme>
</file>

<file path=ppt/theme/theme10.xml><?xml version="1.0" encoding="utf-8"?>
<a:theme xmlns:a="http://schemas.openxmlformats.org/drawingml/2006/main" name="5_MBS_Template_16x9_Blue">
  <a:themeElements>
    <a:clrScheme name="MBS - COLOR PALLET">
      <a:dk1>
        <a:srgbClr val="292929"/>
      </a:dk1>
      <a:lt1>
        <a:srgbClr val="FFFFFF"/>
      </a:lt1>
      <a:dk2>
        <a:srgbClr val="002050"/>
      </a:dk2>
      <a:lt2>
        <a:srgbClr val="DDDDDD"/>
      </a:lt2>
      <a:accent1>
        <a:srgbClr val="002050"/>
      </a:accent1>
      <a:accent2>
        <a:srgbClr val="00187A"/>
      </a:accent2>
      <a:accent3>
        <a:srgbClr val="68217A"/>
      </a:accent3>
      <a:accent4>
        <a:srgbClr val="442359"/>
      </a:accent4>
      <a:accent5>
        <a:srgbClr val="E81123"/>
      </a:accent5>
      <a:accent6>
        <a:srgbClr val="BA141A"/>
      </a:accent6>
      <a:hlink>
        <a:srgbClr val="00187A"/>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4-05138_D365_Tech_Conf_2017_Template">
  <a:themeElements>
    <a:clrScheme name="Custom 3">
      <a:dk1>
        <a:srgbClr val="000000"/>
      </a:dk1>
      <a:lt1>
        <a:srgbClr val="FFFFFF"/>
      </a:lt1>
      <a:dk2>
        <a:srgbClr val="002050"/>
      </a:dk2>
      <a:lt2>
        <a:srgbClr val="9A9B9C"/>
      </a:lt2>
      <a:accent1>
        <a:srgbClr val="4B7EDB"/>
      </a:accent1>
      <a:accent2>
        <a:srgbClr val="002050"/>
      </a:accent2>
      <a:accent3>
        <a:srgbClr val="9A9B9C"/>
      </a:accent3>
      <a:accent4>
        <a:srgbClr val="505050"/>
      </a:accent4>
      <a:accent5>
        <a:srgbClr val="6DC2E9"/>
      </a:accent5>
      <a:accent6>
        <a:srgbClr val="000000"/>
      </a:accent6>
      <a:hlink>
        <a:srgbClr val="FF8C00"/>
      </a:hlink>
      <a:folHlink>
        <a:srgbClr val="FF8C00"/>
      </a:folHlink>
    </a:clrScheme>
    <a:fontScheme name="Custom 1">
      <a:majorFont>
        <a:latin typeface="Arial"/>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lnSpc>
            <a:spcPct val="90000"/>
          </a:lnSpc>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FD4C964-3B9C-467C-B459-E57CB38EB101}" vid="{97C3CDA7-3873-48FB-AEF7-14D6E147B2D6}"/>
    </a:ext>
  </a:extLst>
</a:theme>
</file>

<file path=ppt/theme/theme12.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3.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4.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5.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16.xml><?xml version="1.0" encoding="utf-8"?>
<a:theme xmlns:a="http://schemas.openxmlformats.org/drawingml/2006/main" name="Dark Blue Theme">
  <a:themeElements>
    <a:clrScheme name="MVP Summit 2018">
      <a:dk1>
        <a:srgbClr val="000000"/>
      </a:dk1>
      <a:lt1>
        <a:srgbClr val="FFFFFF"/>
      </a:lt1>
      <a:dk2>
        <a:srgbClr val="002050"/>
      </a:dk2>
      <a:lt2>
        <a:srgbClr val="D2D2D2"/>
      </a:lt2>
      <a:accent1>
        <a:srgbClr val="0078D7"/>
      </a:accent1>
      <a:accent2>
        <a:srgbClr val="00BCF2"/>
      </a:accent2>
      <a:accent3>
        <a:srgbClr val="737373"/>
      </a:accent3>
      <a:accent4>
        <a:srgbClr val="00188F"/>
      </a:accent4>
      <a:accent5>
        <a:srgbClr val="505050"/>
      </a:accent5>
      <a:accent6>
        <a:srgbClr val="00B293"/>
      </a:accent6>
      <a:hlink>
        <a:srgbClr val="0078D7"/>
      </a:hlink>
      <a:folHlink>
        <a:srgbClr val="0078D7"/>
      </a:folHlink>
    </a:clrScheme>
    <a:fontScheme name="Segoe UI">
      <a:majorFont>
        <a:latin typeface="Segoe UI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Segoe UI"/>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VP18 Speaker PPT Template Final [Read-Only]" id="{ADB14952-7709-418B-A575-294071216D9D}" vid="{2F625730-8FF4-41A0-A8CE-4691B2CC883B}"/>
    </a:ext>
  </a:extLst>
</a:theme>
</file>

<file path=ppt/theme/theme17.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8.xml><?xml version="1.0" encoding="utf-8"?>
<a:theme xmlns:a="http://schemas.openxmlformats.org/drawingml/2006/main" name="WHITE TEMPLATE">
  <a:themeElements>
    <a:clrScheme name="Illustration - Light Gray - Teal">
      <a:dk1>
        <a:srgbClr val="1A1A1A"/>
      </a:dk1>
      <a:lt1>
        <a:srgbClr val="FFFFFF"/>
      </a:lt1>
      <a:dk2>
        <a:srgbClr val="0D0D0D"/>
      </a:dk2>
      <a:lt2>
        <a:srgbClr val="D2D2D2"/>
      </a:lt2>
      <a:accent1>
        <a:srgbClr val="0078D4"/>
      </a:accent1>
      <a:accent2>
        <a:srgbClr val="002050"/>
      </a:accent2>
      <a:accent3>
        <a:srgbClr val="008272"/>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DeckTemplate.potx" id="{39027C32-B71D-4436-8F98-B88DA53FCAE6}" vid="{D65DBACD-7D61-421D-8E8F-ED7AEA1E4E77}"/>
    </a:ext>
  </a:extLst>
</a:theme>
</file>

<file path=ppt/theme/theme19.xml><?xml version="1.0" encoding="utf-8"?>
<a:theme xmlns:a="http://schemas.openxmlformats.org/drawingml/2006/main" name="1_WHITE TEMPLATE">
  <a:themeElements>
    <a:clrScheme name="Illustration - Light Gray - Teal">
      <a:dk1>
        <a:srgbClr val="1A1A1A"/>
      </a:dk1>
      <a:lt1>
        <a:srgbClr val="FFFFFF"/>
      </a:lt1>
      <a:dk2>
        <a:srgbClr val="0D0D0D"/>
      </a:dk2>
      <a:lt2>
        <a:srgbClr val="D2D2D2"/>
      </a:lt2>
      <a:accent1>
        <a:srgbClr val="0078D4"/>
      </a:accent1>
      <a:accent2>
        <a:srgbClr val="002050"/>
      </a:accent2>
      <a:accent3>
        <a:srgbClr val="008272"/>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DeckTemplate.potx" id="{39027C32-B71D-4436-8F98-B88DA53FCAE6}" vid="{D65DBACD-7D61-421D-8E8F-ED7AEA1E4E77}"/>
    </a:ext>
  </a:extLst>
</a:theme>
</file>

<file path=ppt/theme/theme2.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C">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1_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6.xml><?xml version="1.0" encoding="utf-8"?>
<a:theme xmlns:a="http://schemas.openxmlformats.org/drawingml/2006/main" name="1_3-50052 Inner Circle Summit 2016 Template Light">
  <a:themeElements>
    <a:clrScheme name="Inner Circle 2016 Light">
      <a:dk1>
        <a:srgbClr val="505050"/>
      </a:dk1>
      <a:lt1>
        <a:srgbClr val="FFFFFF"/>
      </a:lt1>
      <a:dk2>
        <a:srgbClr val="107C10"/>
      </a:dk2>
      <a:lt2>
        <a:srgbClr val="F8F8F8"/>
      </a:lt2>
      <a:accent1>
        <a:srgbClr val="002050"/>
      </a:accent1>
      <a:accent2>
        <a:srgbClr val="107C10"/>
      </a:accent2>
      <a:accent3>
        <a:srgbClr val="BAD80A"/>
      </a:accent3>
      <a:accent4>
        <a:srgbClr val="FF8C00"/>
      </a:accent4>
      <a:accent5>
        <a:srgbClr val="505050"/>
      </a:accent5>
      <a:accent6>
        <a:srgbClr val="747474"/>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nnerCircleSummit2016_16x9_Template.potx" id="{E000983D-387A-430F-AD61-733186F783C1}" vid="{A8CBCC47-957F-437A-B8C6-C798A4E989C5}"/>
    </a:ext>
  </a:extLst>
</a:theme>
</file>

<file path=ppt/theme/theme7.xml><?xml version="1.0" encoding="utf-8"?>
<a:theme xmlns:a="http://schemas.openxmlformats.org/drawingml/2006/main" name="2_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MBS_Template_16x9_Blue">
  <a:themeElements>
    <a:clrScheme name="MBS - COLOR PALLET">
      <a:dk1>
        <a:srgbClr val="292929"/>
      </a:dk1>
      <a:lt1>
        <a:srgbClr val="FFFFFF"/>
      </a:lt1>
      <a:dk2>
        <a:srgbClr val="002050"/>
      </a:dk2>
      <a:lt2>
        <a:srgbClr val="DDDDDD"/>
      </a:lt2>
      <a:accent1>
        <a:srgbClr val="002050"/>
      </a:accent1>
      <a:accent2>
        <a:srgbClr val="00187A"/>
      </a:accent2>
      <a:accent3>
        <a:srgbClr val="68217A"/>
      </a:accent3>
      <a:accent4>
        <a:srgbClr val="442359"/>
      </a:accent4>
      <a:accent5>
        <a:srgbClr val="E81123"/>
      </a:accent5>
      <a:accent6>
        <a:srgbClr val="BA141A"/>
      </a:accent6>
      <a:hlink>
        <a:srgbClr val="00187A"/>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o8110bdccd5f4309a728685fd7c35a73 xmlns="8523402b-e13e-4b70-aeec-29271247a38c">
      <Terms xmlns="http://schemas.microsoft.com/office/infopath/2007/PartnerControls"/>
    </o8110bdccd5f4309a728685fd7c35a73>
    <Customer_x0020_Name xmlns="8523402B-E13E-4B70-AEEC-29271247A38C">ANDERSEN WINDOWS</Customer_x0020_Name>
    <g3cfbc0f7e9344bb9b10c277ca613a75 xmlns="8523402b-e13e-4b70-aeec-29271247a38c">
      <Terms xmlns="http://schemas.microsoft.com/office/infopath/2007/PartnerControls"/>
    </g3cfbc0f7e9344bb9b10c277ca613a75>
    <h16011ce884e4861b1e46df4274ecc93 xmlns="8523402b-e13e-4b70-aeec-29271247a38c">
      <Terms xmlns="http://schemas.microsoft.com/office/infopath/2007/PartnerControls"/>
    </h16011ce884e4861b1e46df4274ecc93>
    <_dlc_ExpireDate xmlns="http://schemas.microsoft.com/sharepoint/v3" xsi:nil="true"/>
    <TaxCatchAll xmlns="230e9df3-be65-4c73-a93b-d1236ebd677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72EB77663DB3D4988647F7C41260397" ma:contentTypeVersion="15" ma:contentTypeDescription="Create a new document." ma:contentTypeScope="" ma:versionID="56301efd23e6277b3b493c2d004716d4">
  <xsd:schema xmlns:xsd="http://www.w3.org/2001/XMLSchema" xmlns:xs="http://www.w3.org/2001/XMLSchema" xmlns:p="http://schemas.microsoft.com/office/2006/metadata/properties" xmlns:ns1="http://schemas.microsoft.com/sharepoint/v3" xmlns:ns2="8523402b-e13e-4b70-aeec-29271247a38c" xmlns:ns3="ffd6ce3a-defe-4c92-9353-9041867e2078" xmlns:ns4="8523402B-E13E-4B70-AEEC-29271247A38C" xmlns:ns5="230e9df3-be65-4c73-a93b-d1236ebd677e" targetNamespace="http://schemas.microsoft.com/office/2006/metadata/properties" ma:root="true" ma:fieldsID="8b1e7cf3490c80233b9625a876039202" ns1:_="" ns2:_="" ns3:_="" ns4:_="" ns5:_="">
    <xsd:import namespace="http://schemas.microsoft.com/sharepoint/v3"/>
    <xsd:import namespace="8523402b-e13e-4b70-aeec-29271247a38c"/>
    <xsd:import namespace="ffd6ce3a-defe-4c92-9353-9041867e2078"/>
    <xsd:import namespace="8523402B-E13E-4B70-AEEC-29271247A38C"/>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4:Customer_x0020_Name"/>
                <xsd:element ref="ns2:g3cfbc0f7e9344bb9b10c277ca613a75" minOccurs="0"/>
                <xsd:element ref="ns5:TaxCatchAll" minOccurs="0"/>
                <xsd:element ref="ns2:h16011ce884e4861b1e46df4274ecc93" minOccurs="0"/>
                <xsd:element ref="ns2:o8110bdccd5f4309a728685fd7c35a73" minOccurs="0"/>
                <xsd:element ref="ns1:_dlc_Expire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 ma:index="22" nillable="true" ma:displayName="Expiration Date" ma:format="DateTime" ma:internalName="_dlc_Expir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8523402b-e13e-4b70-aeec-29271247a3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g3cfbc0f7e9344bb9b10c277ca613a75" ma:index="16" ma:taxonomy="true" ma:internalName="g3cfbc0f7e9344bb9b10c277ca613a75" ma:taxonomyFieldName="Document_x0020_Type" ma:displayName="Document Type" ma:indexed="true" ma:default="" ma:fieldId="{03cfbc0f-7e93-44bb-9b10-c277ca613a75}" ma:sspId="e385fb40-52d4-4fae-9c5b-3e8ff8a5878e" ma:termSetId="edb83b8f-c390-4ca8-9197-47b7c0ecb86e" ma:anchorId="00000000-0000-0000-0000-000000000000" ma:open="false" ma:isKeyword="false">
      <xsd:complexType>
        <xsd:sequence>
          <xsd:element ref="pc:Terms" minOccurs="0" maxOccurs="1"/>
        </xsd:sequence>
      </xsd:complexType>
    </xsd:element>
    <xsd:element name="h16011ce884e4861b1e46df4274ecc93" ma:index="19" ma:taxonomy="true" ma:internalName="h16011ce884e4861b1e46df4274ecc93" ma:taxonomyFieldName="Engagement_x0020_Type" ma:displayName="Engagement Type" ma:default="" ma:fieldId="{116011ce-884e-4861-b1e4-6df4274ecc93}" ma:sspId="e385fb40-52d4-4fae-9c5b-3e8ff8a5878e" ma:termSetId="88301077-775d-495d-8a10-6cfe0ccb4860" ma:anchorId="00000000-0000-0000-0000-000000000000" ma:open="false" ma:isKeyword="false">
      <xsd:complexType>
        <xsd:sequence>
          <xsd:element ref="pc:Terms" minOccurs="0" maxOccurs="1"/>
        </xsd:sequence>
      </xsd:complexType>
    </xsd:element>
    <xsd:element name="o8110bdccd5f4309a728685fd7c35a73" ma:index="21" ma:taxonomy="true" ma:internalName="o8110bdccd5f4309a728685fd7c35a73" ma:taxonomyFieldName="Fiscal_x0020_Year" ma:displayName="FY" ma:indexed="true" ma:default="" ma:fieldId="{88110bdc-cd5f-4309-a728-685fd7c35a73}" ma:sspId="e385fb40-52d4-4fae-9c5b-3e8ff8a5878e" ma:termSetId="7b113bce-720f-4692-b848-97da7a46a626"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fd6ce3a-defe-4c92-9353-9041867e207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8523402B-E13E-4B70-AEEC-29271247A38C" elementFormDefault="qualified">
    <xsd:import namespace="http://schemas.microsoft.com/office/2006/documentManagement/types"/>
    <xsd:import namespace="http://schemas.microsoft.com/office/infopath/2007/PartnerControls"/>
    <xsd:element name="Customer_x0020_Name" ma:index="14" ma:displayName="Customer Name" ma:description="This is the EPG customer name" ma:format="Dropdown" ma:indexed="true" ma:internalName="Customer_x0020_Name">
      <xsd:simpleType>
        <xsd:restriction base="dms:Choice">
          <xsd:enumeration value="3M"/>
          <xsd:enumeration value="ACCENTURE"/>
          <xsd:enumeration value="ACOSTA"/>
          <xsd:enumeration value="ACT INC"/>
          <xsd:enumeration value="ADC"/>
          <xsd:enumeration value="AEGON USA"/>
          <xsd:enumeration value="AGSTAR"/>
          <xsd:enumeration value="AID ASSOCIATION FOR LUTHERANS"/>
          <xsd:enumeration value="ALEGENT HEALTH SYSTEM"/>
          <xsd:enumeration value="ALLIANT TECHSYSTEMS INC"/>
          <xsd:enumeration value="ALLINA HEALTH SYSTEM"/>
          <xsd:enumeration value="ALLREGS"/>
          <xsd:enumeration value="AMEREN UE"/>
          <xsd:enumeration value="AMERICAN BUSINESS INFORMATION"/>
          <xsd:enumeration value="AMERICAN DENTAL"/>
          <xsd:enumeration value="AMERICAN MULTI CINEMA INC"/>
          <xsd:enumeration value="AMERICAN TELECONFERENCING SERVICE"/>
          <xsd:enumeration value="AMERITRADE INC INFO SERVICES"/>
          <xsd:enumeration value="AMERPRISE FINANCIAL INC"/>
          <xsd:enumeration value="AMERUS LIFE INSURANCE CO"/>
          <xsd:enumeration value="ANDERSEN WINDOWS"/>
          <xsd:enumeration value="ANHEUSER BUSCH"/>
          <xsd:enumeration value="APAC TELESERVICES INC"/>
          <xsd:enumeration value="API Group"/>
          <xsd:enumeration value="APTUIT INC"/>
          <xsd:enumeration value="ARTICURE"/>
          <xsd:enumeration value="ASCENSION HEALTH ISD"/>
          <xsd:enumeration value="ASHLEY FURNITURE"/>
          <xsd:enumeration value="ASPIRUS"/>
          <xsd:enumeration value="ASSURANT"/>
          <xsd:enumeration value="ATHENE"/>
          <xsd:enumeration value="BARRY-WEHMILLER GROUP INC"/>
          <xsd:enumeration value="BCBS OF KANSAS CITY"/>
          <xsd:enumeration value="BERKSHIRE HATHAWAY INC"/>
          <xsd:enumeration value="BEST BUY CORP"/>
          <xsd:enumeration value="BJC HEALTH CARE"/>
          <xsd:enumeration value="BLACK AND VEATCH"/>
          <xsd:enumeration value="BLUE CROSS &amp; BLUE SHIELD OF MN"/>
          <xsd:enumeration value="BLUE CROSS BLUE SHIELD NEBRASKA"/>
          <xsd:enumeration value="BLUE EARTH COUNTY"/>
          <xsd:enumeration value="BOSTON SCIENTIFIC"/>
          <xsd:enumeration value="BRAUN INTERTEC"/>
          <xsd:enumeration value="BREMER BANK"/>
          <xsd:enumeration value="BROWN GROUP INC"/>
          <xsd:enumeration value="BRYAN CAVE LLP M"/>
          <xsd:enumeration value="BUFFALO WILD WINGS"/>
          <xsd:enumeration value="BUNGE"/>
          <xsd:enumeration value="BURNS &amp; MCDONNELL"/>
          <xsd:enumeration value="C H ROBINSON &amp; CO"/>
          <xsd:enumeration value="CARDINAL GLASS"/>
          <xsd:enumeration value="CARGILL INC"/>
          <xsd:enumeration value="CARIBOU COFFEE"/>
          <xsd:enumeration value="CARLSON COMPANIES INC"/>
          <xsd:enumeration value="CENEX INC"/>
          <xsd:enumeration value="CENTENE"/>
          <xsd:enumeration value="CENTER FOR DIAGNOSTIC IMAGING"/>
          <xsd:enumeration value="CENTRAL BANCOMPANY 2"/>
          <xsd:enumeration value="CERIDIAN"/>
          <xsd:enumeration value="CERNER BUSINESS SYSTEMS"/>
          <xsd:enumeration value="CHILDRENS HOSPITAL FOUNDATION &amp; CLINIC"/>
          <xsd:enumeration value="CHRISTOPHER &amp; BANKS"/>
          <xsd:enumeration value="CHS"/>
          <xsd:enumeration value="CITY OF ROCHESTER"/>
          <xsd:enumeration value="CLIFTON LARSON ALLEN"/>
          <xsd:enumeration value="CPM"/>
          <xsd:enumeration value="COMERICA"/>
          <xsd:enumeration value="CONAGRA FOODS INC"/>
          <xsd:enumeration value="CORELINK"/>
          <xsd:enumeration value="CORIZON HEALTH"/>
          <xsd:enumeration value="COX HEALTH"/>
          <xsd:enumeration value="DAKTRONICS"/>
          <xsd:enumeration value="DELL - Alliance Partner Engagement"/>
          <xsd:enumeration value="DELTA AIRLINES"/>
          <xsd:enumeration value="DELUXE CORPORATION"/>
          <xsd:enumeration value="DIGI-KEY"/>
          <xsd:enumeration value="DIGITAL RIVER INC"/>
          <xsd:enumeration value="DITECH"/>
          <xsd:enumeration value="DONALDSON COMPANY INC"/>
          <xsd:enumeration value="DORSEY &amp; WHITNEY"/>
          <xsd:enumeration value="DST SYSTEMS INC"/>
          <xsd:enumeration value="EATON"/>
          <xsd:enumeration value="ECOLAB INC"/>
          <xsd:enumeration value="EDWARD D JONES AND COMPANY"/>
          <xsd:enumeration value="EIDE BAILEY"/>
          <xsd:enumeration value="EMC INSURANCE CO"/>
          <xsd:enumeration value="EMERSON ELECTRIC COMPANY"/>
          <xsd:enumeration value="ENERGIZER"/>
          <xsd:enumeration value="ENTEGRIS"/>
          <xsd:enumeration value="ENTERPRISE RENT A CAR"/>
          <xsd:enumeration value="EPIQ SYSTEMS"/>
          <xsd:enumeration value="EQUIFAX INC"/>
          <xsd:enumeration value="EXPRESS SCRIPTS"/>
          <xsd:enumeration value="FAEGRE &amp; BENSON"/>
          <xsd:enumeration value="FAIR ISAAC INC"/>
          <xsd:enumeration value="FAIRVIEW HEALTH SERVICES"/>
          <xsd:enumeration value="FARM BUREAU FINANCIAL SERVICES"/>
          <xsd:enumeration value="FASTENAL COMPANY"/>
          <xsd:enumeration value="FEDERATED INSURANCE"/>
          <xsd:enumeration value="FEDERAL RESERVE BANK"/>
          <xsd:enumeration value="FIRST BANK"/>
          <xsd:enumeration value="FIRST NATIONAL BANK OF OMAHA"/>
          <xsd:enumeration value="GALLUP INC"/>
          <xsd:enumeration value="GANDER MOUNTAIN"/>
          <xsd:enumeration value="GARMIN MANUFACTURING"/>
          <xsd:enumeration value="GEHA HEALTH PLAN"/>
          <xsd:enumeration value="GENESIS HEALTH"/>
          <xsd:enumeration value="GENERAL MILLS INC"/>
          <xsd:enumeration value="GMAC MORTGAGE"/>
          <xsd:enumeration value="GRAYBAR ELECTRIC CO"/>
          <xsd:enumeration value="GREAT WESTERN"/>
          <xsd:enumeration value="H AND R BLOCK"/>
          <xsd:enumeration value="H B FULLER CO"/>
          <xsd:enumeration value="H D R INC"/>
          <xsd:enumeration value="HALLMARK CARDS INC"/>
          <xsd:enumeration value="HAVI"/>
          <xsd:enumeration value="HCCI"/>
          <xsd:enumeration value="HEALTHEAST CARE SYSTEM, INC"/>
          <xsd:enumeration value="HEALTHPARTNERS"/>
          <xsd:enumeration value="HEARTLAND FINANCIAL"/>
          <xsd:enumeration value="HELLMUTH OBATA &amp; KASSABAUM"/>
          <xsd:enumeration value="HNI CORPORATION"/>
          <xsd:enumeration value="HNTB COPR"/>
          <xsd:enumeration value="HENNEPIN COUNTY HEALTHCARE"/>
          <xsd:enumeration value="HONEYWELL"/>
          <xsd:enumeration value="HORMEL"/>
          <xsd:enumeration value="HY VEE INC"/>
          <xsd:enumeration value="IBT SOLUTIONS"/>
          <xsd:enumeration value="IC SYSTEMS"/>
          <xsd:enumeration value="INFOSYNC"/>
          <xsd:enumeration value="INTERNATIONAL FCSTONE"/>
          <xsd:enumeration value="INTERSTATE BRANDS CORP"/>
          <xsd:enumeration value="IOWA DOT"/>
          <xsd:enumeration value="IOWA DPS"/>
          <xsd:enumeration value="IOWA HEALTH SYSTEM"/>
          <xsd:enumeration value="ISLE OF CAPRI CASINOS INC"/>
          <xsd:enumeration value="J E DUNN CONSTRUCTION CO"/>
          <xsd:enumeration value="JACK HENRY &amp; ASSOCIATES INC"/>
          <xsd:enumeration value="JEREMIAH PROGRAM"/>
          <xsd:enumeration value="JOSTENS INC"/>
          <xsd:enumeration value="KANSAS CITY SOUTHERN INDUSTRIES INC"/>
          <xsd:enumeration value="KANSAS UNIV PHYSICIANS INC"/>
          <xsd:enumeration value="KCP&amp;L"/>
          <xsd:enumeration value="KOCH INDUSTRIES INC"/>
          <xsd:enumeration value="KROLL ONTRACK"/>
          <xsd:enumeration value="LAND O LAKES INC"/>
          <xsd:enumeration value="LANDSCAPE STRUCTURES"/>
          <xsd:enumeration value="LAWSON"/>
          <xsd:enumeration value="LEE ENTERPRISES INC"/>
          <xsd:enumeration value="LEO A DALY"/>
          <xsd:enumeration value="LIFE TIME, INC."/>
          <xsd:enumeration value="LIFETOUCH INC"/>
          <xsd:enumeration value="LINDNER ASSET MANAGEMENT INC"/>
          <xsd:enumeration value="LOCKTON INSURANCE AGENCY"/>
          <xsd:enumeration value="LOFFLER COMPANIES"/>
          <xsd:enumeration value="LONG TERM CARE GROUP"/>
          <xsd:enumeration value="MAGELLAN HEALTH SERVICES"/>
          <xsd:enumeration value="MALL OF AMERICA"/>
          <xsd:enumeration value="MARITZ MARKETING"/>
          <xsd:enumeration value="MARSHFIELD CLINIC"/>
          <xsd:enumeration value="MASTERCARD INTERNATIONAL"/>
          <xsd:enumeration value="MATRIXCARE"/>
          <xsd:enumeration value="MAYO FOUNDATION"/>
          <xsd:enumeration value="MAYO"/>
          <xsd:enumeration value="MCCARTHY CONSTRUCTION"/>
          <xsd:enumeration value="MCGLADREY"/>
          <xsd:enumeration value="MEDICA"/>
          <xsd:enumeration value="MEDIVATORS"/>
          <xsd:enumeration value="MEDTRONIC INC"/>
          <xsd:enumeration value="MENARDS"/>
          <xsd:enumeration value="MEREDITH"/>
          <xsd:enumeration value="MERITCARE HEALTH SYSTEM"/>
          <xsd:enumeration value="MERITER HEALTH SERVICES"/>
          <xsd:enumeration value="MERRILL CORPORATION"/>
          <xsd:enumeration value="META PAYMENT SYSTEMS"/>
          <xsd:enumeration value="MICROSOFT INTERNAL"/>
          <xsd:enumeration value="MIDAMERICAN ENERGY CO"/>
          <xsd:enumeration value="MIDCO"/>
          <xsd:enumeration value="MINNESOTA MUTUAL LIFE INSURANCE CO"/>
          <xsd:enumeration value="MONEYGRAM PAYMENT SYSTEM, INC"/>
          <xsd:enumeration value="MOSAIC"/>
          <xsd:enumeration value="MULTI-CUSTOMER"/>
          <xsd:enumeration value="MONSANTO COMPANY"/>
          <xsd:enumeration value="MUTUAL OF OMAHA"/>
          <xsd:enumeration value="NGO Community Support"/>
          <xsd:enumeration value="N W A INC"/>
          <xsd:enumeration value="NEBRASKA FURNITURE MART"/>
          <xsd:enumeration value="NIC USA"/>
          <xsd:enumeration value="NORIDIAN"/>
          <xsd:enumeration value="NORTEK"/>
          <xsd:enumeration value="NORTHMARQ"/>
          <xsd:enumeration value="OLD REPUBLIC INTERNATIONAL"/>
          <xsd:enumeration value="ONE10 MARKETING"/>
          <xsd:enumeration value="ORION FOODS"/>
          <xsd:enumeration value="OTTER TAIL POWER CO 1170363"/>
          <xsd:enumeration value="OTHER NOT IN LIST YET"/>
          <xsd:enumeration value="PARK NICOLLET"/>
          <xsd:enumeration value="PATTERSON DENTAL"/>
          <xsd:enumeration value="PAYLESS SHOESOURCE INC"/>
          <xsd:enumeration value="PEABODY HOLDINGS CO"/>
          <xsd:enumeration value="PEARSON VUE"/>
          <xsd:enumeration value="PELLA WINDOWS &amp; DOORS"/>
          <xsd:enumeration value="PENTAIR INC"/>
          <xsd:enumeration value="PETER KIEWIT SONS INC"/>
          <xsd:enumeration value="PETTERS GROUP"/>
          <xsd:enumeration value="PIONEER HI BRED INTERNATIONAL INC"/>
          <xsd:enumeration value="PIPER JAFFARY"/>
          <xsd:enumeration value="POET"/>
          <xsd:enumeration value="POLARIS INDUSTRIES"/>
          <xsd:enumeration value="POHLAD COMPANIES"/>
          <xsd:enumeration value="POST HOLDINGS"/>
          <xsd:enumeration value="PREMIER BANKCARD"/>
          <xsd:enumeration value="PRIME THERAPEUTICS"/>
          <xsd:enumeration value="PRINCIPAL FINANCIAL GROUP"/>
          <xsd:enumeration value="RALCORP"/>
          <xsd:enumeration value="RAPID CITY REGIONAL HOSPITAL"/>
          <xsd:enumeration value="RED WING SHOES"/>
          <xsd:enumeration value="REGIS"/>
          <xsd:enumeration value="REINSURANCE GROUP OF AMERICA"/>
          <xsd:enumeration value="RESIDENTIAL FUNDING CORPORATION"/>
          <xsd:enumeration value="ROCKWELL COLLINS"/>
          <xsd:enumeration value="ROYAL CREDIT UNION"/>
          <xsd:enumeration value="RSM"/>
          <xsd:enumeration value="SAINT ANTHONY MEDICAL CENTER"/>
          <xsd:enumeration value="SAINT LUKES HOSPITAL"/>
          <xsd:enumeration value="SANFORD HEALTH"/>
          <xsd:enumeration value="SAUER SUNSTRAND CORPORATION"/>
          <xsd:enumeration value="SCHNUCKS"/>
          <xsd:enumeration value="SCHWANS SALES ENTERPRISES INC"/>
          <xsd:enumeration value="SCOTTRADE"/>
          <xsd:enumeration value="SCOULAR"/>
          <xsd:enumeration value="SECURIAN"/>
          <xsd:enumeration value="SEDGWICK"/>
          <xsd:enumeration value="SELECT COMFORT"/>
          <xsd:enumeration value="SHELTER INSURANCE COMPANY"/>
          <xsd:enumeration value="SIGMA ALDRICH CORP"/>
          <xsd:enumeration value="SISTERS CHARITY LEAVENWORTH"/>
          <xsd:enumeration value="SISTERS OF MERCY"/>
          <xsd:enumeration value="SISU MEDICAL SYSTEMS"/>
          <xsd:enumeration value="SMDC ST MARY S MEDICAL CENTER"/>
          <xsd:enumeration value="SMEAD"/>
          <xsd:enumeration value="SOGETI- Alliance Partner Engagement"/>
          <xsd:enumeration value="SOLUTIA INC"/>
          <xsd:enumeration value="SPIRIT AEROSYSTEMS"/>
          <xsd:enumeration value="SSM REHAB"/>
          <xsd:enumeration value="ST JUDE MEDICAL INC"/>
          <xsd:enumeration value="St. Louis Science Center"/>
          <xsd:enumeration value="STAR TRIBUNE"/>
          <xsd:enumeration value="Starkey"/>
          <xsd:enumeration value="STATE OF MINNESOTA"/>
          <xsd:enumeration value="State of South Dakota"/>
          <xsd:enumeration value="State Street"/>
          <xsd:enumeration value="STEARNS COUNTY"/>
          <xsd:enumeration value="STEWART TITLE"/>
          <xsd:enumeration value="STIFEL NICHOLAS &amp; CO INC"/>
          <xsd:enumeration value="SUN COUNTRY AIRLINES"/>
          <xsd:enumeration value="SUPER VALU STORES INC"/>
          <xsd:enumeration value="TARGET CORPORATION"/>
          <xsd:enumeration value="TAYLOR CORPORATION"/>
          <xsd:enumeration value="TCF BANK"/>
          <xsd:enumeration value="TENNANT COMPANY"/>
          <xsd:enumeration value="THE NERDERY"/>
          <xsd:enumeration value="Thompson Coburn"/>
          <xsd:enumeration value="THOMSON CORPORATION"/>
          <xsd:enumeration value="THRIVENT"/>
          <xsd:enumeration value="TMG"/>
          <xsd:enumeration value="TORO COMPANY"/>
          <xsd:enumeration value="TOTAL WINE"/>
          <xsd:enumeration value="TRAVEL LEADERS"/>
          <xsd:enumeration value="TRAVELERS INSURANCE"/>
          <xsd:enumeration value="TRUMAN MEDICAL CENTER"/>
          <xsd:enumeration value="UCare"/>
          <xsd:enumeration value="U S BANCORP PIPER JAFFRAY INC"/>
          <xsd:enumeration value="US BANK"/>
          <xsd:enumeration value="UNION PACIFIC CORPORATION"/>
          <xsd:enumeration value="UNITED HEALTHCARE CORP"/>
          <xsd:enumeration value="UNITED MISSOURI BANCSHARES INC"/>
          <xsd:enumeration value="UNIVERSITY OF WISCONSIN"/>
          <xsd:enumeration value="UPSHER-SMITH"/>
          <xsd:enumeration value="VALMONT INDUSTRIES INC"/>
          <xsd:enumeration value="VALSPAR"/>
          <xsd:enumeration value="VERIFICATIONS INC."/>
          <xsd:enumeration value="VIA CHRISTI HEALTH SYSTEM INC"/>
          <xsd:enumeration value="VISTA OUTDOOR"/>
          <xsd:enumeration value="VIRTUAL RADIOLOGIC"/>
          <xsd:enumeration value="VITAL IMAGES"/>
          <xsd:enumeration value="WADDELL &amp; REED"/>
          <xsd:enumeration value="WALKER ART CENTER"/>
          <xsd:enumeration value="WEATHER SHIELD"/>
          <xsd:enumeration value="WELLMARK INC"/>
          <xsd:enumeration value="WELLS FARGO"/>
          <xsd:enumeration value="WEST TELESERVICES CORPORATION"/>
          <xsd:enumeration value="WESTAR AEROSPACE &amp; DEFENSE GRP"/>
          <xsd:enumeration value="WINNEBAGO INDUSTRIES"/>
          <xsd:enumeration value="WINONA STATE UNIVERSITY"/>
          <xsd:enumeration value="XCEL ENERGY"/>
          <xsd:enumeration value="YELLOW CORPORATION"/>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92145d6d-2d50-4ea1-b03b-4d888064a532}" ma:internalName="TaxCatchAll" ma:showField="CatchAllData" ma:web="ffd6ce3a-defe-4c92-9353-9041867e207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964DDA-5CC7-4C5B-AB53-D9DFBCA7B8BD}">
  <ds:schemaRefs>
    <ds:schemaRef ds:uri="230e9df3-be65-4c73-a93b-d1236ebd677e"/>
    <ds:schemaRef ds:uri="http://schemas.microsoft.com/office/2006/metadata/properties"/>
    <ds:schemaRef ds:uri="http://www.w3.org/XML/1998/namespace"/>
    <ds:schemaRef ds:uri="http://schemas.microsoft.com/office/2006/documentManagement/types"/>
    <ds:schemaRef ds:uri="8523402b-e13e-4b70-aeec-29271247a38c"/>
    <ds:schemaRef ds:uri="http://purl.org/dc/dcmitype/"/>
    <ds:schemaRef ds:uri="http://purl.org/dc/elements/1.1/"/>
    <ds:schemaRef ds:uri="http://purl.org/dc/terms/"/>
    <ds:schemaRef ds:uri="http://schemas.microsoft.com/sharepoint/v3"/>
    <ds:schemaRef ds:uri="http://schemas.microsoft.com/office/infopath/2007/PartnerControls"/>
    <ds:schemaRef ds:uri="ffd6ce3a-defe-4c92-9353-9041867e2078"/>
    <ds:schemaRef ds:uri="http://schemas.openxmlformats.org/package/2006/metadata/core-properties"/>
    <ds:schemaRef ds:uri="8523402B-E13E-4B70-AEEC-29271247A38C"/>
  </ds:schemaRefs>
</ds:datastoreItem>
</file>

<file path=customXml/itemProps2.xml><?xml version="1.0" encoding="utf-8"?>
<ds:datastoreItem xmlns:ds="http://schemas.openxmlformats.org/officeDocument/2006/customXml" ds:itemID="{35424E07-E088-4CEF-B16A-F116101FBA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523402b-e13e-4b70-aeec-29271247a38c"/>
    <ds:schemaRef ds:uri="ffd6ce3a-defe-4c92-9353-9041867e2078"/>
    <ds:schemaRef ds:uri="8523402B-E13E-4B70-AEEC-29271247A38C"/>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BE1D8F-2732-4B65-9BE6-67BC949F98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4278</Words>
  <Application>Microsoft Office PowerPoint</Application>
  <PresentationFormat>Widescreen</PresentationFormat>
  <Paragraphs>692</Paragraphs>
  <Slides>66</Slides>
  <Notes>65</Notes>
  <HiddenSlides>15</HiddenSlides>
  <MMClips>0</MMClips>
  <ScaleCrop>false</ScaleCrop>
  <HeadingPairs>
    <vt:vector size="8" baseType="variant">
      <vt:variant>
        <vt:lpstr>Fonts Used</vt:lpstr>
      </vt:variant>
      <vt:variant>
        <vt:i4>11</vt:i4>
      </vt:variant>
      <vt:variant>
        <vt:lpstr>Theme</vt:lpstr>
      </vt:variant>
      <vt:variant>
        <vt:i4>19</vt:i4>
      </vt:variant>
      <vt:variant>
        <vt:lpstr>Embedded OLE Servers</vt:lpstr>
      </vt:variant>
      <vt:variant>
        <vt:i4>1</vt:i4>
      </vt:variant>
      <vt:variant>
        <vt:lpstr>Slide Titles</vt:lpstr>
      </vt:variant>
      <vt:variant>
        <vt:i4>66</vt:i4>
      </vt:variant>
    </vt:vector>
  </HeadingPairs>
  <TitlesOfParts>
    <vt:vector size="97" baseType="lpstr">
      <vt:lpstr>Arial</vt:lpstr>
      <vt:lpstr>Calibri</vt:lpstr>
      <vt:lpstr>Calibri Light</vt:lpstr>
      <vt:lpstr>Consolas</vt:lpstr>
      <vt:lpstr>Courier New</vt:lpstr>
      <vt:lpstr>Segoe UI</vt:lpstr>
      <vt:lpstr>Segoe UI Black</vt:lpstr>
      <vt:lpstr>Segoe UI Light</vt:lpstr>
      <vt:lpstr>Segoe UI Semibold</vt:lpstr>
      <vt:lpstr>Segoe UI Semilight</vt:lpstr>
      <vt:lpstr>Wingdings</vt:lpstr>
      <vt:lpstr>FY15 MTC</vt:lpstr>
      <vt:lpstr>CloudOS</vt:lpstr>
      <vt:lpstr>1_Office Theme</vt:lpstr>
      <vt:lpstr>5-50002_Ignite_Breakout_Template</vt:lpstr>
      <vt:lpstr>1_CloudOS</vt:lpstr>
      <vt:lpstr>1_3-50052 Inner Circle Summit 2016 Template Light</vt:lpstr>
      <vt:lpstr>2_CloudOS</vt:lpstr>
      <vt:lpstr>3_Office Theme</vt:lpstr>
      <vt:lpstr>3_MBS_Template_16x9_Blue</vt:lpstr>
      <vt:lpstr>5_MBS_Template_16x9_Blue</vt:lpstr>
      <vt:lpstr>4-05138_D365_Tech_Conf_2017_Template</vt:lpstr>
      <vt:lpstr>5-50109_Microsoft_Light_Template</vt:lpstr>
      <vt:lpstr>C+E Readiness Template</vt:lpstr>
      <vt:lpstr>1_5-50109_Microsoft_Light_Template</vt:lpstr>
      <vt:lpstr>5-50109_Microsoft_Dark_Template</vt:lpstr>
      <vt:lpstr>Dark Blue Theme</vt:lpstr>
      <vt:lpstr>2_5-50109_Microsoft_Light_Template</vt:lpstr>
      <vt:lpstr>WHITE TEMPLATE</vt:lpstr>
      <vt:lpstr>1_WHITE TEMPLATE</vt:lpstr>
      <vt:lpstr>think-cell Slide</vt:lpstr>
      <vt:lpstr>App in a Day  PowerApps/Flow/CDS Workshop </vt:lpstr>
      <vt:lpstr>Welcome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Application PaaS (aPaaS) Layer</vt:lpstr>
      <vt:lpstr>PowerPoint Presentation</vt:lpstr>
      <vt:lpstr>PowerPoint Presentation</vt:lpstr>
      <vt:lpstr>What is PowerApps?</vt:lpstr>
      <vt:lpstr>PowerPoint Presentation</vt:lpstr>
      <vt:lpstr>PowerPoint Presentation</vt:lpstr>
      <vt:lpstr>PowerPoint Presentation</vt:lpstr>
      <vt:lpstr>PowerPoint Presentation</vt:lpstr>
      <vt:lpstr>PowerPoint Presentation</vt:lpstr>
      <vt:lpstr>PowerPoint Presentation</vt:lpstr>
      <vt:lpstr>Canvas apps and Model-driven apps are complementary to each other</vt:lpstr>
      <vt:lpstr>PowerPoint Presentation</vt:lpstr>
      <vt:lpstr>PowerPoint Presentation</vt:lpstr>
      <vt:lpstr>What is Flow?</vt:lpstr>
      <vt:lpstr>PowerPoint Presentation</vt:lpstr>
      <vt:lpstr>PowerPoint Presentation</vt:lpstr>
      <vt:lpstr>Templates help users to get started</vt:lpstr>
      <vt:lpstr>Automate advanced scenarios with multiple steps, branching conditions, and more</vt:lpstr>
      <vt:lpstr>Flow Designer</vt:lpstr>
      <vt:lpstr>Flow Core Concepts</vt:lpstr>
      <vt:lpstr>Flow Core Concepts</vt:lpstr>
      <vt:lpstr>Flow Core Concepts</vt:lpstr>
      <vt:lpstr>Flow Core Concepts</vt:lpstr>
      <vt:lpstr>Flow Core Concepts</vt:lpstr>
      <vt:lpstr>Flow Core Concepts</vt:lpstr>
      <vt:lpstr>PowerPoint Presentation</vt:lpstr>
      <vt:lpstr>Flow Types</vt:lpstr>
      <vt:lpstr>Flow Types</vt:lpstr>
      <vt:lpstr>Ownership</vt:lpstr>
      <vt:lpstr>Run-Only</vt:lpstr>
      <vt:lpstr>Lab 1 - Hands-on steps</vt:lpstr>
      <vt:lpstr>PowerPoint Presentation</vt:lpstr>
      <vt:lpstr>PowerPoint Presentation</vt:lpstr>
      <vt:lpstr>Common Data Service for Apps</vt:lpstr>
      <vt:lpstr>PowerPoint Presentation</vt:lpstr>
      <vt:lpstr>Theme 1: Focal point for data</vt:lpstr>
      <vt:lpstr>Theme 2: Build and Manage Apps</vt:lpstr>
      <vt:lpstr>Realizing the Vision, Bringing it together</vt:lpstr>
      <vt:lpstr>Common Data Model</vt:lpstr>
      <vt:lpstr>Planned CDM Modules</vt:lpstr>
      <vt:lpstr>PowerPoint Presentation</vt:lpstr>
      <vt:lpstr>PowerPoint Presentation</vt:lpstr>
      <vt:lpstr>Build Something - Tips &amp; Tricks</vt:lpstr>
      <vt:lpstr>Delegation - Understanding where query options are applied</vt:lpstr>
      <vt:lpstr>Query options that ARE delegated to server</vt:lpstr>
      <vt:lpstr>Query options that are NOT delegated to server</vt:lpstr>
      <vt:lpstr>How to tell if your query options aren’t delegated to server</vt:lpstr>
      <vt:lpstr>Filtering Data</vt:lpstr>
      <vt:lpstr>Search</vt:lpstr>
      <vt:lpstr>Lookup</vt:lpstr>
      <vt:lpstr>Sorting Data</vt:lpstr>
      <vt:lpstr>PowerPoint Presentation</vt:lpstr>
      <vt:lpstr>PowerPoint Presentation</vt:lpstr>
      <vt:lpstr>PowerPoint Presentation</vt:lpstr>
      <vt:lpstr>Functions for working with forms</vt:lpstr>
      <vt:lpstr>Working with Dates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2019-06-05T13:03:51Z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basneary@microsoft.com</vt:lpwstr>
  </property>
  <property fmtid="{D5CDD505-2E9C-101B-9397-08002B2CF9AE}" pid="5" name="MSIP_Label_f42aa342-8706-4288-bd11-ebb85995028c_SetDate">
    <vt:lpwstr>2018-10-02T19:30:31.7105430Z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0x010100572EB77663DB3D4988647F7C41260397</vt:lpwstr>
  </property>
</Properties>
</file>